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3"/>
  </p:notesMasterIdLst>
  <p:sldIdLst>
    <p:sldId id="256" r:id="rId2"/>
  </p:sldIdLst>
  <p:sldSz cx="32404050" cy="43205400"/>
  <p:notesSz cx="6858000" cy="9144000"/>
  <p:defaultTextStyle>
    <a:defPPr>
      <a:defRPr lang="pt-BR"/>
    </a:defPPr>
    <a:lvl1pPr marL="0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1pPr>
    <a:lvl2pPr marL="2024705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2pPr>
    <a:lvl3pPr marL="4049396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3pPr>
    <a:lvl4pPr marL="6074101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4pPr>
    <a:lvl5pPr marL="8098796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5pPr>
    <a:lvl6pPr marL="10123502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6pPr>
    <a:lvl7pPr marL="12148192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7pPr>
    <a:lvl8pPr marL="14172897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8pPr>
    <a:lvl9pPr marL="16197598" algn="l" defTabSz="4049396" rtl="0" eaLnBrk="1" latinLnBrk="0" hangingPunct="1">
      <a:defRPr sz="8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1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93E3FF"/>
    <a:srgbClr val="89E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4611" autoAdjust="0"/>
    <p:restoredTop sz="94700" autoAdjust="0"/>
  </p:normalViewPr>
  <p:slideViewPr>
    <p:cSldViewPr>
      <p:cViewPr>
        <p:scale>
          <a:sx n="30" d="100"/>
          <a:sy n="30" d="100"/>
        </p:scale>
        <p:origin x="780" y="-3732"/>
      </p:cViewPr>
      <p:guideLst>
        <p:guide orient="horz" pos="13608"/>
        <p:guide pos="102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19792-1603-4A2D-B867-5DFF218C601A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6C4CE1-D17E-4F3A-A0B6-3015214B36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0025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6C4CE1-D17E-4F3A-A0B6-3015214B36F0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834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30001" y="-53346"/>
            <a:ext cx="32495493" cy="43312091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06548" y="15148564"/>
            <a:ext cx="20648435" cy="10371703"/>
          </a:xfrm>
        </p:spPr>
        <p:txBody>
          <a:bodyPr anchor="b">
            <a:noAutofit/>
          </a:bodyPr>
          <a:lstStyle>
            <a:lvl1pPr algn="r">
              <a:defRPr sz="19137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6548" y="25520257"/>
            <a:ext cx="20648435" cy="691046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4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86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480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101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721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5533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3952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5" y="17015472"/>
            <a:ext cx="22494715" cy="11507460"/>
          </a:xfrm>
        </p:spPr>
        <p:txBody>
          <a:bodyPr anchor="b"/>
          <a:lstStyle>
            <a:lvl1pPr algn="l">
              <a:defRPr sz="14175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5420520"/>
          </a:xfrm>
        </p:spPr>
        <p:txBody>
          <a:bodyPr anchor="t"/>
          <a:lstStyle>
            <a:lvl1pPr marL="0" indent="0" algn="l">
              <a:buNone/>
              <a:defRPr sz="7088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113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70" y="3840480"/>
            <a:ext cx="22494711" cy="83210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60272" y="13611711"/>
            <a:ext cx="10943486" cy="24448864"/>
          </a:xfrm>
        </p:spPr>
        <p:txBody>
          <a:bodyPr>
            <a:normAutofit/>
          </a:bodyPr>
          <a:lstStyle>
            <a:lvl1pPr>
              <a:defRPr sz="6379"/>
            </a:lvl1pPr>
            <a:lvl2pPr>
              <a:defRPr sz="5670"/>
            </a:lvl2pPr>
            <a:lvl3pPr>
              <a:defRPr sz="4961"/>
            </a:lvl3pPr>
            <a:lvl4pPr>
              <a:defRPr sz="4253"/>
            </a:lvl4pPr>
            <a:lvl5pPr>
              <a:defRPr sz="4253"/>
            </a:lvl5pPr>
            <a:lvl6pPr>
              <a:defRPr sz="4253"/>
            </a:lvl6pPr>
            <a:lvl7pPr>
              <a:defRPr sz="4253"/>
            </a:lvl7pPr>
            <a:lvl8pPr>
              <a:defRPr sz="4253"/>
            </a:lvl8pPr>
            <a:lvl9pPr>
              <a:defRPr sz="425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1492" y="13611720"/>
            <a:ext cx="10943490" cy="24448870"/>
          </a:xfrm>
        </p:spPr>
        <p:txBody>
          <a:bodyPr>
            <a:normAutofit/>
          </a:bodyPr>
          <a:lstStyle>
            <a:lvl1pPr>
              <a:defRPr sz="6379"/>
            </a:lvl1pPr>
            <a:lvl2pPr>
              <a:defRPr sz="5670"/>
            </a:lvl2pPr>
            <a:lvl3pPr>
              <a:defRPr sz="4961"/>
            </a:lvl3pPr>
            <a:lvl4pPr>
              <a:defRPr sz="4253"/>
            </a:lvl4pPr>
            <a:lvl5pPr>
              <a:defRPr sz="4253"/>
            </a:lvl5pPr>
            <a:lvl6pPr>
              <a:defRPr sz="4253"/>
            </a:lvl6pPr>
            <a:lvl7pPr>
              <a:defRPr sz="4253"/>
            </a:lvl7pPr>
            <a:lvl8pPr>
              <a:defRPr sz="4253"/>
            </a:lvl8pPr>
            <a:lvl9pPr>
              <a:defRPr sz="425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87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8" y="3840480"/>
            <a:ext cx="22494708" cy="832104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6" y="13614193"/>
            <a:ext cx="10952569" cy="3630451"/>
          </a:xfrm>
        </p:spPr>
        <p:txBody>
          <a:bodyPr anchor="b">
            <a:noAutofit/>
          </a:bodyPr>
          <a:lstStyle>
            <a:lvl1pPr marL="0" indent="0">
              <a:buNone/>
              <a:defRPr sz="8505" b="0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0266" y="17244653"/>
            <a:ext cx="10952569" cy="208159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702405" y="13614193"/>
            <a:ext cx="10952569" cy="3630451"/>
          </a:xfrm>
        </p:spPr>
        <p:txBody>
          <a:bodyPr anchor="b">
            <a:noAutofit/>
          </a:bodyPr>
          <a:lstStyle>
            <a:lvl1pPr marL="0" indent="0">
              <a:buNone/>
              <a:defRPr sz="8505" b="0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702405" y="17244653"/>
            <a:ext cx="10952569" cy="208159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17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3840480"/>
            <a:ext cx="22494711" cy="83210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727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3047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9441205"/>
            <a:ext cx="9887707" cy="8054336"/>
          </a:xfrm>
        </p:spPr>
        <p:txBody>
          <a:bodyPr anchor="b">
            <a:normAutofit/>
          </a:bodyPr>
          <a:lstStyle>
            <a:lvl1pPr>
              <a:defRPr sz="708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5707" y="3244031"/>
            <a:ext cx="11999269" cy="3481655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267" y="17495538"/>
            <a:ext cx="9887707" cy="16282029"/>
          </a:xfrm>
        </p:spPr>
        <p:txBody>
          <a:bodyPr>
            <a:normAutofit/>
          </a:bodyPr>
          <a:lstStyle>
            <a:lvl1pPr marL="0" indent="0">
              <a:buNone/>
              <a:defRPr sz="4961"/>
            </a:lvl1pPr>
            <a:lvl2pPr marL="1215169" indent="0">
              <a:buNone/>
              <a:defRPr sz="3721"/>
            </a:lvl2pPr>
            <a:lvl3pPr marL="2430338" indent="0">
              <a:buNone/>
              <a:defRPr sz="3189"/>
            </a:lvl3pPr>
            <a:lvl4pPr marL="3645507" indent="0">
              <a:buNone/>
              <a:defRPr sz="2658"/>
            </a:lvl4pPr>
            <a:lvl5pPr marL="4860676" indent="0">
              <a:buNone/>
              <a:defRPr sz="2658"/>
            </a:lvl5pPr>
            <a:lvl6pPr marL="6075845" indent="0">
              <a:buNone/>
              <a:defRPr sz="2658"/>
            </a:lvl6pPr>
            <a:lvl7pPr marL="7291014" indent="0">
              <a:buNone/>
              <a:defRPr sz="2658"/>
            </a:lvl7pPr>
            <a:lvl8pPr marL="8506183" indent="0">
              <a:buNone/>
              <a:defRPr sz="2658"/>
            </a:lvl8pPr>
            <a:lvl9pPr marL="9721352" indent="0">
              <a:buNone/>
              <a:defRPr sz="2658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56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30243780"/>
            <a:ext cx="22494711" cy="3570449"/>
          </a:xfrm>
        </p:spPr>
        <p:txBody>
          <a:bodyPr anchor="b">
            <a:normAutofit/>
          </a:bodyPr>
          <a:lstStyle>
            <a:lvl1pPr algn="l">
              <a:defRPr sz="8505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60267" y="3840480"/>
            <a:ext cx="22494711" cy="24228023"/>
          </a:xfrm>
        </p:spPr>
        <p:txBody>
          <a:bodyPr anchor="t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5670"/>
            </a:lvl2pPr>
            <a:lvl3pPr marL="3240451" indent="0">
              <a:buNone/>
              <a:defRPr sz="5670"/>
            </a:lvl3pPr>
            <a:lvl4pPr marL="4860676" indent="0">
              <a:buNone/>
              <a:defRPr sz="5670"/>
            </a:lvl4pPr>
            <a:lvl5pPr marL="6480901" indent="0">
              <a:buNone/>
              <a:defRPr sz="5670"/>
            </a:lvl5pPr>
            <a:lvl6pPr marL="8101127" indent="0">
              <a:buNone/>
              <a:defRPr sz="5670"/>
            </a:lvl6pPr>
            <a:lvl7pPr marL="9721352" indent="0">
              <a:buNone/>
              <a:defRPr sz="5670"/>
            </a:lvl7pPr>
            <a:lvl8pPr marL="11341578" indent="0">
              <a:buNone/>
              <a:defRPr sz="5670"/>
            </a:lvl8pPr>
            <a:lvl9pPr marL="12961803" indent="0">
              <a:buNone/>
              <a:defRPr sz="567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267" y="33814230"/>
            <a:ext cx="22494711" cy="4246351"/>
          </a:xfrm>
        </p:spPr>
        <p:txBody>
          <a:bodyPr>
            <a:normAutofit/>
          </a:bodyPr>
          <a:lstStyle>
            <a:lvl1pPr marL="0" indent="0">
              <a:buNone/>
              <a:defRPr sz="4253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935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70" y="3840480"/>
            <a:ext cx="22494711" cy="214426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70" y="28163520"/>
            <a:ext cx="22494711" cy="9897061"/>
          </a:xfrm>
        </p:spPr>
        <p:txBody>
          <a:bodyPr anchor="ctr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407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999" y="3840480"/>
            <a:ext cx="21518295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901931" y="22882860"/>
            <a:ext cx="19206430" cy="24003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567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163520"/>
            <a:ext cx="22494715" cy="9897061"/>
          </a:xfrm>
        </p:spPr>
        <p:txBody>
          <a:bodyPr anchor="ctr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1710609" y="4979381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912160" y="18185303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9883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5" y="12171524"/>
            <a:ext cx="22494715" cy="16351398"/>
          </a:xfrm>
        </p:spPr>
        <p:txBody>
          <a:bodyPr anchor="b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272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999" y="3840480"/>
            <a:ext cx="21518295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60259" y="25283160"/>
            <a:ext cx="22494719" cy="323976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850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1710609" y="4979381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912160" y="18185303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1732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413" y="3840480"/>
            <a:ext cx="22472567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60259" y="25283160"/>
            <a:ext cx="22494719" cy="323976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8505">
                <a:solidFill>
                  <a:schemeClr val="accent1"/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165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432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182099" y="3840483"/>
            <a:ext cx="3468665" cy="3308414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60267" y="3840483"/>
            <a:ext cx="18409873" cy="3308414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780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30003" y="-53346"/>
            <a:ext cx="32495496" cy="43312091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60268" y="3840480"/>
            <a:ext cx="22494708" cy="8321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7" y="13611720"/>
            <a:ext cx="22494711" cy="2444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154883" y="38060590"/>
            <a:ext cx="2424393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178-27EE-42B6-97C4-532929C9F2D6}" type="datetimeFigureOut">
              <a:rPr lang="pt-BR" smtClean="0"/>
              <a:pPr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60268" y="38060590"/>
            <a:ext cx="16382661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38321" y="38060590"/>
            <a:ext cx="1816661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accent1"/>
                </a:solidFill>
              </a:defRPr>
            </a:lvl1pPr>
          </a:lstStyle>
          <a:p>
            <a:fld id="{859AF313-B682-4CA4-9F33-0F7A8A93C47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14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</p:sldLayoutIdLst>
  <p:txStyles>
    <p:titleStyle>
      <a:lvl1pPr algn="l" defTabSz="1620225" rtl="0" eaLnBrk="1" latinLnBrk="0" hangingPunct="1">
        <a:spcBef>
          <a:spcPct val="0"/>
        </a:spcBef>
        <a:buNone/>
        <a:defRPr sz="12758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215169" indent="-1215169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637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2866" indent="-1012641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67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050563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96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70789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7291014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911239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0531465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2151690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3771916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1pPr>
      <a:lvl2pPr marL="1620225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2pPr>
      <a:lvl3pPr marL="3240451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3pPr>
      <a:lvl4pPr marL="4860676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4pPr>
      <a:lvl5pPr marL="6480901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5pPr>
      <a:lvl6pPr marL="8101127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6pPr>
      <a:lvl7pPr marL="9721352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7pPr>
      <a:lvl8pPr marL="11341578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8pPr>
      <a:lvl9pPr marL="12961803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766138" y="8259839"/>
            <a:ext cx="10137439" cy="13321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r>
              <a:rPr lang="pt-BR" sz="6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SITUAÇÃO-PROBLEMA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944725" y="15602822"/>
            <a:ext cx="10978374" cy="8710036"/>
          </a:xfrm>
          <a:prstGeom prst="rect">
            <a:avLst/>
          </a:prstGeom>
          <a:noFill/>
        </p:spPr>
        <p:txBody>
          <a:bodyPr wrap="square" lIns="91405" tIns="45700" rIns="91405" bIns="45700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460375" y="8544372"/>
            <a:ext cx="10076943" cy="6596637"/>
          </a:xfrm>
          <a:prstGeom prst="rect">
            <a:avLst/>
          </a:prstGeom>
          <a:noFill/>
        </p:spPr>
        <p:txBody>
          <a:bodyPr wrap="square" lIns="91405" tIns="45700" rIns="91405" bIns="45700" rtlCol="0">
            <a:spAutoFit/>
          </a:bodyPr>
          <a:lstStyle/>
          <a:p>
            <a:pPr indent="711200" algn="just">
              <a:spcAft>
                <a:spcPts val="1002"/>
              </a:spcAft>
            </a:pPr>
            <a:r>
              <a:rPr lang="pt-BR" sz="4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pt-PT" sz="4000" dirty="0"/>
              <a:t>Devido à escassez de matéria-prima do papelão ondulado ser um fato atual e o mau descarte do papel kraft e da palha do milho </a:t>
            </a:r>
            <a:r>
              <a:rPr lang="pt-PT" sz="4000" dirty="0" smtClean="0"/>
              <a:t>(</a:t>
            </a:r>
            <a:r>
              <a:rPr lang="pt-PT" sz="4000" i="1" dirty="0"/>
              <a:t>Z</a:t>
            </a:r>
            <a:r>
              <a:rPr lang="pt-PT" sz="4000" i="1" dirty="0" smtClean="0"/>
              <a:t>ea </a:t>
            </a:r>
            <a:r>
              <a:rPr lang="pt-PT" sz="4000" i="1" dirty="0"/>
              <a:t>mays</a:t>
            </a:r>
            <a:r>
              <a:rPr lang="pt-PT" sz="4000" dirty="0"/>
              <a:t>) serem prejudiciais ao meio ambiente, é possível reutilizá-los na produção de um papelão biodegradável?</a:t>
            </a:r>
            <a:endParaRPr lang="pt-BR" sz="4000" dirty="0"/>
          </a:p>
          <a:p>
            <a:pPr indent="711200" algn="just">
              <a:spcAft>
                <a:spcPts val="1002"/>
              </a:spcAft>
            </a:pPr>
            <a:r>
              <a:rPr lang="pt-B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pt-BR" sz="6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HIPOTESE</a:t>
            </a:r>
            <a:endParaRPr lang="pt-BR" sz="6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711200" algn="just">
              <a:spcAft>
                <a:spcPts val="1002"/>
              </a:spcAft>
            </a:pPr>
            <a:endParaRPr lang="pt-BR" sz="4800" dirty="0">
              <a:ea typeface="Calibri"/>
              <a:cs typeface="Times New Roman"/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0" y="11161540"/>
            <a:ext cx="9106165" cy="136815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endParaRPr lang="pt-BR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9883211" y="7808903"/>
            <a:ext cx="10153128" cy="1508065"/>
          </a:xfrm>
          <a:prstGeom prst="rect">
            <a:avLst/>
          </a:prstGeom>
          <a:noFill/>
        </p:spPr>
        <p:txBody>
          <a:bodyPr wrap="square" lIns="91405" tIns="45700" rIns="91405" bIns="45700" rtlCol="0">
            <a:spAutoFit/>
          </a:bodyPr>
          <a:lstStyle/>
          <a:p>
            <a:pPr indent="711200" algn="just"/>
            <a:endParaRPr lang="pt-BR" sz="4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711200" algn="just"/>
            <a:endParaRPr lang="pt-BR" sz="4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971469" y="15095834"/>
            <a:ext cx="8857848" cy="1331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endParaRPr lang="pt-BR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PT" sz="4000" dirty="0">
                <a:solidFill>
                  <a:schemeClr val="tx1"/>
                </a:solidFill>
              </a:rPr>
              <a:t>Sim, é possível. O desenvolvimento de um papelão feito à base da palha do milho </a:t>
            </a:r>
            <a:r>
              <a:rPr lang="pt-PT" sz="4000" dirty="0" smtClean="0">
                <a:solidFill>
                  <a:schemeClr val="tx1"/>
                </a:solidFill>
              </a:rPr>
              <a:t>(</a:t>
            </a:r>
            <a:r>
              <a:rPr lang="pt-PT" sz="4000" i="1" dirty="0">
                <a:solidFill>
                  <a:schemeClr val="tx1"/>
                </a:solidFill>
              </a:rPr>
              <a:t>Z</a:t>
            </a:r>
            <a:r>
              <a:rPr lang="pt-PT" sz="4000" i="1" dirty="0" smtClean="0">
                <a:solidFill>
                  <a:schemeClr val="tx1"/>
                </a:solidFill>
              </a:rPr>
              <a:t>ea </a:t>
            </a:r>
            <a:r>
              <a:rPr lang="pt-PT" sz="4000" i="1" dirty="0">
                <a:solidFill>
                  <a:schemeClr val="tx1"/>
                </a:solidFill>
              </a:rPr>
              <a:t>mays</a:t>
            </a:r>
            <a:r>
              <a:rPr lang="pt-PT" sz="4000" dirty="0">
                <a:solidFill>
                  <a:schemeClr val="tx1"/>
                </a:solidFill>
              </a:rPr>
              <a:t>) e do papel </a:t>
            </a:r>
            <a:r>
              <a:rPr lang="pt-PT" sz="4000" dirty="0" smtClean="0">
                <a:solidFill>
                  <a:schemeClr val="tx1"/>
                </a:solidFill>
              </a:rPr>
              <a:t>kraft mostra </a:t>
            </a:r>
            <a:r>
              <a:rPr lang="pt-PT" sz="4000" dirty="0">
                <a:solidFill>
                  <a:schemeClr val="tx1"/>
                </a:solidFill>
              </a:rPr>
              <a:t>que sua produção pode ser sim viável, biodegradável e de baixo custo</a:t>
            </a:r>
            <a:r>
              <a:rPr lang="pt-PT" sz="4000" dirty="0" smtClean="0">
                <a:solidFill>
                  <a:schemeClr val="tx1"/>
                </a:solidFill>
              </a:rPr>
              <a:t>.</a:t>
            </a:r>
            <a:endParaRPr lang="pt-BR" sz="4000" b="1" dirty="0" smtClean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ctr"/>
            <a:r>
              <a:rPr lang="pt-BR" sz="6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OBJETIVOS</a:t>
            </a:r>
            <a:endParaRPr lang="pt-BR" sz="6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864321" y="23546916"/>
            <a:ext cx="8857848" cy="127978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r>
              <a:rPr lang="pt-BR" sz="6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METODOLOGIA</a:t>
            </a:r>
            <a:endParaRPr lang="pt-BR" sz="6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10729417" y="20522580"/>
            <a:ext cx="4137779" cy="584735"/>
          </a:xfrm>
          <a:prstGeom prst="rect">
            <a:avLst/>
          </a:prstGeom>
          <a:noFill/>
        </p:spPr>
        <p:txBody>
          <a:bodyPr wrap="square" lIns="91405" tIns="45700" rIns="91405" bIns="45700" rtlCol="0">
            <a:spAutoFit/>
          </a:bodyPr>
          <a:lstStyle/>
          <a:p>
            <a:r>
              <a:rPr lang="pt-BR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tângulo de cantos arredondados 20"/>
          <p:cNvSpPr/>
          <p:nvPr/>
        </p:nvSpPr>
        <p:spPr>
          <a:xfrm>
            <a:off x="22394713" y="8641260"/>
            <a:ext cx="7580226" cy="13321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endParaRPr lang="pt-BR" sz="6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tângulo de cantos arredondados 26"/>
          <p:cNvSpPr/>
          <p:nvPr/>
        </p:nvSpPr>
        <p:spPr>
          <a:xfrm>
            <a:off x="21867645" y="25376586"/>
            <a:ext cx="9617301" cy="128946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ctr"/>
            <a:endParaRPr lang="pt-B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tângulo de cantos arredondados 28"/>
          <p:cNvSpPr/>
          <p:nvPr/>
        </p:nvSpPr>
        <p:spPr>
          <a:xfrm>
            <a:off x="11161465" y="31653630"/>
            <a:ext cx="9617301" cy="136815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0" rIns="91405" bIns="45700" spcCol="0" rtlCol="0" anchor="ctr"/>
          <a:lstStyle/>
          <a:p>
            <a:pPr algn="just"/>
            <a:endParaRPr lang="pt-BR" dirty="0"/>
          </a:p>
        </p:txBody>
      </p:sp>
      <p:sp>
        <p:nvSpPr>
          <p:cNvPr id="1029" name="CaixaDeTexto 1028"/>
          <p:cNvSpPr txBox="1"/>
          <p:nvPr/>
        </p:nvSpPr>
        <p:spPr>
          <a:xfrm>
            <a:off x="1391193" y="121553"/>
            <a:ext cx="29091231" cy="9694921"/>
          </a:xfrm>
          <a:prstGeom prst="rect">
            <a:avLst/>
          </a:prstGeom>
          <a:noFill/>
        </p:spPr>
        <p:txBody>
          <a:bodyPr wrap="square" lIns="91405" tIns="45700" rIns="91405" bIns="45700" rtlCol="0">
            <a:spAutoFit/>
          </a:bodyPr>
          <a:lstStyle/>
          <a:p>
            <a:pPr algn="ctr"/>
            <a: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  <a:t>Estado do Rio Grande do Norte</a:t>
            </a:r>
          </a:p>
          <a:p>
            <a:pPr algn="ctr"/>
            <a: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  <a:t>Secretaria Estadual da Educação e Cultura - SEEC</a:t>
            </a:r>
          </a:p>
          <a:p>
            <a:pPr algn="ctr"/>
            <a: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  <a:t>12ª Diretoria Regional da Educação e Cultura – </a:t>
            </a:r>
            <a:r>
              <a:rPr lang="pt-B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12ª DIREC</a:t>
            </a:r>
            <a:endParaRPr lang="pt-BR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  <a:t>Escola Estadual de Tempo Integral Aida Ramalho Cortez Pereira</a:t>
            </a:r>
          </a:p>
          <a:p>
            <a:pPr algn="ctr"/>
            <a: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CONFECÇÃO DE PAPELÃO BIODEGRADÁVEL E RECICLÁVEL FEITA A PARTIR DO PÓ DA PALHA DO MILHO (</a:t>
            </a:r>
            <a:r>
              <a:rPr lang="pt-BR" sz="4800" b="1" i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ZEA MAYS</a:t>
            </a:r>
            <a:r>
              <a:rPr lang="pt-BR" sz="48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) E DO REAPROVEITAMENTO DO PAPEL KRAFT PARA A PRESERVAÇÃO E MANUTENÇÃO DO MEIO AMBIENTE  </a:t>
            </a:r>
            <a:endParaRPr lang="pt-BR" sz="4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  <a:t>Airton Victor Sales </a:t>
            </a:r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Ferreira</a:t>
            </a:r>
            <a: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  <a:t>¹</a:t>
            </a:r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; Gustavo </a:t>
            </a:r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Souza Oliveira da SIlva¹;Hadassa Dara da Silva Alexandre¹; </a:t>
            </a:r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¹</a:t>
            </a:r>
            <a: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ctr"/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Orientador </a:t>
            </a:r>
            <a: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  <a:t>²;Francisco Pereira Dantas² </a:t>
            </a:r>
            <a:b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800" dirty="0">
                <a:latin typeface="Arial" panose="020B0604020202020204" pitchFamily="34" charset="0"/>
                <a:cs typeface="Arial" panose="020B0604020202020204" pitchFamily="34" charset="0"/>
              </a:rPr>
              <a:t>: pesquisadores¹</a:t>
            </a:r>
            <a:endParaRPr lang="pt-BR" sz="6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pt-BR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61194" y="13840952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2" name="AutoShape 4" descr="blob:https://web.whatsapp.com/4dcdf761-2755-49d0-8464-3cb3ae8c465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54" name="AutoShape 6" descr="blob:https://web.whatsapp.com/4dcdf761-2755-49d0-8464-3cb3ae8c465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58" name="AutoShape 10" descr="blob:https://web.whatsapp.com/4dcdf761-2755-49d0-8464-3cb3ae8c465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60" name="AutoShape 12" descr="blob:https://web.whatsapp.com/4dcdf761-2755-49d0-8464-3cb3ae8c465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3" name="Imagem 42" descr="transferi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60798" y="528490"/>
            <a:ext cx="3843252" cy="192882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657" y="504356"/>
            <a:ext cx="2866439" cy="2866439"/>
          </a:xfrm>
          <a:prstGeom prst="rect">
            <a:avLst/>
          </a:prstGeom>
        </p:spPr>
      </p:pic>
      <p:sp>
        <p:nvSpPr>
          <p:cNvPr id="23" name="Retângulo 22"/>
          <p:cNvSpPr/>
          <p:nvPr/>
        </p:nvSpPr>
        <p:spPr>
          <a:xfrm>
            <a:off x="17559521" y="14471167"/>
            <a:ext cx="16202025" cy="2978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pt-BR" kern="0" dirty="0">
                <a:solidFill>
                  <a:srgbClr val="365F9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kern="0" dirty="0">
                <a:solidFill>
                  <a:srgbClr val="365F9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8800" b="1" kern="0" dirty="0">
              <a:solidFill>
                <a:srgbClr val="365F91"/>
              </a:solidFill>
              <a:effectLst/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tângulo 36"/>
          <p:cNvSpPr/>
          <p:nvPr/>
        </p:nvSpPr>
        <p:spPr>
          <a:xfrm>
            <a:off x="504281" y="24627036"/>
            <a:ext cx="10225136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   Coletamos os materiais necessários para a produção do papelão e logo começamos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sua produção. Colocamos o papel </a:t>
            </a:r>
            <a:r>
              <a:rPr lang="pt-BR" sz="4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kraft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de molho na água e deixamos as palhas da espiga de milho secando. Após a secagem do material, foi feito a trituração do mesmo, juntamente com o papel </a:t>
            </a:r>
            <a:r>
              <a:rPr lang="pt-BR" sz="4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kraft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assim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foi feito uma mistura desses ingredientes juntamente com uma cola biodegradável e também fizemos uma moldagem do papelão para que ele criasse forma. Após isso deixamos ele </a:t>
            </a:r>
            <a:r>
              <a:rPr lang="pt-BR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secar.</a:t>
            </a:r>
            <a:endParaRPr lang="pt-BR" sz="4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0445918" y="17746561"/>
            <a:ext cx="11089232" cy="10179197"/>
          </a:xfrm>
          <a:prstGeom prst="rect">
            <a:avLst/>
          </a:prstGeom>
          <a:ln>
            <a:noFill/>
          </a:ln>
        </p:spPr>
        <p:txBody>
          <a:bodyPr wrap="square" numCol="1">
            <a:spAutoFit/>
          </a:bodyPr>
          <a:lstStyle/>
          <a:p>
            <a:pPr indent="540000" algn="just">
              <a:lnSpc>
                <a:spcPct val="115000"/>
              </a:lnSpc>
              <a:spcAft>
                <a:spcPts val="1000"/>
              </a:spcAft>
            </a:pPr>
            <a:r>
              <a:rPr lang="pt-BR" sz="4600" dirty="0">
                <a:latin typeface="Arial" pitchFamily="34" charset="0"/>
                <a:ea typeface="Century Gothic" panose="020B0502020202020204" pitchFamily="34" charset="0"/>
                <a:cs typeface="Arial" pitchFamily="34" charset="0"/>
              </a:rPr>
              <a:t> </a:t>
            </a:r>
            <a:r>
              <a:rPr lang="pt-BR" sz="4600" dirty="0" smtClean="0">
                <a:latin typeface="Arial" pitchFamily="34" charset="0"/>
                <a:ea typeface="Century Gothic" panose="020B0502020202020204" pitchFamily="34" charset="0"/>
                <a:cs typeface="Arial" pitchFamily="34" charset="0"/>
              </a:rPr>
              <a:t> </a:t>
            </a:r>
            <a:br>
              <a:rPr lang="pt-BR" sz="4600" dirty="0" smtClean="0">
                <a:latin typeface="Arial" pitchFamily="34" charset="0"/>
                <a:ea typeface="Century Gothic" panose="020B0502020202020204" pitchFamily="34" charset="0"/>
                <a:cs typeface="Arial" pitchFamily="34" charset="0"/>
              </a:rPr>
            </a:br>
            <a:r>
              <a:rPr lang="pt-BR" sz="4600" dirty="0" smtClean="0">
                <a:latin typeface="Arial" pitchFamily="34" charset="0"/>
                <a:ea typeface="Century Gothic" panose="020B0502020202020204" pitchFamily="34" charset="0"/>
                <a:cs typeface="Arial" pitchFamily="34" charset="0"/>
              </a:rPr>
              <a:t>      </a:t>
            </a:r>
            <a:r>
              <a:rPr lang="pt-BR" sz="4800" dirty="0" smtClean="0"/>
              <a:t>Após várias pesquisas e testes     podemos </a:t>
            </a:r>
            <a:r>
              <a:rPr lang="pt-BR" sz="4800" dirty="0" smtClean="0"/>
              <a:t>conferir </a:t>
            </a:r>
            <a:r>
              <a:rPr lang="pt-BR" sz="4800" dirty="0" smtClean="0"/>
              <a:t>que </a:t>
            </a:r>
            <a:r>
              <a:rPr lang="pt-BR" sz="4800" dirty="0" smtClean="0"/>
              <a:t>o </a:t>
            </a:r>
            <a:r>
              <a:rPr lang="pt-BR" sz="4800" dirty="0" smtClean="0"/>
              <a:t>nosso papelão tem grande relevância ambiental, propiciando a sociedade que o mesmo não traria somente um impacto social, mas sim econômico e industrial em nossa sociedade. O </a:t>
            </a:r>
            <a:r>
              <a:rPr lang="pt-BR" sz="4800" dirty="0" smtClean="0"/>
              <a:t>projeto </a:t>
            </a:r>
            <a:r>
              <a:rPr lang="pt-BR" sz="4800" dirty="0" smtClean="0"/>
              <a:t>pode ajudar na preservação e manutenção do meio ambiente. Previne, ainda, o desmatamento desenfreado causado pelo </a:t>
            </a:r>
            <a:r>
              <a:rPr lang="pt-BR" sz="4800" dirty="0" smtClean="0"/>
              <a:t>homem.</a:t>
            </a:r>
            <a:endParaRPr lang="pt-BR" sz="4600" dirty="0">
              <a:latin typeface="Arial" pitchFamily="34" charset="0"/>
              <a:ea typeface="Century Gothic" panose="020B0502020202020204" pitchFamily="34" charset="0"/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3114792" y="14242238"/>
            <a:ext cx="590465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  <a:p>
            <a:endParaRPr lang="pt-BR" sz="6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6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CONCLUSÃO</a:t>
            </a:r>
            <a:endParaRPr lang="pt-BR" sz="6600" b="1" dirty="0"/>
          </a:p>
        </p:txBody>
      </p:sp>
      <p:sp>
        <p:nvSpPr>
          <p:cNvPr id="5" name="Retângulo 4"/>
          <p:cNvSpPr/>
          <p:nvPr/>
        </p:nvSpPr>
        <p:spPr>
          <a:xfrm>
            <a:off x="10763739" y="12195018"/>
            <a:ext cx="10227248" cy="1252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7200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20380"/>
            <a:ext cx="3844800" cy="2254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tângulo 34"/>
          <p:cNvSpPr/>
          <p:nvPr/>
        </p:nvSpPr>
        <p:spPr>
          <a:xfrm>
            <a:off x="432273" y="18434348"/>
            <a:ext cx="10225136" cy="5262979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just"/>
            <a:r>
              <a:rPr lang="pt-BR" sz="4800" dirty="0" smtClean="0">
                <a:latin typeface="Arial" pitchFamily="34" charset="0"/>
                <a:cs typeface="Arial" pitchFamily="34" charset="0"/>
              </a:rPr>
              <a:t>Reduzir o quadro alarmante de descarte de materiais de forma irregular na área agrícola e na área da construção civil. Produzir um papelão totalmente biodegradável feito a partir de materiais descartadas na natureza.</a:t>
            </a:r>
            <a:endParaRPr lang="pt-BR" sz="4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360265" y="19370452"/>
            <a:ext cx="982920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46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4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CaixaDeTexto 38"/>
          <p:cNvSpPr txBox="1"/>
          <p:nvPr/>
        </p:nvSpPr>
        <p:spPr>
          <a:xfrm>
            <a:off x="1041044" y="41469115"/>
            <a:ext cx="80651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Arial" pitchFamily="34" charset="0"/>
                <a:cs typeface="Arial" pitchFamily="34" charset="0"/>
              </a:rPr>
              <a:t>Imagem 1: Pesando o pó da palha.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pt-BR" sz="3200" dirty="0" smtClean="0">
                <a:latin typeface="Arial" pitchFamily="34" charset="0"/>
                <a:cs typeface="Arial" pitchFamily="34" charset="0"/>
              </a:rPr>
            </a:br>
            <a:r>
              <a:rPr lang="pt-BR" sz="3200" b="1" dirty="0" smtClean="0">
                <a:latin typeface="Arial" pitchFamily="34" charset="0"/>
                <a:cs typeface="Arial" pitchFamily="34" charset="0"/>
              </a:rPr>
              <a:t>FONTE: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Arquivo pessoal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0342485" y="28557888"/>
            <a:ext cx="11593288" cy="13449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4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pt-BR" sz="4400" b="1" dirty="0"/>
              <a:t>MOURAD</a:t>
            </a:r>
            <a:r>
              <a:rPr lang="pt-BR" sz="4400" dirty="0"/>
              <a:t>, A.L.; GARCIA, A.E.; BORDIN, M.R.; ADITO, E.F.G. </a:t>
            </a:r>
            <a:r>
              <a:rPr lang="pt-BR" sz="4400" b="1" i="1" dirty="0"/>
              <a:t>Embalagens de papel, cartão e papelão ondulado</a:t>
            </a:r>
            <a:r>
              <a:rPr lang="pt-BR" sz="4400" b="1" dirty="0"/>
              <a:t> Campinas</a:t>
            </a:r>
            <a:r>
              <a:rPr lang="pt-BR" sz="4400" dirty="0"/>
              <a:t>: ITAL, 1999. 282 p.</a:t>
            </a:r>
          </a:p>
          <a:p>
            <a:pPr algn="just"/>
            <a:endParaRPr lang="en-US" sz="44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4400" b="1" dirty="0" smtClean="0"/>
              <a:t>ASSOCIAÇÃO BRASILEIRA DE EMBALAGEM</a:t>
            </a:r>
            <a:r>
              <a:rPr lang="pt-BR" sz="4400" dirty="0" smtClean="0"/>
              <a:t>. </a:t>
            </a:r>
            <a:r>
              <a:rPr lang="pt-BR" sz="4400" dirty="0"/>
              <a:t>Disponível em: www.abre.org.br - acessado em 27/07/21</a:t>
            </a:r>
          </a:p>
          <a:p>
            <a:pPr algn="just"/>
            <a:endParaRPr lang="pt-BR" sz="4400" b="1" dirty="0"/>
          </a:p>
          <a:p>
            <a:pPr algn="just"/>
            <a:r>
              <a:rPr lang="pt-BR" sz="4400" b="1" dirty="0"/>
              <a:t>PICHLER</a:t>
            </a:r>
            <a:r>
              <a:rPr lang="pt-BR" sz="4400" dirty="0"/>
              <a:t>, E.F. </a:t>
            </a:r>
            <a:r>
              <a:rPr lang="pt-BR" sz="4400" b="1" i="1" dirty="0"/>
              <a:t>Embalagem</a:t>
            </a:r>
            <a:r>
              <a:rPr lang="pt-BR" sz="4400" b="1" dirty="0"/>
              <a:t>: desenvolvimento, especificação, controle de qualidade e custos</a:t>
            </a:r>
            <a:r>
              <a:rPr lang="pt-BR" sz="4400" dirty="0"/>
              <a:t>. São Paulo: IPT/LEA, 2000. 24 p.</a:t>
            </a:r>
          </a:p>
          <a:p>
            <a:pPr algn="just"/>
            <a:endParaRPr lang="pt-BR" sz="4400" dirty="0"/>
          </a:p>
          <a:p>
            <a:pPr algn="just"/>
            <a:r>
              <a:rPr lang="en-US" sz="4400" b="1" dirty="0" smtClean="0"/>
              <a:t>MOISTURE – </a:t>
            </a:r>
            <a:r>
              <a:rPr lang="en-US" sz="4400" b="1" dirty="0"/>
              <a:t>Induced Creep Behavior Of Paper And Board</a:t>
            </a:r>
            <a:r>
              <a:rPr lang="en-US" sz="4400" dirty="0"/>
              <a:t>, 1994, Stockholm. Proceedings... Stockholm: STFI, 1994. p. 31;</a:t>
            </a:r>
            <a:endParaRPr lang="pt-BR" sz="4400" dirty="0"/>
          </a:p>
        </p:txBody>
      </p:sp>
      <p:sp>
        <p:nvSpPr>
          <p:cNvPr id="41" name="CaixaDeTexto 40"/>
          <p:cNvSpPr txBox="1"/>
          <p:nvPr/>
        </p:nvSpPr>
        <p:spPr>
          <a:xfrm>
            <a:off x="22355815" y="28067782"/>
            <a:ext cx="86409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pt-BR" sz="6600" b="1" dirty="0" smtClean="0">
                <a:latin typeface="Arial" pitchFamily="34" charset="0"/>
                <a:cs typeface="Arial" pitchFamily="34" charset="0"/>
              </a:rPr>
              <a:t>   REFERÊNCIAS</a:t>
            </a:r>
            <a:r>
              <a:rPr lang="pt-BR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pt-BR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0450496" y="9377375"/>
            <a:ext cx="11233248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Após</a:t>
            </a:r>
            <a:r>
              <a:rPr kumimoji="0" lang="pt-BR" sz="4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deixarmos o produto secando por um tempo embalado com um papel de alumínio, </a:t>
            </a:r>
            <a:r>
              <a:rPr kumimoji="0" lang="pt-BR" sz="4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ficamos satisfeitos em poder </a:t>
            </a:r>
            <a:r>
              <a:rPr kumimoji="0" lang="pt-BR" sz="4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conferir </a:t>
            </a:r>
            <a:r>
              <a:rPr kumimoji="0" lang="pt-BR" sz="4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que </a:t>
            </a:r>
            <a:r>
              <a:rPr kumimoji="0" lang="pt-BR" sz="4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 resultado do experimento foi positivo. </a:t>
            </a:r>
            <a:r>
              <a:rPr lang="pt-BR" sz="4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 papelão era rígido e flexível. Foram feitos testes de biodegradabilidade nesses produtos e após alguns dias </a:t>
            </a:r>
            <a:r>
              <a:rPr lang="pt-BR" sz="4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exposto ao </a:t>
            </a:r>
            <a:r>
              <a:rPr lang="pt-BR" sz="4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sol ele acabou se </a:t>
            </a:r>
            <a:r>
              <a:rPr lang="pt-BR" sz="4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decompondo.</a:t>
            </a:r>
            <a:endParaRPr kumimoji="0" lang="pt-BR" sz="4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CaixaDeTexto 45"/>
          <p:cNvSpPr txBox="1"/>
          <p:nvPr/>
        </p:nvSpPr>
        <p:spPr>
          <a:xfrm>
            <a:off x="22682745" y="8641260"/>
            <a:ext cx="8784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latin typeface="Arial" pitchFamily="34" charset="0"/>
                <a:cs typeface="Arial" pitchFamily="34" charset="0"/>
              </a:rPr>
              <a:t>  RESULTADOS</a:t>
            </a:r>
            <a:endParaRPr lang="pt-BR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CaixaDeTexto 44"/>
          <p:cNvSpPr txBox="1"/>
          <p:nvPr/>
        </p:nvSpPr>
        <p:spPr>
          <a:xfrm>
            <a:off x="11264118" y="14031926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Arial" pitchFamily="34" charset="0"/>
                <a:cs typeface="Arial" pitchFamily="34" charset="0"/>
              </a:rPr>
              <a:t>Imagem 2: Pó da palha </a:t>
            </a:r>
            <a:r>
              <a:rPr lang="pt-BR" sz="3200" b="1" dirty="0" smtClean="0">
                <a:latin typeface="Arial" pitchFamily="34" charset="0"/>
                <a:cs typeface="Arial" pitchFamily="34" charset="0"/>
              </a:rPr>
              <a:t>pós-trituração.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3200" dirty="0" smtClean="0">
                <a:latin typeface="Arial" pitchFamily="34" charset="0"/>
                <a:cs typeface="Arial" pitchFamily="34" charset="0"/>
              </a:rPr>
            </a:br>
            <a:r>
              <a:rPr lang="pt-BR" sz="3200" b="1" dirty="0" smtClean="0">
                <a:latin typeface="Arial" pitchFamily="34" charset="0"/>
                <a:cs typeface="Arial" pitchFamily="34" charset="0"/>
              </a:rPr>
              <a:t>FONTE: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Arquivo Pessoal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CaixaDeTexto 48"/>
          <p:cNvSpPr txBox="1"/>
          <p:nvPr/>
        </p:nvSpPr>
        <p:spPr>
          <a:xfrm>
            <a:off x="11301766" y="21942846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Arial" pitchFamily="34" charset="0"/>
                <a:cs typeface="Arial" pitchFamily="34" charset="0"/>
              </a:rPr>
              <a:t>Imagem 3: Papel Kraft triturado e molhado.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pt-BR" sz="3200" dirty="0" smtClean="0">
                <a:latin typeface="Arial" pitchFamily="34" charset="0"/>
                <a:cs typeface="Arial" pitchFamily="34" charset="0"/>
              </a:rPr>
            </a:br>
            <a:r>
              <a:rPr lang="pt-BR" sz="3200" b="1" dirty="0" smtClean="0">
                <a:latin typeface="Arial" pitchFamily="34" charset="0"/>
                <a:cs typeface="Arial" pitchFamily="34" charset="0"/>
              </a:rPr>
              <a:t>FONTE: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Arquivo Pessoal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CaixaDeTexto 50"/>
          <p:cNvSpPr txBox="1"/>
          <p:nvPr/>
        </p:nvSpPr>
        <p:spPr>
          <a:xfrm>
            <a:off x="11193001" y="28946278"/>
            <a:ext cx="82809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Arial" pitchFamily="34" charset="0"/>
                <a:cs typeface="Arial" pitchFamily="34" charset="0"/>
              </a:rPr>
              <a:t>Imagem 4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pt-BR" sz="3200" smtClean="0">
                <a:latin typeface="Arial" pitchFamily="34" charset="0"/>
                <a:cs typeface="Arial" pitchFamily="34" charset="0"/>
              </a:rPr>
              <a:t>Resultado de Papelão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biodegradável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pós-produção, mostrando resultados positivos diante do esperado para a pesquisa científica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3200" dirty="0" smtClean="0">
                <a:latin typeface="Arial" pitchFamily="34" charset="0"/>
                <a:cs typeface="Arial" pitchFamily="34" charset="0"/>
              </a:rPr>
            </a:br>
            <a:r>
              <a:rPr lang="pt-BR" sz="3200" b="1" dirty="0" smtClean="0">
                <a:latin typeface="Arial" pitchFamily="34" charset="0"/>
                <a:cs typeface="Arial" pitchFamily="34" charset="0"/>
              </a:rPr>
              <a:t>FONTE: </a:t>
            </a:r>
            <a:r>
              <a:rPr lang="pt-BR" sz="3200" dirty="0" smtClean="0">
                <a:latin typeface="Arial" pitchFamily="34" charset="0"/>
                <a:cs typeface="Arial" pitchFamily="34" charset="0"/>
              </a:rPr>
              <a:t>Arquivo Pessoal</a:t>
            </a:r>
            <a:endParaRPr lang="pt-BR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Picture 2545"/>
          <p:cNvPicPr/>
          <p:nvPr/>
        </p:nvPicPr>
        <p:blipFill>
          <a:blip r:embed="rId6"/>
          <a:stretch>
            <a:fillRect/>
          </a:stretch>
        </p:blipFill>
        <p:spPr>
          <a:xfrm>
            <a:off x="10903577" y="32337706"/>
            <a:ext cx="8890698" cy="9205390"/>
          </a:xfrm>
          <a:prstGeom prst="rect">
            <a:avLst/>
          </a:prstGeom>
        </p:spPr>
      </p:pic>
      <p:pic>
        <p:nvPicPr>
          <p:cNvPr id="53" name="Imagem 5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43" y="34728509"/>
            <a:ext cx="8788273" cy="6604382"/>
          </a:xfrm>
          <a:prstGeom prst="rect">
            <a:avLst/>
          </a:prstGeom>
        </p:spPr>
      </p:pic>
      <p:pic>
        <p:nvPicPr>
          <p:cNvPr id="54" name="Imagem 5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7621" y="8801368"/>
            <a:ext cx="8359351" cy="5212769"/>
          </a:xfrm>
          <a:prstGeom prst="rect">
            <a:avLst/>
          </a:prstGeom>
        </p:spPr>
      </p:pic>
      <p:pic>
        <p:nvPicPr>
          <p:cNvPr id="56" name="Imagem 55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3001" y="16244505"/>
            <a:ext cx="8534380" cy="5169868"/>
          </a:xfrm>
          <a:prstGeom prst="rect">
            <a:avLst/>
          </a:prstGeom>
        </p:spPr>
      </p:pic>
      <p:pic>
        <p:nvPicPr>
          <p:cNvPr id="57" name="Imagem 56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766" y="23819586"/>
            <a:ext cx="7981013" cy="49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7903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1281</TotalTime>
  <Words>326</Words>
  <Application>Microsoft Office PowerPoint</Application>
  <PresentationFormat>Personalizar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Arial</vt:lpstr>
      <vt:lpstr>Book Antiqua</vt:lpstr>
      <vt:lpstr>Calibri</vt:lpstr>
      <vt:lpstr>Century Gothic</vt:lpstr>
      <vt:lpstr>Times New Roman</vt:lpstr>
      <vt:lpstr>Trebuchet MS</vt:lpstr>
      <vt:lpstr>Wingdings 3</vt:lpstr>
      <vt:lpstr>Facetado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Joseil Felipe</dc:creator>
  <cp:lastModifiedBy>Usuário do Windows</cp:lastModifiedBy>
  <cp:revision>160</cp:revision>
  <dcterms:created xsi:type="dcterms:W3CDTF">2017-09-11T13:04:35Z</dcterms:created>
  <dcterms:modified xsi:type="dcterms:W3CDTF">2022-03-08T15:00:51Z</dcterms:modified>
</cp:coreProperties>
</file>