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906000" type="A4"/>
  <p:notesSz cx="6858000" cy="9945688"/>
  <p:defaultTextStyle>
    <a:defPPr>
      <a:defRPr lang="pt-BR"/>
    </a:defPPr>
    <a:lvl1pPr marL="0" algn="l" defTabSz="95786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8932" algn="l" defTabSz="95786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57864" algn="l" defTabSz="95786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36796" algn="l" defTabSz="95786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15727" algn="l" defTabSz="95786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94659" algn="l" defTabSz="95786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73591" algn="l" defTabSz="95786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52523" algn="l" defTabSz="95786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831455" algn="l" defTabSz="95786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608">
          <p15:clr>
            <a:srgbClr val="A4A3A4"/>
          </p15:clr>
        </p15:guide>
        <p15:guide id="2" pos="10206">
          <p15:clr>
            <a:srgbClr val="A4A3A4"/>
          </p15:clr>
        </p15:guide>
        <p15:guide id="3" orient="horz" pos="3120">
          <p15:clr>
            <a:srgbClr val="A4A3A4"/>
          </p15:clr>
        </p15:guide>
        <p15:guide id="4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84C1"/>
    <a:srgbClr val="00CC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Estilo com Tema 2 - Ênfase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59" autoAdjust="0"/>
    <p:restoredTop sz="86477" autoAdjust="0"/>
  </p:normalViewPr>
  <p:slideViewPr>
    <p:cSldViewPr>
      <p:cViewPr>
        <p:scale>
          <a:sx n="90" d="100"/>
          <a:sy n="90" d="100"/>
        </p:scale>
        <p:origin x="1842" y="-2580"/>
      </p:cViewPr>
      <p:guideLst>
        <p:guide orient="horz" pos="13608"/>
        <p:guide pos="10206"/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14350" y="3077281"/>
            <a:ext cx="5829300" cy="212337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89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7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67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15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946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735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525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314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C5EA-E455-420F-920A-FD03621B57D0}" type="datetimeFigureOut">
              <a:rPr lang="pt-BR" smtClean="0"/>
              <a:pPr/>
              <a:t>07/03/2022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C870E-579F-40E0-A0D1-9473D164294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7413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C5EA-E455-420F-920A-FD03621B57D0}" type="datetimeFigureOut">
              <a:rPr lang="pt-BR" smtClean="0"/>
              <a:pPr/>
              <a:t>07/03/2022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C870E-579F-40E0-A0D1-9473D164294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8305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893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5786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679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1572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946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735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5252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314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C5EA-E455-420F-920A-FD03621B57D0}" type="datetimeFigureOut">
              <a:rPr lang="pt-BR" smtClean="0"/>
              <a:pPr/>
              <a:t>07/03/2022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C870E-579F-40E0-A0D1-9473D164294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6469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342900" y="2311401"/>
            <a:ext cx="3028950" cy="6537502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3486150" y="2311401"/>
            <a:ext cx="3028950" cy="6537502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C5EA-E455-420F-920A-FD03621B57D0}" type="datetimeFigureOut">
              <a:rPr lang="pt-BR" smtClean="0"/>
              <a:pPr/>
              <a:t>07/03/2022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C870E-579F-40E0-A0D1-9473D164294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7493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8932" indent="0">
              <a:buNone/>
              <a:defRPr sz="2100" b="1"/>
            </a:lvl2pPr>
            <a:lvl3pPr marL="957864" indent="0">
              <a:buNone/>
              <a:defRPr sz="1900" b="1"/>
            </a:lvl3pPr>
            <a:lvl4pPr marL="1436796" indent="0">
              <a:buNone/>
              <a:defRPr sz="1700" b="1"/>
            </a:lvl4pPr>
            <a:lvl5pPr marL="1915727" indent="0">
              <a:buNone/>
              <a:defRPr sz="1700" b="1"/>
            </a:lvl5pPr>
            <a:lvl6pPr marL="2394659" indent="0">
              <a:buNone/>
              <a:defRPr sz="1700" b="1"/>
            </a:lvl6pPr>
            <a:lvl7pPr marL="2873591" indent="0">
              <a:buNone/>
              <a:defRPr sz="1700" b="1"/>
            </a:lvl7pPr>
            <a:lvl8pPr marL="3352523" indent="0">
              <a:buNone/>
              <a:defRPr sz="1700" b="1"/>
            </a:lvl8pPr>
            <a:lvl9pPr marL="3831455" indent="0">
              <a:buNone/>
              <a:defRPr sz="17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8932" indent="0">
              <a:buNone/>
              <a:defRPr sz="2100" b="1"/>
            </a:lvl2pPr>
            <a:lvl3pPr marL="957864" indent="0">
              <a:buNone/>
              <a:defRPr sz="1900" b="1"/>
            </a:lvl3pPr>
            <a:lvl4pPr marL="1436796" indent="0">
              <a:buNone/>
              <a:defRPr sz="1700" b="1"/>
            </a:lvl4pPr>
            <a:lvl5pPr marL="1915727" indent="0">
              <a:buNone/>
              <a:defRPr sz="1700" b="1"/>
            </a:lvl5pPr>
            <a:lvl6pPr marL="2394659" indent="0">
              <a:buNone/>
              <a:defRPr sz="1700" b="1"/>
            </a:lvl6pPr>
            <a:lvl7pPr marL="2873591" indent="0">
              <a:buNone/>
              <a:defRPr sz="1700" b="1"/>
            </a:lvl7pPr>
            <a:lvl8pPr marL="3352523" indent="0">
              <a:buNone/>
              <a:defRPr sz="1700" b="1"/>
            </a:lvl8pPr>
            <a:lvl9pPr marL="3831455" indent="0">
              <a:buNone/>
              <a:defRPr sz="17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C5EA-E455-420F-920A-FD03621B57D0}" type="datetimeFigureOut">
              <a:rPr lang="pt-BR" smtClean="0"/>
              <a:pPr/>
              <a:t>07/03/2022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C870E-579F-40E0-A0D1-9473D164294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11595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C5EA-E455-420F-920A-FD03621B57D0}" type="datetimeFigureOut">
              <a:rPr lang="pt-BR" smtClean="0"/>
              <a:pPr/>
              <a:t>07/03/2022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C870E-579F-40E0-A0D1-9473D164294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7198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C5EA-E455-420F-920A-FD03621B57D0}" type="datetimeFigureOut">
              <a:rPr lang="pt-BR" smtClean="0"/>
              <a:pPr/>
              <a:t>07/03/2022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C870E-579F-40E0-A0D1-9473D164294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2060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42900" y="394406"/>
            <a:ext cx="2256235" cy="1678517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2" cy="8454497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500"/>
            </a:lvl1pPr>
            <a:lvl2pPr marL="478932" indent="0">
              <a:buNone/>
              <a:defRPr sz="1300"/>
            </a:lvl2pPr>
            <a:lvl3pPr marL="957864" indent="0">
              <a:buNone/>
              <a:defRPr sz="1000"/>
            </a:lvl3pPr>
            <a:lvl4pPr marL="1436796" indent="0">
              <a:buNone/>
              <a:defRPr sz="1000"/>
            </a:lvl4pPr>
            <a:lvl5pPr marL="1915727" indent="0">
              <a:buNone/>
              <a:defRPr sz="1000"/>
            </a:lvl5pPr>
            <a:lvl6pPr marL="2394659" indent="0">
              <a:buNone/>
              <a:defRPr sz="1000"/>
            </a:lvl6pPr>
            <a:lvl7pPr marL="2873591" indent="0">
              <a:buNone/>
              <a:defRPr sz="1000"/>
            </a:lvl7pPr>
            <a:lvl8pPr marL="3352523" indent="0">
              <a:buNone/>
              <a:defRPr sz="1000"/>
            </a:lvl8pPr>
            <a:lvl9pPr marL="3831455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C5EA-E455-420F-920A-FD03621B57D0}" type="datetimeFigureOut">
              <a:rPr lang="pt-BR" smtClean="0"/>
              <a:pPr/>
              <a:t>07/03/2022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C870E-579F-40E0-A0D1-9473D164294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6192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1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344216" y="885120"/>
            <a:ext cx="4114800" cy="5943600"/>
          </a:xfrm>
        </p:spPr>
        <p:txBody>
          <a:bodyPr/>
          <a:lstStyle>
            <a:lvl1pPr marL="0" indent="0">
              <a:buNone/>
              <a:defRPr sz="3300"/>
            </a:lvl1pPr>
            <a:lvl2pPr marL="478932" indent="0">
              <a:buNone/>
              <a:defRPr sz="2900"/>
            </a:lvl2pPr>
            <a:lvl3pPr marL="957864" indent="0">
              <a:buNone/>
              <a:defRPr sz="2500"/>
            </a:lvl3pPr>
            <a:lvl4pPr marL="1436796" indent="0">
              <a:buNone/>
              <a:defRPr sz="2100"/>
            </a:lvl4pPr>
            <a:lvl5pPr marL="1915727" indent="0">
              <a:buNone/>
              <a:defRPr sz="2100"/>
            </a:lvl5pPr>
            <a:lvl6pPr marL="2394659" indent="0">
              <a:buNone/>
              <a:defRPr sz="2100"/>
            </a:lvl6pPr>
            <a:lvl7pPr marL="2873591" indent="0">
              <a:buNone/>
              <a:defRPr sz="2100"/>
            </a:lvl7pPr>
            <a:lvl8pPr marL="3352523" indent="0">
              <a:buNone/>
              <a:defRPr sz="2100"/>
            </a:lvl8pPr>
            <a:lvl9pPr marL="3831455" indent="0">
              <a:buNone/>
              <a:defRPr sz="21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344216" y="7752821"/>
            <a:ext cx="4114800" cy="1162579"/>
          </a:xfrm>
        </p:spPr>
        <p:txBody>
          <a:bodyPr/>
          <a:lstStyle>
            <a:lvl1pPr marL="0" indent="0">
              <a:buNone/>
              <a:defRPr sz="1500"/>
            </a:lvl1pPr>
            <a:lvl2pPr marL="478932" indent="0">
              <a:buNone/>
              <a:defRPr sz="1300"/>
            </a:lvl2pPr>
            <a:lvl3pPr marL="957864" indent="0">
              <a:buNone/>
              <a:defRPr sz="1000"/>
            </a:lvl3pPr>
            <a:lvl4pPr marL="1436796" indent="0">
              <a:buNone/>
              <a:defRPr sz="1000"/>
            </a:lvl4pPr>
            <a:lvl5pPr marL="1915727" indent="0">
              <a:buNone/>
              <a:defRPr sz="1000"/>
            </a:lvl5pPr>
            <a:lvl6pPr marL="2394659" indent="0">
              <a:buNone/>
              <a:defRPr sz="1000"/>
            </a:lvl6pPr>
            <a:lvl7pPr marL="2873591" indent="0">
              <a:buNone/>
              <a:defRPr sz="1000"/>
            </a:lvl7pPr>
            <a:lvl8pPr marL="3352523" indent="0">
              <a:buNone/>
              <a:defRPr sz="1000"/>
            </a:lvl8pPr>
            <a:lvl9pPr marL="3831455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C5EA-E455-420F-920A-FD03621B57D0}" type="datetimeFigureOut">
              <a:rPr lang="pt-BR" smtClean="0"/>
              <a:pPr/>
              <a:t>07/03/2022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C870E-579F-40E0-A0D1-9473D164294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6669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C5EA-E455-420F-920A-FD03621B57D0}" type="datetimeFigureOut">
              <a:rPr lang="pt-BR" smtClean="0"/>
              <a:pPr/>
              <a:t>07/03/2022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C870E-579F-40E0-A0D1-9473D164294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4726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4972050" y="396700"/>
            <a:ext cx="1543050" cy="8452203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342900" y="396700"/>
            <a:ext cx="4514850" cy="8452203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C5EA-E455-420F-920A-FD03621B57D0}" type="datetimeFigureOut">
              <a:rPr lang="pt-BR" smtClean="0"/>
              <a:pPr/>
              <a:t>07/03/2022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C870E-579F-40E0-A0D1-9473D164294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7095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5786" tIns="47893" rIns="95786" bIns="47893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5786" tIns="47893" rIns="95786" bIns="47893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5786" tIns="47893" rIns="95786" bIns="47893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BDC5EA-E455-420F-920A-FD03621B57D0}" type="datetimeFigureOut">
              <a:rPr lang="pt-BR" smtClean="0"/>
              <a:pPr/>
              <a:t>07/03/2022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5786" tIns="47893" rIns="95786" bIns="47893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5786" tIns="47893" rIns="95786" bIns="47893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CC870E-579F-40E0-A0D1-9473D164294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5431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5786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9199" indent="-359199" algn="l" defTabSz="95786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8264" indent="-299332" algn="l" defTabSz="95786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7330" indent="-239466" algn="l" defTabSz="95786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6262" indent="-239466" algn="l" defTabSz="95786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55193" indent="-239466" algn="l" defTabSz="95786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34125" indent="-239466" algn="l" defTabSz="95786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13057" indent="-239466" algn="l" defTabSz="95786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91989" indent="-239466" algn="l" defTabSz="95786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70921" indent="-239466" algn="l" defTabSz="95786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5786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8932" algn="l" defTabSz="95786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7864" algn="l" defTabSz="95786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36796" algn="l" defTabSz="95786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5727" algn="l" defTabSz="95786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94659" algn="l" defTabSz="95786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73591" algn="l" defTabSz="95786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52523" algn="l" defTabSz="95786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31455" algn="l" defTabSz="95786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34000">
              <a:srgbClr val="0184C1"/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908719" y="1511363"/>
            <a:ext cx="54006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200" dirty="0" smtClean="0"/>
              <a:t>AUTORES: GRAZIELA DA SILVA BEZERRA,                  </a:t>
            </a:r>
          </a:p>
          <a:p>
            <a:pPr algn="ctr"/>
            <a:r>
              <a:rPr lang="pt-BR" sz="1200" dirty="0" smtClean="0"/>
              <a:t> MARIA CAROLINA DA SILVA FERNANDES</a:t>
            </a:r>
          </a:p>
          <a:p>
            <a:pPr algn="ctr"/>
            <a:r>
              <a:rPr lang="pt-BR" sz="1200" dirty="0" smtClean="0"/>
              <a:t>ORIENTADORES: ISAAC ANTUNES E MICHEL PLATINI </a:t>
            </a:r>
            <a:endParaRPr lang="pt-BR" sz="1200" dirty="0"/>
          </a:p>
        </p:txBody>
      </p:sp>
      <p:sp>
        <p:nvSpPr>
          <p:cNvPr id="32" name="CaixaDeTexto 31"/>
          <p:cNvSpPr txBox="1"/>
          <p:nvPr/>
        </p:nvSpPr>
        <p:spPr>
          <a:xfrm>
            <a:off x="3645568" y="4698998"/>
            <a:ext cx="2965143" cy="1266965"/>
          </a:xfrm>
          <a:prstGeom prst="rect">
            <a:avLst/>
          </a:prstGeom>
          <a:noFill/>
          <a:ln>
            <a:solidFill>
              <a:srgbClr val="00CC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20272" tIns="10136" rIns="20272" bIns="10136" rtlCol="0">
            <a:spAutoFit/>
          </a:bodyPr>
          <a:lstStyle/>
          <a:p>
            <a:pPr algn="just"/>
            <a:endParaRPr lang="pt-BR" sz="900" b="1" dirty="0" smtClean="0"/>
          </a:p>
          <a:p>
            <a:pPr algn="just"/>
            <a:endParaRPr lang="pt-BR" sz="900" b="1" dirty="0"/>
          </a:p>
          <a:p>
            <a:pPr algn="just"/>
            <a:endParaRPr lang="pt-BR" sz="900" b="1" dirty="0" smtClean="0"/>
          </a:p>
          <a:p>
            <a:pPr algn="just"/>
            <a:endParaRPr lang="pt-BR" sz="900" b="1" dirty="0"/>
          </a:p>
          <a:p>
            <a:pPr algn="just"/>
            <a:endParaRPr lang="pt-BR" sz="900" b="1" dirty="0" smtClean="0"/>
          </a:p>
          <a:p>
            <a:pPr algn="just"/>
            <a:endParaRPr lang="pt-BR" sz="900" b="1" dirty="0"/>
          </a:p>
          <a:p>
            <a:pPr algn="just"/>
            <a:endParaRPr lang="pt-BR" sz="900" b="1" dirty="0" smtClean="0"/>
          </a:p>
          <a:p>
            <a:pPr algn="just"/>
            <a:endParaRPr lang="pt-BR" sz="900" b="1" dirty="0"/>
          </a:p>
          <a:p>
            <a:pPr algn="just"/>
            <a:endParaRPr lang="pt-BR" sz="900" b="1" dirty="0"/>
          </a:p>
        </p:txBody>
      </p:sp>
      <p:grpSp>
        <p:nvGrpSpPr>
          <p:cNvPr id="38" name="Grupo 37"/>
          <p:cNvGrpSpPr/>
          <p:nvPr/>
        </p:nvGrpSpPr>
        <p:grpSpPr>
          <a:xfrm>
            <a:off x="3623366" y="7538759"/>
            <a:ext cx="3024499" cy="1061657"/>
            <a:chOff x="17163712" y="15740214"/>
            <a:chExt cx="15114492" cy="4764430"/>
          </a:xfrm>
        </p:grpSpPr>
        <p:sp>
          <p:nvSpPr>
            <p:cNvPr id="29" name="CaixaDeTexto 28"/>
            <p:cNvSpPr txBox="1"/>
            <p:nvPr/>
          </p:nvSpPr>
          <p:spPr>
            <a:xfrm>
              <a:off x="17309910" y="15740214"/>
              <a:ext cx="14968294" cy="1174035"/>
            </a:xfrm>
            <a:prstGeom prst="rect">
              <a:avLst/>
            </a:prstGeom>
            <a:solidFill>
              <a:srgbClr val="00CC00"/>
            </a:solidFill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pt-BR" sz="1100" b="1" dirty="0">
                  <a:solidFill>
                    <a:schemeClr val="tx1"/>
                  </a:solidFill>
                </a:rPr>
                <a:t>CONSIDERAÇÕES FINAIS</a:t>
              </a:r>
            </a:p>
          </p:txBody>
        </p:sp>
        <p:sp>
          <p:nvSpPr>
            <p:cNvPr id="30" name="CaixaDeTexto 29"/>
            <p:cNvSpPr txBox="1"/>
            <p:nvPr/>
          </p:nvSpPr>
          <p:spPr>
            <a:xfrm>
              <a:off x="17163712" y="16982539"/>
              <a:ext cx="14969924" cy="3522105"/>
            </a:xfrm>
            <a:prstGeom prst="rect">
              <a:avLst/>
            </a:prstGeom>
            <a:noFill/>
            <a:ln>
              <a:solidFill>
                <a:srgbClr val="00CC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just"/>
              <a:r>
                <a:rPr lang="pt-BR" sz="900" b="1" dirty="0"/>
                <a:t>O</a:t>
              </a:r>
              <a:r>
                <a:rPr lang="pt-BR" sz="900" b="1" dirty="0" smtClean="0"/>
                <a:t>s </a:t>
              </a:r>
              <a:r>
                <a:rPr lang="pt-BR" sz="900" b="1" dirty="0"/>
                <a:t>testes preliminares e avaliação até o momento são muito positivas e levam a conclusão de que pode ser sim uma alternativa viável sustentável e de baixo custo para a identificação de animais. Pretende-se ainda realizar ajustes no protótipo e melhorar seu design e eficiência. </a:t>
              </a:r>
            </a:p>
          </p:txBody>
        </p:sp>
      </p:grpSp>
      <p:grpSp>
        <p:nvGrpSpPr>
          <p:cNvPr id="40" name="Grupo 39"/>
          <p:cNvGrpSpPr/>
          <p:nvPr/>
        </p:nvGrpSpPr>
        <p:grpSpPr>
          <a:xfrm>
            <a:off x="3603222" y="8680697"/>
            <a:ext cx="3044643" cy="1233242"/>
            <a:chOff x="16927488" y="30712597"/>
            <a:chExt cx="15339670" cy="8325696"/>
          </a:xfrm>
        </p:grpSpPr>
        <p:sp>
          <p:nvSpPr>
            <p:cNvPr id="25" name="CaixaDeTexto 24"/>
            <p:cNvSpPr txBox="1"/>
            <p:nvPr/>
          </p:nvSpPr>
          <p:spPr>
            <a:xfrm>
              <a:off x="16989181" y="30712597"/>
              <a:ext cx="15277977" cy="1766146"/>
            </a:xfrm>
            <a:prstGeom prst="rect">
              <a:avLst/>
            </a:prstGeom>
            <a:solidFill>
              <a:srgbClr val="00CC00"/>
            </a:solidFill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pt-BR" sz="1100" b="1" dirty="0">
                  <a:solidFill>
                    <a:schemeClr val="tx1"/>
                  </a:solidFill>
                </a:rPr>
                <a:t>REFERÊNCIAS</a:t>
              </a:r>
            </a:p>
          </p:txBody>
        </p:sp>
        <p:sp>
          <p:nvSpPr>
            <p:cNvPr id="26" name="CaixaDeTexto 25"/>
            <p:cNvSpPr txBox="1"/>
            <p:nvPr/>
          </p:nvSpPr>
          <p:spPr>
            <a:xfrm>
              <a:off x="16927488" y="32597055"/>
              <a:ext cx="15152480" cy="6441238"/>
            </a:xfrm>
            <a:prstGeom prst="rect">
              <a:avLst/>
            </a:prstGeom>
            <a:noFill/>
            <a:ln>
              <a:solidFill>
                <a:srgbClr val="00CC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just"/>
              <a:r>
                <a:rPr lang="pt-BR" sz="800" dirty="0" smtClean="0"/>
                <a:t>CURTO</a:t>
              </a:r>
              <a:r>
                <a:rPr lang="pt-BR" sz="800" dirty="0"/>
                <a:t>, F.P.F. Desenvolvimento de um sistema de identificação eletrônica para auxílio no gerenciamento de informações na área de produção animal. Campinas, 1998. 101p. Dissertação (Mestrado em Informática) - Pontifícia Universidade Católica de Campinas.</a:t>
              </a:r>
            </a:p>
            <a:p>
              <a:pPr algn="just"/>
              <a:r>
                <a:rPr lang="pt-BR" sz="800" dirty="0" smtClean="0"/>
                <a:t>XAVIER</a:t>
              </a:r>
              <a:r>
                <a:rPr lang="pt-BR" sz="800" dirty="0"/>
                <a:t>, Rita de Cássia </a:t>
              </a:r>
              <a:r>
                <a:rPr lang="pt-BR" sz="800" dirty="0" err="1"/>
                <a:t>Giusti</a:t>
              </a:r>
              <a:r>
                <a:rPr lang="pt-BR" sz="800" dirty="0"/>
                <a:t>; ARANDA, Maria Cristina Um estudo de caso de pingente para identificação animal. Monografia. 7-Dez-2018</a:t>
              </a:r>
              <a:r>
                <a:rPr lang="pt-BR" sz="800" dirty="0" smtClean="0"/>
                <a:t>.</a:t>
              </a:r>
              <a:endParaRPr lang="pt-BR" sz="900" dirty="0"/>
            </a:p>
          </p:txBody>
        </p:sp>
      </p:grpSp>
      <p:sp>
        <p:nvSpPr>
          <p:cNvPr id="13" name="CaixaDeTexto 12"/>
          <p:cNvSpPr txBox="1"/>
          <p:nvPr/>
        </p:nvSpPr>
        <p:spPr>
          <a:xfrm>
            <a:off x="215782" y="3870293"/>
            <a:ext cx="3194999" cy="261610"/>
          </a:xfrm>
          <a:prstGeom prst="rect">
            <a:avLst/>
          </a:prstGeom>
          <a:solidFill>
            <a:srgbClr val="00CC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1100" b="1" dirty="0">
                <a:solidFill>
                  <a:schemeClr val="tx1"/>
                </a:solidFill>
              </a:rPr>
              <a:t>INTRODUÇÃO</a:t>
            </a:r>
          </a:p>
        </p:txBody>
      </p:sp>
      <p:grpSp>
        <p:nvGrpSpPr>
          <p:cNvPr id="37" name="Grupo 36"/>
          <p:cNvGrpSpPr/>
          <p:nvPr/>
        </p:nvGrpSpPr>
        <p:grpSpPr>
          <a:xfrm>
            <a:off x="215782" y="6519223"/>
            <a:ext cx="3206592" cy="3345829"/>
            <a:chOff x="483433" y="33470230"/>
            <a:chExt cx="15541340" cy="10428986"/>
          </a:xfrm>
        </p:grpSpPr>
        <p:sp>
          <p:nvSpPr>
            <p:cNvPr id="11" name="CaixaDeTexto 10"/>
            <p:cNvSpPr txBox="1"/>
            <p:nvPr/>
          </p:nvSpPr>
          <p:spPr>
            <a:xfrm>
              <a:off x="483433" y="33470230"/>
              <a:ext cx="15528171" cy="702141"/>
            </a:xfrm>
            <a:prstGeom prst="rect">
              <a:avLst/>
            </a:prstGeom>
            <a:solidFill>
              <a:srgbClr val="00CC00"/>
            </a:solidFill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pt-BR" sz="1100" b="1" dirty="0" smtClean="0">
                  <a:solidFill>
                    <a:schemeClr val="tx1"/>
                  </a:solidFill>
                </a:rPr>
                <a:t>MATERIAIS </a:t>
              </a:r>
              <a:r>
                <a:rPr lang="pt-BR" sz="1100" b="1" dirty="0">
                  <a:solidFill>
                    <a:schemeClr val="tx1"/>
                  </a:solidFill>
                </a:rPr>
                <a:t>E </a:t>
              </a:r>
              <a:r>
                <a:rPr lang="pt-BR" sz="1100" b="1" dirty="0" smtClean="0">
                  <a:solidFill>
                    <a:schemeClr val="tx1"/>
                  </a:solidFill>
                </a:rPr>
                <a:t>MÉTODO</a:t>
              </a:r>
            </a:p>
          </p:txBody>
        </p:sp>
        <p:sp>
          <p:nvSpPr>
            <p:cNvPr id="12" name="CaixaDeTexto 11"/>
            <p:cNvSpPr txBox="1"/>
            <p:nvPr/>
          </p:nvSpPr>
          <p:spPr>
            <a:xfrm>
              <a:off x="566583" y="34113917"/>
              <a:ext cx="15458190" cy="9785299"/>
            </a:xfrm>
            <a:prstGeom prst="rect">
              <a:avLst/>
            </a:prstGeom>
            <a:noFill/>
            <a:ln>
              <a:solidFill>
                <a:srgbClr val="00CC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just"/>
              <a:r>
                <a:rPr lang="pt-BR" sz="900" b="1" dirty="0" smtClean="0"/>
                <a:t>Foram construídos dois protótipos iniciais: um projetor e um ar-condicionado caseiro. Na construção do projetor foi utilizado uma caixa de sapato , um pedaço de isopor, um pedaço de garrafa pet e duas lupas. O interior da caixa foi pintada de preto para evitar a dispersão de luz. Dentro da caixa foi feito um suporte para acoplar o celular e as lupas foram utilizadas para gerar amplitude da imagem conforme imagens a seguir.</a:t>
              </a:r>
            </a:p>
            <a:p>
              <a:pPr algn="just"/>
              <a:endParaRPr lang="pt-BR" sz="900" b="1" dirty="0" smtClean="0"/>
            </a:p>
            <a:p>
              <a:pPr algn="just"/>
              <a:endParaRPr lang="pt-BR" sz="900" b="1" dirty="0" smtClean="0"/>
            </a:p>
            <a:p>
              <a:pPr algn="just"/>
              <a:endParaRPr lang="pt-BR" sz="900" b="1" dirty="0"/>
            </a:p>
            <a:p>
              <a:pPr algn="just"/>
              <a:endParaRPr lang="pt-BR" sz="900" b="1" dirty="0" smtClean="0"/>
            </a:p>
            <a:p>
              <a:pPr algn="just"/>
              <a:endParaRPr lang="pt-BR" sz="900" b="1" dirty="0"/>
            </a:p>
            <a:p>
              <a:pPr algn="just"/>
              <a:endParaRPr lang="pt-BR" sz="900" b="1" dirty="0" smtClean="0"/>
            </a:p>
            <a:p>
              <a:pPr algn="just"/>
              <a:endParaRPr lang="pt-BR" sz="900" b="1" dirty="0"/>
            </a:p>
            <a:p>
              <a:pPr algn="just"/>
              <a:endParaRPr lang="pt-BR" sz="900" b="1" dirty="0" smtClean="0"/>
            </a:p>
            <a:p>
              <a:pPr algn="just"/>
              <a:endParaRPr lang="pt-BR" sz="900" b="1" dirty="0"/>
            </a:p>
            <a:p>
              <a:pPr algn="just"/>
              <a:endParaRPr lang="pt-BR" sz="900" b="1" dirty="0" smtClean="0"/>
            </a:p>
            <a:p>
              <a:pPr algn="just"/>
              <a:endParaRPr lang="pt-BR" sz="900" b="1" dirty="0" smtClean="0"/>
            </a:p>
            <a:p>
              <a:pPr algn="just"/>
              <a:endParaRPr lang="pt-BR" sz="900" b="1" dirty="0"/>
            </a:p>
            <a:p>
              <a:pPr algn="just"/>
              <a:endParaRPr lang="pt-BR" sz="900" b="1" dirty="0" smtClean="0"/>
            </a:p>
            <a:p>
              <a:pPr algn="just"/>
              <a:endParaRPr lang="pt-BR" sz="900" b="1" dirty="0"/>
            </a:p>
          </p:txBody>
        </p:sp>
      </p:grpSp>
      <p:sp>
        <p:nvSpPr>
          <p:cNvPr id="31" name="CaixaDeTexto 30"/>
          <p:cNvSpPr txBox="1"/>
          <p:nvPr/>
        </p:nvSpPr>
        <p:spPr>
          <a:xfrm>
            <a:off x="3638413" y="4421322"/>
            <a:ext cx="2960464" cy="261610"/>
          </a:xfrm>
          <a:prstGeom prst="rect">
            <a:avLst/>
          </a:prstGeom>
          <a:solidFill>
            <a:srgbClr val="00CC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1100" b="1" dirty="0" smtClean="0">
                <a:solidFill>
                  <a:schemeClr val="tx1"/>
                </a:solidFill>
              </a:rPr>
              <a:t>ORÇAMENTO</a:t>
            </a:r>
            <a:endParaRPr lang="pt-BR" sz="1100" b="1" dirty="0">
              <a:solidFill>
                <a:schemeClr val="tx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714500" y="4642510"/>
            <a:ext cx="3429000" cy="321075"/>
          </a:xfrm>
          <a:prstGeom prst="rect">
            <a:avLst/>
          </a:prstGeom>
        </p:spPr>
        <p:txBody>
          <a:bodyPr lIns="20272" tIns="10136" rIns="20272" bIns="10136">
            <a:spAutoFit/>
          </a:bodyPr>
          <a:lstStyle/>
          <a:p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652701" y="994555"/>
            <a:ext cx="6019716" cy="512912"/>
          </a:xfrm>
          <a:prstGeom prst="rect">
            <a:avLst/>
          </a:prstGeom>
          <a:noFill/>
        </p:spPr>
        <p:txBody>
          <a:bodyPr wrap="square" lIns="20272" tIns="10136" rIns="20272" bIns="10136" rtlCol="0">
            <a:spAutoFit/>
          </a:bodyPr>
          <a:lstStyle/>
          <a:p>
            <a:pPr algn="ctr"/>
            <a:r>
              <a:rPr lang="pt-BR" sz="1400" b="1" dirty="0" smtClean="0"/>
              <a:t>TÍTULO: </a:t>
            </a:r>
            <a:r>
              <a:rPr lang="pt-BR" sz="1600" b="1" dirty="0" smtClean="0"/>
              <a:t>QR-BODE</a:t>
            </a:r>
            <a:r>
              <a:rPr lang="pt-BR" sz="1600" b="1" dirty="0"/>
              <a:t>: Sistema alternativo de identificação para caprinos com QR </a:t>
            </a:r>
            <a:r>
              <a:rPr lang="pt-BR" sz="1600" b="1" dirty="0" err="1"/>
              <a:t>Code</a:t>
            </a:r>
            <a:r>
              <a:rPr lang="pt-BR" sz="1600" b="1" dirty="0"/>
              <a:t> e garrafa </a:t>
            </a:r>
            <a:r>
              <a:rPr lang="pt-BR" sz="1600" b="1" dirty="0" smtClean="0"/>
              <a:t>pet</a:t>
            </a:r>
            <a:endParaRPr lang="pt-BR" sz="1400" b="1" dirty="0"/>
          </a:p>
        </p:txBody>
      </p:sp>
      <p:sp>
        <p:nvSpPr>
          <p:cNvPr id="2" name="Retângulo 1"/>
          <p:cNvSpPr/>
          <p:nvPr/>
        </p:nvSpPr>
        <p:spPr>
          <a:xfrm>
            <a:off x="209719" y="4133118"/>
            <a:ext cx="3201062" cy="2374961"/>
          </a:xfrm>
          <a:prstGeom prst="rect">
            <a:avLst/>
          </a:prstGeom>
          <a:ln w="38100">
            <a:solidFill>
              <a:srgbClr val="00CC00"/>
            </a:solidFill>
          </a:ln>
        </p:spPr>
        <p:txBody>
          <a:bodyPr wrap="square" lIns="20272" tIns="10136" rIns="20272" bIns="10136">
            <a:spAutoFit/>
          </a:bodyPr>
          <a:lstStyle/>
          <a:p>
            <a:pPr algn="just"/>
            <a:r>
              <a:rPr lang="pt-BR" sz="900" b="1" dirty="0" smtClean="0"/>
              <a:t> Alguns </a:t>
            </a:r>
            <a:r>
              <a:rPr lang="pt-BR" sz="900" b="1" dirty="0"/>
              <a:t>criadores de caprinos encontram dificuldades em controlar esses animais que têm por característica a facilidade de fugir, violar cercos e entrar em propriedades alheias. Dessa forma a identificação dos mesmos se faz importante para indicar o proprietário e em caso de fuga facilitar a devolução.  Os métodos mais utilizados na região do semiárido potiguar não são eficientes o suficiente para apontar precisamente o local de origem e o proprietário do animal. Se usa frequentemente o ferro quente com as indicações do dono e em alguns casos se corta as orelhas do animal com o símbolo correspondente ao dono.  Esse método além de não proporcionar total eficácia, com a possibilidade de infecção e do surgimento de lavas no local.  Portanto, se faz necessário buscar um método alternativo de identificação para caprinos que possa substituir ou aperfeiçoar os métodos tradicionais. Para tal, decidiu-se utilizar o </a:t>
            </a:r>
            <a:r>
              <a:rPr lang="pt-BR" sz="900" b="1" dirty="0" smtClean="0"/>
              <a:t>QR </a:t>
            </a:r>
            <a:r>
              <a:rPr lang="pt-BR" sz="900" b="1" smtClean="0"/>
              <a:t>Code</a:t>
            </a:r>
            <a:r>
              <a:rPr lang="pt-BR" sz="900" b="1" dirty="0" smtClean="0"/>
              <a:t> </a:t>
            </a:r>
            <a:r>
              <a:rPr lang="pt-BR" sz="900" b="1" dirty="0"/>
              <a:t>por poder ser utilizado gratuitamente e com facilidade visto que não necessita de internet para sua leitura. 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64" y="139286"/>
            <a:ext cx="864096" cy="86409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3256" y="135811"/>
            <a:ext cx="865620" cy="834855"/>
          </a:xfrm>
          <a:prstGeom prst="rect">
            <a:avLst/>
          </a:prstGeom>
        </p:spPr>
      </p:pic>
      <p:sp>
        <p:nvSpPr>
          <p:cNvPr id="16" name="CaixaDeTexto 15"/>
          <p:cNvSpPr txBox="1"/>
          <p:nvPr/>
        </p:nvSpPr>
        <p:spPr>
          <a:xfrm>
            <a:off x="2273501" y="213387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/>
              <a:t>RIO GRANDE DO NORTE</a:t>
            </a:r>
          </a:p>
          <a:p>
            <a:pPr algn="ctr"/>
            <a:r>
              <a:rPr lang="pt-BR" sz="1200" dirty="0" smtClean="0"/>
              <a:t>LAGOA NOVA</a:t>
            </a:r>
          </a:p>
          <a:p>
            <a:pPr algn="ctr"/>
            <a:r>
              <a:rPr lang="pt-BR" sz="1200" dirty="0" smtClean="0"/>
              <a:t>ESCOLA MUNICIPAL JOÃO XXIII</a:t>
            </a:r>
            <a:endParaRPr lang="pt-BR" dirty="0"/>
          </a:p>
        </p:txBody>
      </p:sp>
      <p:sp>
        <p:nvSpPr>
          <p:cNvPr id="42" name="CaixaDeTexto 41"/>
          <p:cNvSpPr txBox="1"/>
          <p:nvPr/>
        </p:nvSpPr>
        <p:spPr>
          <a:xfrm>
            <a:off x="208103" y="2293365"/>
            <a:ext cx="3202678" cy="261610"/>
          </a:xfrm>
          <a:prstGeom prst="rect">
            <a:avLst/>
          </a:prstGeom>
          <a:solidFill>
            <a:srgbClr val="00CC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1100" b="1" dirty="0" smtClean="0">
                <a:solidFill>
                  <a:schemeClr val="tx1"/>
                </a:solidFill>
              </a:rPr>
              <a:t>SITUAÇÃO PROBLEMA</a:t>
            </a:r>
            <a:endParaRPr lang="pt-BR" sz="1100" b="1" dirty="0">
              <a:solidFill>
                <a:schemeClr val="tx1"/>
              </a:solidFill>
            </a:endParaRPr>
          </a:p>
        </p:txBody>
      </p:sp>
      <p:sp>
        <p:nvSpPr>
          <p:cNvPr id="18" name="CaixaDeTexto 17"/>
          <p:cNvSpPr txBox="1"/>
          <p:nvPr/>
        </p:nvSpPr>
        <p:spPr>
          <a:xfrm>
            <a:off x="206908" y="2572294"/>
            <a:ext cx="3187050" cy="369332"/>
          </a:xfrm>
          <a:prstGeom prst="rect">
            <a:avLst/>
          </a:prstGeom>
          <a:noFill/>
          <a:ln w="28575"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r>
              <a:rPr lang="pt-BR" sz="900" b="1"/>
              <a:t>Como realizar a identificação de caprinos de forma eficaz sem pôr em risco a sua integridade física?</a:t>
            </a:r>
            <a:endParaRPr lang="pt-BR" sz="900" b="1" dirty="0"/>
          </a:p>
        </p:txBody>
      </p:sp>
      <p:grpSp>
        <p:nvGrpSpPr>
          <p:cNvPr id="43" name="Grupo 35"/>
          <p:cNvGrpSpPr/>
          <p:nvPr/>
        </p:nvGrpSpPr>
        <p:grpSpPr>
          <a:xfrm>
            <a:off x="206909" y="3040403"/>
            <a:ext cx="3203872" cy="760585"/>
            <a:chOff x="222417" y="19641781"/>
            <a:chExt cx="15895485" cy="2609231"/>
          </a:xfrm>
        </p:grpSpPr>
        <p:sp>
          <p:nvSpPr>
            <p:cNvPr id="44" name="CaixaDeTexto 43"/>
            <p:cNvSpPr txBox="1"/>
            <p:nvPr/>
          </p:nvSpPr>
          <p:spPr>
            <a:xfrm>
              <a:off x="222417" y="19641781"/>
              <a:ext cx="15895485" cy="897468"/>
            </a:xfrm>
            <a:prstGeom prst="rect">
              <a:avLst/>
            </a:prstGeom>
            <a:solidFill>
              <a:srgbClr val="00CC00"/>
            </a:solidFill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pt-BR" sz="1100" b="1" dirty="0" smtClean="0">
                  <a:solidFill>
                    <a:schemeClr val="tx1"/>
                  </a:solidFill>
                </a:rPr>
                <a:t>HIPÓTESE</a:t>
              </a:r>
              <a:endParaRPr lang="pt-BR" sz="1100" b="1" dirty="0">
                <a:solidFill>
                  <a:schemeClr val="tx1"/>
                </a:solidFill>
              </a:endParaRPr>
            </a:p>
          </p:txBody>
        </p:sp>
        <p:sp>
          <p:nvSpPr>
            <p:cNvPr id="45" name="CaixaDeTexto 44"/>
            <p:cNvSpPr txBox="1"/>
            <p:nvPr/>
          </p:nvSpPr>
          <p:spPr>
            <a:xfrm>
              <a:off x="266440" y="20508868"/>
              <a:ext cx="15768002" cy="1742144"/>
            </a:xfrm>
            <a:prstGeom prst="rect">
              <a:avLst/>
            </a:prstGeom>
            <a:noFill/>
            <a:ln>
              <a:solidFill>
                <a:srgbClr val="00CC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just"/>
              <a:r>
                <a:rPr lang="pt-BR" sz="900" b="1" dirty="0"/>
                <a:t>A identificação por QR-</a:t>
              </a:r>
              <a:r>
                <a:rPr lang="pt-BR" sz="900" b="1" dirty="0" err="1"/>
                <a:t>Code</a:t>
              </a:r>
              <a:r>
                <a:rPr lang="pt-BR" sz="900" b="1" dirty="0"/>
                <a:t> é alternativa mais eficaz pois pode conter mais informações de que os métodos convencionais e não põem em risco a saúde do animal.</a:t>
              </a:r>
            </a:p>
          </p:txBody>
        </p:sp>
      </p:grpSp>
      <p:sp>
        <p:nvSpPr>
          <p:cNvPr id="46" name="CaixaDeTexto 45"/>
          <p:cNvSpPr txBox="1"/>
          <p:nvPr/>
        </p:nvSpPr>
        <p:spPr>
          <a:xfrm>
            <a:off x="467280" y="7887665"/>
            <a:ext cx="1341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i="1" dirty="0" smtClean="0"/>
              <a:t>Estudo sobre os métodos já utilizados </a:t>
            </a:r>
            <a:endParaRPr lang="pt-BR" sz="800" i="1" dirty="0"/>
          </a:p>
        </p:txBody>
      </p:sp>
      <p:grpSp>
        <p:nvGrpSpPr>
          <p:cNvPr id="49" name="Grupo 35"/>
          <p:cNvGrpSpPr/>
          <p:nvPr/>
        </p:nvGrpSpPr>
        <p:grpSpPr>
          <a:xfrm>
            <a:off x="3651882" y="5911406"/>
            <a:ext cx="3020535" cy="1648334"/>
            <a:chOff x="981786" y="18222173"/>
            <a:chExt cx="15887404" cy="4693842"/>
          </a:xfrm>
        </p:grpSpPr>
        <p:sp>
          <p:nvSpPr>
            <p:cNvPr id="50" name="CaixaDeTexto 49"/>
            <p:cNvSpPr txBox="1"/>
            <p:nvPr/>
          </p:nvSpPr>
          <p:spPr>
            <a:xfrm>
              <a:off x="1054997" y="18222173"/>
              <a:ext cx="15814193" cy="744968"/>
            </a:xfrm>
            <a:prstGeom prst="rect">
              <a:avLst/>
            </a:prstGeom>
            <a:solidFill>
              <a:srgbClr val="00CC00"/>
            </a:solidFill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pt-BR" sz="1100" b="1" dirty="0" smtClean="0">
                  <a:solidFill>
                    <a:schemeClr val="tx1"/>
                  </a:solidFill>
                </a:rPr>
                <a:t>OBJETIVOS</a:t>
              </a:r>
              <a:endParaRPr lang="pt-BR" sz="1100" b="1" dirty="0">
                <a:solidFill>
                  <a:schemeClr val="tx1"/>
                </a:solidFill>
              </a:endParaRPr>
            </a:p>
          </p:txBody>
        </p:sp>
        <p:sp>
          <p:nvSpPr>
            <p:cNvPr id="51" name="CaixaDeTexto 50"/>
            <p:cNvSpPr txBox="1"/>
            <p:nvPr/>
          </p:nvSpPr>
          <p:spPr>
            <a:xfrm>
              <a:off x="981786" y="19103531"/>
              <a:ext cx="15691214" cy="3812484"/>
            </a:xfrm>
            <a:prstGeom prst="rect">
              <a:avLst/>
            </a:prstGeom>
            <a:noFill/>
            <a:ln>
              <a:solidFill>
                <a:srgbClr val="00CC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marL="171450" lvl="0" indent="-171450" algn="just">
                <a:buFont typeface="Arial" panose="020B0604020202020204" pitchFamily="34" charset="0"/>
                <a:buChar char="•"/>
              </a:pPr>
              <a:r>
                <a:rPr lang="pt-BR" sz="900" b="1" dirty="0">
                  <a:solidFill>
                    <a:schemeClr val="tx1"/>
                  </a:solidFill>
                </a:rPr>
                <a:t>Estudar e avaliar os métodos de identificação de caprinos já utilizados</a:t>
              </a:r>
              <a:r>
                <a:rPr lang="pt-BR" sz="900" b="1" dirty="0" smtClean="0">
                  <a:solidFill>
                    <a:schemeClr val="tx1"/>
                  </a:solidFill>
                </a:rPr>
                <a:t>;</a:t>
              </a:r>
            </a:p>
            <a:p>
              <a:pPr marL="171450" lvl="0" indent="-171450" algn="just">
                <a:buFont typeface="Arial" panose="020B0604020202020204" pitchFamily="34" charset="0"/>
                <a:buChar char="•"/>
              </a:pPr>
              <a:r>
                <a:rPr lang="pt-BR" sz="900" b="1" dirty="0" smtClean="0">
                  <a:solidFill>
                    <a:schemeClr val="tx1"/>
                  </a:solidFill>
                </a:rPr>
                <a:t>Desenvolver </a:t>
              </a:r>
              <a:r>
                <a:rPr lang="pt-BR" sz="900" b="1" dirty="0">
                  <a:solidFill>
                    <a:schemeClr val="tx1"/>
                  </a:solidFill>
                </a:rPr>
                <a:t>um sistema de identificação alternativo para caprinos usando o QR-CODE o qual será denominado QR-BODE;</a:t>
              </a:r>
            </a:p>
            <a:p>
              <a:pPr marL="171450" lvl="0" indent="-171450" algn="just">
                <a:buFont typeface="Arial" panose="020B0604020202020204" pitchFamily="34" charset="0"/>
                <a:buChar char="•"/>
              </a:pPr>
              <a:r>
                <a:rPr lang="pt-BR" sz="900" b="1" dirty="0" smtClean="0">
                  <a:solidFill>
                    <a:schemeClr val="tx1"/>
                  </a:solidFill>
                </a:rPr>
                <a:t>Testar </a:t>
              </a:r>
              <a:r>
                <a:rPr lang="pt-BR" sz="900" b="1" dirty="0">
                  <a:solidFill>
                    <a:schemeClr val="tx1"/>
                  </a:solidFill>
                </a:rPr>
                <a:t>a eficiência do QR-BODE em caprinos e outros animais;</a:t>
              </a:r>
            </a:p>
            <a:p>
              <a:pPr marL="171450" lvl="0" indent="-171450" algn="just">
                <a:buFont typeface="Arial" panose="020B0604020202020204" pitchFamily="34" charset="0"/>
                <a:buChar char="•"/>
              </a:pPr>
              <a:r>
                <a:rPr lang="pt-BR" sz="900" b="1" dirty="0" smtClean="0">
                  <a:solidFill>
                    <a:schemeClr val="tx1"/>
                  </a:solidFill>
                </a:rPr>
                <a:t>Proporcionar </a:t>
              </a:r>
              <a:r>
                <a:rPr lang="pt-BR" sz="900" b="1" dirty="0">
                  <a:solidFill>
                    <a:schemeClr val="tx1"/>
                  </a:solidFill>
                </a:rPr>
                <a:t>um sistema barato, eficaz e sustentável de identificação de animais</a:t>
              </a:r>
              <a:r>
                <a:rPr lang="pt-BR" sz="900" b="1" dirty="0" smtClean="0">
                  <a:solidFill>
                    <a:schemeClr val="tx1"/>
                  </a:solidFill>
                </a:rPr>
                <a:t>;</a:t>
              </a:r>
              <a:endParaRPr lang="pt-BR" sz="900" b="1" dirty="0"/>
            </a:p>
          </p:txBody>
        </p:sp>
      </p:grpSp>
      <p:sp>
        <p:nvSpPr>
          <p:cNvPr id="53" name="CaixaDeTexto 52"/>
          <p:cNvSpPr txBox="1"/>
          <p:nvPr/>
        </p:nvSpPr>
        <p:spPr>
          <a:xfrm>
            <a:off x="3652621" y="2308143"/>
            <a:ext cx="2966315" cy="2097962"/>
          </a:xfrm>
          <a:prstGeom prst="rect">
            <a:avLst/>
          </a:prstGeom>
          <a:noFill/>
          <a:ln>
            <a:solidFill>
              <a:srgbClr val="00CC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20272" tIns="10136" rIns="20272" bIns="10136" rtlCol="0">
            <a:spAutoFit/>
          </a:bodyPr>
          <a:lstStyle/>
          <a:p>
            <a:pPr algn="just"/>
            <a:endParaRPr lang="pt-BR" sz="900" b="1" smtClean="0"/>
          </a:p>
          <a:p>
            <a:pPr algn="just"/>
            <a:endParaRPr lang="pt-BR" sz="900" b="1" smtClean="0"/>
          </a:p>
          <a:p>
            <a:pPr algn="just"/>
            <a:endParaRPr lang="pt-BR" sz="900" b="1" smtClean="0"/>
          </a:p>
          <a:p>
            <a:pPr algn="just"/>
            <a:endParaRPr lang="pt-BR" sz="900" b="1" smtClean="0"/>
          </a:p>
          <a:p>
            <a:pPr algn="just"/>
            <a:endParaRPr lang="pt-BR" sz="900" b="1" smtClean="0"/>
          </a:p>
          <a:p>
            <a:pPr algn="just"/>
            <a:endParaRPr lang="pt-BR" sz="900" b="1" smtClean="0"/>
          </a:p>
          <a:p>
            <a:pPr algn="just"/>
            <a:endParaRPr lang="pt-BR" sz="900" b="1" smtClean="0"/>
          </a:p>
          <a:p>
            <a:pPr algn="just"/>
            <a:endParaRPr lang="pt-BR" sz="900" b="1" smtClean="0"/>
          </a:p>
          <a:p>
            <a:pPr algn="just"/>
            <a:endParaRPr lang="pt-BR" sz="900" b="1" smtClean="0"/>
          </a:p>
          <a:p>
            <a:pPr algn="just"/>
            <a:endParaRPr lang="pt-BR" sz="900" b="1" smtClean="0"/>
          </a:p>
          <a:p>
            <a:pPr algn="just"/>
            <a:endParaRPr lang="pt-BR" sz="900" b="1" smtClean="0"/>
          </a:p>
          <a:p>
            <a:pPr algn="just"/>
            <a:endParaRPr lang="pt-BR" sz="900" b="1" smtClean="0"/>
          </a:p>
          <a:p>
            <a:pPr algn="just"/>
            <a:endParaRPr lang="pt-BR" sz="900" b="1" smtClean="0"/>
          </a:p>
          <a:p>
            <a:pPr algn="just"/>
            <a:endParaRPr lang="pt-BR" sz="900" b="1" smtClean="0"/>
          </a:p>
          <a:p>
            <a:pPr algn="just"/>
            <a:endParaRPr lang="pt-BR" sz="900" b="1" dirty="0"/>
          </a:p>
        </p:txBody>
      </p:sp>
      <p:sp>
        <p:nvSpPr>
          <p:cNvPr id="39" name="CaixaDeTexto 38"/>
          <p:cNvSpPr txBox="1"/>
          <p:nvPr/>
        </p:nvSpPr>
        <p:spPr>
          <a:xfrm>
            <a:off x="3968760" y="2273215"/>
            <a:ext cx="23316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800" b="1" dirty="0"/>
              <a:t>suporte de garrafa pet para proteger o QR-BODE</a:t>
            </a:r>
          </a:p>
        </p:txBody>
      </p:sp>
      <p:sp>
        <p:nvSpPr>
          <p:cNvPr id="33" name="Retângulo 32"/>
          <p:cNvSpPr/>
          <p:nvPr/>
        </p:nvSpPr>
        <p:spPr>
          <a:xfrm>
            <a:off x="1714500" y="4110462"/>
            <a:ext cx="3429000" cy="2755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endParaRPr lang="pt-BR" sz="1100" dirty="0">
              <a:solidFill>
                <a:prstClr val="black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4" name="Imagem 5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842" y="8256374"/>
            <a:ext cx="1636439" cy="1110255"/>
          </a:xfrm>
          <a:prstGeom prst="rect">
            <a:avLst/>
          </a:prstGeom>
        </p:spPr>
      </p:pic>
      <p:sp>
        <p:nvSpPr>
          <p:cNvPr id="55" name="CaixaDeTexto 54"/>
          <p:cNvSpPr txBox="1"/>
          <p:nvPr/>
        </p:nvSpPr>
        <p:spPr>
          <a:xfrm>
            <a:off x="1982001" y="7897121"/>
            <a:ext cx="1341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i="1" dirty="0" smtClean="0"/>
              <a:t>instalação </a:t>
            </a:r>
            <a:r>
              <a:rPr lang="pt-BR" sz="800" i="1" dirty="0"/>
              <a:t>do QR-BODE no pescoço do animal</a:t>
            </a:r>
          </a:p>
        </p:txBody>
      </p:sp>
      <p:pic>
        <p:nvPicPr>
          <p:cNvPr id="56" name="Imagem 55" descr="C:\Users\isaac\Downloads\WhatsApp Image 2021-09-13 at 20.11.01.jpe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884" y="8244449"/>
            <a:ext cx="1109261" cy="1182892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Imagem 56" descr="C:\Users\isaac\Downloads\WhatsApp Image 2021-09-02 at 15.05.13.jpe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848" y="2454259"/>
            <a:ext cx="851798" cy="75544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Imagem 57" descr="C:\Users\isaac\Downloads\WhatsApp Image 2021-09-02 at 15.05.34.jpe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138" y="3406326"/>
            <a:ext cx="934652" cy="826159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Imagem 58" descr="C:\Users\isaac\Downloads\WhatsApp Image 2021-10-13 at 22.42.07.jpe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25" t="30438" r="17452" b="2861"/>
          <a:stretch/>
        </p:blipFill>
        <p:spPr bwMode="auto">
          <a:xfrm>
            <a:off x="5554110" y="3447434"/>
            <a:ext cx="788813" cy="79858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0" name="CaixaDeTexto 59"/>
          <p:cNvSpPr txBox="1"/>
          <p:nvPr/>
        </p:nvSpPr>
        <p:spPr>
          <a:xfrm>
            <a:off x="3977660" y="3209704"/>
            <a:ext cx="23316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 smtClean="0"/>
              <a:t>Aplicação do protótipo</a:t>
            </a:r>
            <a:endParaRPr lang="pt-BR" sz="800" b="1" dirty="0"/>
          </a:p>
        </p:txBody>
      </p:sp>
      <p:graphicFrame>
        <p:nvGraphicFramePr>
          <p:cNvPr id="63" name="Tabela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3998573"/>
              </p:ext>
            </p:extLst>
          </p:nvPr>
        </p:nvGraphicFramePr>
        <p:xfrm>
          <a:off x="4077071" y="4771902"/>
          <a:ext cx="2218561" cy="938215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754217">
                  <a:extLst>
                    <a:ext uri="{9D8B030D-6E8A-4147-A177-3AD203B41FA5}">
                      <a16:colId xmlns:a16="http://schemas.microsoft.com/office/drawing/2014/main" val="2233476561"/>
                    </a:ext>
                  </a:extLst>
                </a:gridCol>
                <a:gridCol w="338789">
                  <a:extLst>
                    <a:ext uri="{9D8B030D-6E8A-4147-A177-3AD203B41FA5}">
                      <a16:colId xmlns:a16="http://schemas.microsoft.com/office/drawing/2014/main" val="1177440761"/>
                    </a:ext>
                  </a:extLst>
                </a:gridCol>
                <a:gridCol w="636593">
                  <a:extLst>
                    <a:ext uri="{9D8B030D-6E8A-4147-A177-3AD203B41FA5}">
                      <a16:colId xmlns:a16="http://schemas.microsoft.com/office/drawing/2014/main" val="3601852279"/>
                    </a:ext>
                  </a:extLst>
                </a:gridCol>
                <a:gridCol w="488962">
                  <a:extLst>
                    <a:ext uri="{9D8B030D-6E8A-4147-A177-3AD203B41FA5}">
                      <a16:colId xmlns:a16="http://schemas.microsoft.com/office/drawing/2014/main" val="1154062702"/>
                    </a:ext>
                  </a:extLst>
                </a:gridCol>
              </a:tblGrid>
              <a:tr h="1658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500" dirty="0">
                          <a:effectLst/>
                        </a:rPr>
                        <a:t>Item</a:t>
                      </a:r>
                      <a:endParaRPr lang="pt-B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500" dirty="0">
                          <a:effectLst/>
                        </a:rPr>
                        <a:t>quantidade</a:t>
                      </a:r>
                      <a:endParaRPr lang="pt-B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500">
                          <a:effectLst/>
                        </a:rPr>
                        <a:t>Valor unitário R$</a:t>
                      </a:r>
                      <a:endParaRPr lang="pt-B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500">
                          <a:effectLst/>
                        </a:rPr>
                        <a:t>Total R$</a:t>
                      </a:r>
                      <a:endParaRPr lang="pt-B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6641131"/>
                  </a:ext>
                </a:extLst>
              </a:tr>
              <a:tr h="2512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500" dirty="0">
                          <a:effectLst/>
                        </a:rPr>
                        <a:t>FOLHA DE PAPEL A4 CONTENDO OS CÓDIGOS </a:t>
                      </a:r>
                      <a:endParaRPr lang="pt-B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500" dirty="0">
                          <a:effectLst/>
                        </a:rPr>
                        <a:t>1</a:t>
                      </a:r>
                      <a:endParaRPr lang="pt-B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500" dirty="0">
                          <a:effectLst/>
                        </a:rPr>
                        <a:t>50 CENTAVOS</a:t>
                      </a:r>
                      <a:endParaRPr lang="pt-B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500" dirty="0">
                          <a:effectLst/>
                        </a:rPr>
                        <a:t>50 CENTAVOS</a:t>
                      </a:r>
                      <a:endParaRPr lang="pt-B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5868753"/>
                  </a:ext>
                </a:extLst>
              </a:tr>
              <a:tr h="16582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500">
                          <a:effectLst/>
                        </a:rPr>
                        <a:t>GARRAFA PET RECICLADA</a:t>
                      </a:r>
                      <a:endParaRPr lang="pt-B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500" dirty="0">
                          <a:effectLst/>
                        </a:rPr>
                        <a:t>1,5</a:t>
                      </a:r>
                      <a:endParaRPr lang="pt-B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500" dirty="0">
                          <a:effectLst/>
                        </a:rPr>
                        <a:t>RECICLÁVEL</a:t>
                      </a:r>
                      <a:endParaRPr lang="pt-B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500" dirty="0">
                          <a:effectLst/>
                        </a:rPr>
                        <a:t>--</a:t>
                      </a:r>
                      <a:endParaRPr lang="pt-B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38893823"/>
                  </a:ext>
                </a:extLst>
              </a:tr>
              <a:tr h="16582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500" dirty="0">
                          <a:effectLst/>
                        </a:rPr>
                        <a:t>GRANPOS </a:t>
                      </a:r>
                      <a:endParaRPr lang="pt-B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500">
                          <a:effectLst/>
                        </a:rPr>
                        <a:t>120</a:t>
                      </a:r>
                      <a:endParaRPr lang="pt-B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500" dirty="0">
                          <a:effectLst/>
                        </a:rPr>
                        <a:t>0,002</a:t>
                      </a:r>
                      <a:endParaRPr lang="pt-B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500" dirty="0">
                          <a:effectLst/>
                        </a:rPr>
                        <a:t>0,24 CENTAVOS</a:t>
                      </a:r>
                      <a:endParaRPr lang="pt-B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5446044"/>
                  </a:ext>
                </a:extLst>
              </a:tr>
              <a:tr h="16582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500" dirty="0">
                          <a:effectLst/>
                        </a:rPr>
                        <a:t> </a:t>
                      </a:r>
                      <a:endParaRPr lang="pt-B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500" dirty="0">
                          <a:effectLst/>
                        </a:rPr>
                        <a:t> </a:t>
                      </a:r>
                      <a:endParaRPr lang="pt-B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500" dirty="0">
                          <a:effectLst/>
                        </a:rPr>
                        <a:t>Total Final</a:t>
                      </a:r>
                      <a:endParaRPr lang="pt-B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500" dirty="0">
                          <a:effectLst/>
                        </a:rPr>
                        <a:t>R$  0,75 CENTAVOS</a:t>
                      </a:r>
                      <a:endParaRPr lang="pt-B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55482374"/>
                  </a:ext>
                </a:extLst>
              </a:tr>
            </a:tbl>
          </a:graphicData>
        </a:graphic>
      </p:graphicFrame>
      <p:sp>
        <p:nvSpPr>
          <p:cNvPr id="6" name="CaixaDeTexto 5"/>
          <p:cNvSpPr txBox="1"/>
          <p:nvPr/>
        </p:nvSpPr>
        <p:spPr>
          <a:xfrm>
            <a:off x="2273501" y="9427341"/>
            <a:ext cx="105006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800" dirty="0" smtClean="0"/>
              <a:t>(Autoria própria)</a:t>
            </a:r>
            <a:endParaRPr lang="pt-BR" sz="800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65824" y="4261235"/>
            <a:ext cx="717413" cy="184628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77660" y="4221904"/>
            <a:ext cx="814442" cy="209599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61247" y="2771885"/>
            <a:ext cx="722587" cy="185959"/>
          </a:xfrm>
          <a:prstGeom prst="rect">
            <a:avLst/>
          </a:prstGeom>
        </p:spPr>
      </p:pic>
      <p:sp>
        <p:nvSpPr>
          <p:cNvPr id="17" name="CaixaDeTexto 16"/>
          <p:cNvSpPr txBox="1"/>
          <p:nvPr/>
        </p:nvSpPr>
        <p:spPr>
          <a:xfrm>
            <a:off x="3140968" y="9633849"/>
            <a:ext cx="184731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47" name="CaixaDeTexto 46"/>
          <p:cNvSpPr txBox="1"/>
          <p:nvPr/>
        </p:nvSpPr>
        <p:spPr>
          <a:xfrm>
            <a:off x="659379" y="9388193"/>
            <a:ext cx="105006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800" dirty="0" smtClean="0"/>
              <a:t>(Google Imagens )</a:t>
            </a:r>
            <a:endParaRPr lang="pt-BR" sz="800" dirty="0"/>
          </a:p>
        </p:txBody>
      </p:sp>
      <p:sp>
        <p:nvSpPr>
          <p:cNvPr id="48" name="CaixaDeTexto 47"/>
          <p:cNvSpPr txBox="1"/>
          <p:nvPr/>
        </p:nvSpPr>
        <p:spPr>
          <a:xfrm>
            <a:off x="4723227" y="5686218"/>
            <a:ext cx="105006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800" dirty="0" smtClean="0"/>
              <a:t>(Autoria própria)</a:t>
            </a:r>
            <a:endParaRPr lang="pt-BR" sz="800" dirty="0"/>
          </a:p>
        </p:txBody>
      </p:sp>
    </p:spTree>
    <p:extLst>
      <p:ext uri="{BB962C8B-B14F-4D97-AF65-F5344CB8AC3E}">
        <p14:creationId xmlns:p14="http://schemas.microsoft.com/office/powerpoint/2010/main" val="1789842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851</TotalTime>
  <Words>599</Words>
  <Application>Microsoft Office PowerPoint</Application>
  <PresentationFormat>Papel A4 (210 x 297 mm)</PresentationFormat>
  <Paragraphs>85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6" baseType="lpstr">
      <vt:lpstr>Arial</vt:lpstr>
      <vt:lpstr>Calibri</vt:lpstr>
      <vt:lpstr>Symbol</vt:lpstr>
      <vt:lpstr>Times New Roman</vt:lpstr>
      <vt:lpstr>Tema do Office</vt:lpstr>
      <vt:lpstr>Apresentação do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Elenir</dc:creator>
  <cp:lastModifiedBy>Isaac Antunes Braga de Carvalho</cp:lastModifiedBy>
  <cp:revision>120</cp:revision>
  <cp:lastPrinted>2019-11-19T14:01:28Z</cp:lastPrinted>
  <dcterms:created xsi:type="dcterms:W3CDTF">2013-07-05T20:58:00Z</dcterms:created>
  <dcterms:modified xsi:type="dcterms:W3CDTF">2022-03-08T02:23:17Z</dcterms:modified>
</cp:coreProperties>
</file>