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7" r:id="rId1"/>
  </p:sldMasterIdLst>
  <p:notesMasterIdLst>
    <p:notesMasterId r:id="rId3"/>
  </p:notesMasterIdLst>
  <p:sldIdLst>
    <p:sldId id="256" r:id="rId2"/>
  </p:sldIdLst>
  <p:sldSz cx="14998700" cy="20104100"/>
  <p:notesSz cx="14998700" cy="20104100"/>
  <p:defaultTextStyle>
    <a:defPPr>
      <a:defRPr lang="pt-BR"/>
    </a:defPPr>
    <a:lvl1pPr marL="0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56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13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69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25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282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40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394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50" algn="l" defTabSz="91411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79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1446" y="84"/>
      </p:cViewPr>
      <p:guideLst>
        <p:guide orient="horz" pos="2879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499225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8496300" y="0"/>
            <a:ext cx="6499225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D0760-B32D-4F9A-862E-62982D3C0FCD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968875" y="2513013"/>
            <a:ext cx="5060950" cy="6784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1500188" y="9675813"/>
            <a:ext cx="11998325" cy="79152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19096038"/>
            <a:ext cx="6499225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8496300" y="19096038"/>
            <a:ext cx="6499225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A0B11-A9BC-4C9A-A1ED-AD06022E8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6318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A0B11-A9BC-4C9A-A1ED-AD06022E87D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297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24903" y="6245303"/>
            <a:ext cx="12748895" cy="4309351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49805" y="11392324"/>
            <a:ext cx="10499090" cy="51377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02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005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008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011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014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01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020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023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7058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923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4794" y="12918747"/>
            <a:ext cx="12748895" cy="3992898"/>
          </a:xfrm>
        </p:spPr>
        <p:txBody>
          <a:bodyPr anchor="t"/>
          <a:lstStyle>
            <a:lvl1pPr algn="l">
              <a:defRPr sz="88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84794" y="8520977"/>
            <a:ext cx="12748895" cy="4397770"/>
          </a:xfrm>
        </p:spPr>
        <p:txBody>
          <a:bodyPr anchor="b"/>
          <a:lstStyle>
            <a:lvl1pPr marL="0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1pPr>
            <a:lvl2pPr marL="1002914" indent="0">
              <a:buNone/>
              <a:defRPr sz="3900">
                <a:solidFill>
                  <a:schemeClr val="tx1">
                    <a:tint val="75000"/>
                  </a:schemeClr>
                </a:solidFill>
              </a:defRPr>
            </a:lvl2pPr>
            <a:lvl3pPr marL="2005828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3008742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4pPr>
            <a:lvl5pPr marL="4011656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5pPr>
            <a:lvl6pPr marL="501457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6pPr>
            <a:lvl7pPr marL="6017484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7pPr>
            <a:lvl8pPr marL="7020397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8pPr>
            <a:lvl9pPr marL="8023311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080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49935" y="4690958"/>
            <a:ext cx="6624426" cy="13267777"/>
          </a:xfrm>
        </p:spPr>
        <p:txBody>
          <a:bodyPr/>
          <a:lstStyle>
            <a:lvl1pPr>
              <a:defRPr sz="6100"/>
            </a:lvl1pPr>
            <a:lvl2pPr>
              <a:defRPr sz="5300"/>
            </a:lvl2pPr>
            <a:lvl3pPr>
              <a:defRPr sz="4400"/>
            </a:lvl3pPr>
            <a:lvl4pPr>
              <a:defRPr sz="3900"/>
            </a:lvl4pPr>
            <a:lvl5pPr>
              <a:defRPr sz="3900"/>
            </a:lvl5pPr>
            <a:lvl6pPr>
              <a:defRPr sz="3900"/>
            </a:lvl6pPr>
            <a:lvl7pPr>
              <a:defRPr sz="3900"/>
            </a:lvl7pPr>
            <a:lvl8pPr>
              <a:defRPr sz="3900"/>
            </a:lvl8pPr>
            <a:lvl9pPr>
              <a:defRPr sz="3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624339" y="4690958"/>
            <a:ext cx="6624426" cy="13267777"/>
          </a:xfrm>
        </p:spPr>
        <p:txBody>
          <a:bodyPr/>
          <a:lstStyle>
            <a:lvl1pPr>
              <a:defRPr sz="6100"/>
            </a:lvl1pPr>
            <a:lvl2pPr>
              <a:defRPr sz="5300"/>
            </a:lvl2pPr>
            <a:lvl3pPr>
              <a:defRPr sz="4400"/>
            </a:lvl3pPr>
            <a:lvl4pPr>
              <a:defRPr sz="3900"/>
            </a:lvl4pPr>
            <a:lvl5pPr>
              <a:defRPr sz="3900"/>
            </a:lvl5pPr>
            <a:lvl6pPr>
              <a:defRPr sz="3900"/>
            </a:lvl6pPr>
            <a:lvl7pPr>
              <a:defRPr sz="3900"/>
            </a:lvl7pPr>
            <a:lvl8pPr>
              <a:defRPr sz="3900"/>
            </a:lvl8pPr>
            <a:lvl9pPr>
              <a:defRPr sz="39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973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9935" y="4500156"/>
            <a:ext cx="6627031" cy="1875450"/>
          </a:xfrm>
        </p:spPr>
        <p:txBody>
          <a:bodyPr anchor="b"/>
          <a:lstStyle>
            <a:lvl1pPr marL="0" indent="0">
              <a:buNone/>
              <a:defRPr sz="5300" b="1"/>
            </a:lvl1pPr>
            <a:lvl2pPr marL="1002914" indent="0">
              <a:buNone/>
              <a:defRPr sz="4400" b="1"/>
            </a:lvl2pPr>
            <a:lvl3pPr marL="2005828" indent="0">
              <a:buNone/>
              <a:defRPr sz="3900" b="1"/>
            </a:lvl3pPr>
            <a:lvl4pPr marL="3008742" indent="0">
              <a:buNone/>
              <a:defRPr sz="3500" b="1"/>
            </a:lvl4pPr>
            <a:lvl5pPr marL="4011656" indent="0">
              <a:buNone/>
              <a:defRPr sz="3500" b="1"/>
            </a:lvl5pPr>
            <a:lvl6pPr marL="5014570" indent="0">
              <a:buNone/>
              <a:defRPr sz="3500" b="1"/>
            </a:lvl6pPr>
            <a:lvl7pPr marL="6017484" indent="0">
              <a:buNone/>
              <a:defRPr sz="3500" b="1"/>
            </a:lvl7pPr>
            <a:lvl8pPr marL="7020397" indent="0">
              <a:buNone/>
              <a:defRPr sz="3500" b="1"/>
            </a:lvl8pPr>
            <a:lvl9pPr marL="8023311" indent="0">
              <a:buNone/>
              <a:defRPr sz="35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49935" y="6375606"/>
            <a:ext cx="6627031" cy="11583128"/>
          </a:xfrm>
        </p:spPr>
        <p:txBody>
          <a:bodyPr/>
          <a:lstStyle>
            <a:lvl1pPr>
              <a:defRPr sz="5300"/>
            </a:lvl1pPr>
            <a:lvl2pPr>
              <a:defRPr sz="4400"/>
            </a:lvl2pPr>
            <a:lvl3pPr>
              <a:defRPr sz="39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7619132" y="4500156"/>
            <a:ext cx="6629634" cy="1875450"/>
          </a:xfrm>
        </p:spPr>
        <p:txBody>
          <a:bodyPr anchor="b"/>
          <a:lstStyle>
            <a:lvl1pPr marL="0" indent="0">
              <a:buNone/>
              <a:defRPr sz="5300" b="1"/>
            </a:lvl1pPr>
            <a:lvl2pPr marL="1002914" indent="0">
              <a:buNone/>
              <a:defRPr sz="4400" b="1"/>
            </a:lvl2pPr>
            <a:lvl3pPr marL="2005828" indent="0">
              <a:buNone/>
              <a:defRPr sz="3900" b="1"/>
            </a:lvl3pPr>
            <a:lvl4pPr marL="3008742" indent="0">
              <a:buNone/>
              <a:defRPr sz="3500" b="1"/>
            </a:lvl4pPr>
            <a:lvl5pPr marL="4011656" indent="0">
              <a:buNone/>
              <a:defRPr sz="3500" b="1"/>
            </a:lvl5pPr>
            <a:lvl6pPr marL="5014570" indent="0">
              <a:buNone/>
              <a:defRPr sz="3500" b="1"/>
            </a:lvl6pPr>
            <a:lvl7pPr marL="6017484" indent="0">
              <a:buNone/>
              <a:defRPr sz="3500" b="1"/>
            </a:lvl7pPr>
            <a:lvl8pPr marL="7020397" indent="0">
              <a:buNone/>
              <a:defRPr sz="3500" b="1"/>
            </a:lvl8pPr>
            <a:lvl9pPr marL="8023311" indent="0">
              <a:buNone/>
              <a:defRPr sz="35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7619132" y="6375606"/>
            <a:ext cx="6629634" cy="11583128"/>
          </a:xfrm>
        </p:spPr>
        <p:txBody>
          <a:bodyPr/>
          <a:lstStyle>
            <a:lvl1pPr>
              <a:defRPr sz="5300"/>
            </a:lvl1pPr>
            <a:lvl2pPr>
              <a:defRPr sz="4400"/>
            </a:lvl2pPr>
            <a:lvl3pPr>
              <a:defRPr sz="3900"/>
            </a:lvl3pPr>
            <a:lvl4pPr>
              <a:defRPr sz="3500"/>
            </a:lvl4pPr>
            <a:lvl5pPr>
              <a:defRPr sz="3500"/>
            </a:lvl5pPr>
            <a:lvl6pPr>
              <a:defRPr sz="3500"/>
            </a:lvl6pPr>
            <a:lvl7pPr>
              <a:defRPr sz="3500"/>
            </a:lvl7pPr>
            <a:lvl8pPr>
              <a:defRPr sz="3500"/>
            </a:lvl8pPr>
            <a:lvl9pPr>
              <a:defRPr sz="3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207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313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881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936" y="800441"/>
            <a:ext cx="4934469" cy="3406528"/>
          </a:xfrm>
        </p:spPr>
        <p:txBody>
          <a:bodyPr anchor="b"/>
          <a:lstStyle>
            <a:lvl1pPr algn="l">
              <a:defRPr sz="4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864075" y="800443"/>
            <a:ext cx="8384690" cy="17158292"/>
          </a:xfrm>
        </p:spPr>
        <p:txBody>
          <a:bodyPr/>
          <a:lstStyle>
            <a:lvl1pPr>
              <a:defRPr sz="7000"/>
            </a:lvl1pPr>
            <a:lvl2pPr>
              <a:defRPr sz="6100"/>
            </a:lvl2pPr>
            <a:lvl3pPr>
              <a:defRPr sz="53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49936" y="4206971"/>
            <a:ext cx="4934469" cy="13751764"/>
          </a:xfrm>
        </p:spPr>
        <p:txBody>
          <a:bodyPr/>
          <a:lstStyle>
            <a:lvl1pPr marL="0" indent="0">
              <a:buNone/>
              <a:defRPr sz="3100"/>
            </a:lvl1pPr>
            <a:lvl2pPr marL="1002914" indent="0">
              <a:buNone/>
              <a:defRPr sz="2600"/>
            </a:lvl2pPr>
            <a:lvl3pPr marL="2005828" indent="0">
              <a:buNone/>
              <a:defRPr sz="2200"/>
            </a:lvl3pPr>
            <a:lvl4pPr marL="3008742" indent="0">
              <a:buNone/>
              <a:defRPr sz="2000"/>
            </a:lvl4pPr>
            <a:lvl5pPr marL="4011656" indent="0">
              <a:buNone/>
              <a:defRPr sz="2000"/>
            </a:lvl5pPr>
            <a:lvl6pPr marL="5014570" indent="0">
              <a:buNone/>
              <a:defRPr sz="2000"/>
            </a:lvl6pPr>
            <a:lvl7pPr marL="6017484" indent="0">
              <a:buNone/>
              <a:defRPr sz="2000"/>
            </a:lvl7pPr>
            <a:lvl8pPr marL="7020397" indent="0">
              <a:buNone/>
              <a:defRPr sz="2000"/>
            </a:lvl8pPr>
            <a:lvl9pPr marL="8023311" indent="0">
              <a:buNone/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26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39850" y="14072870"/>
            <a:ext cx="8999220" cy="1661382"/>
          </a:xfrm>
        </p:spPr>
        <p:txBody>
          <a:bodyPr anchor="b"/>
          <a:lstStyle>
            <a:lvl1pPr algn="l">
              <a:defRPr sz="44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939850" y="1796339"/>
            <a:ext cx="8999220" cy="12062460"/>
          </a:xfrm>
        </p:spPr>
        <p:txBody>
          <a:bodyPr/>
          <a:lstStyle>
            <a:lvl1pPr marL="0" indent="0">
              <a:buNone/>
              <a:defRPr sz="7000"/>
            </a:lvl1pPr>
            <a:lvl2pPr marL="1002914" indent="0">
              <a:buNone/>
              <a:defRPr sz="6100"/>
            </a:lvl2pPr>
            <a:lvl3pPr marL="2005828" indent="0">
              <a:buNone/>
              <a:defRPr sz="5300"/>
            </a:lvl3pPr>
            <a:lvl4pPr marL="3008742" indent="0">
              <a:buNone/>
              <a:defRPr sz="4400"/>
            </a:lvl4pPr>
            <a:lvl5pPr marL="4011656" indent="0">
              <a:buNone/>
              <a:defRPr sz="4400"/>
            </a:lvl5pPr>
            <a:lvl6pPr marL="5014570" indent="0">
              <a:buNone/>
              <a:defRPr sz="4400"/>
            </a:lvl6pPr>
            <a:lvl7pPr marL="6017484" indent="0">
              <a:buNone/>
              <a:defRPr sz="4400"/>
            </a:lvl7pPr>
            <a:lvl8pPr marL="7020397" indent="0">
              <a:buNone/>
              <a:defRPr sz="4400"/>
            </a:lvl8pPr>
            <a:lvl9pPr marL="8023311" indent="0">
              <a:buNone/>
              <a:defRPr sz="44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939850" y="15734252"/>
            <a:ext cx="8999220" cy="2359438"/>
          </a:xfrm>
        </p:spPr>
        <p:txBody>
          <a:bodyPr/>
          <a:lstStyle>
            <a:lvl1pPr marL="0" indent="0">
              <a:buNone/>
              <a:defRPr sz="3100"/>
            </a:lvl1pPr>
            <a:lvl2pPr marL="1002914" indent="0">
              <a:buNone/>
              <a:defRPr sz="2600"/>
            </a:lvl2pPr>
            <a:lvl3pPr marL="2005828" indent="0">
              <a:buNone/>
              <a:defRPr sz="2200"/>
            </a:lvl3pPr>
            <a:lvl4pPr marL="3008742" indent="0">
              <a:buNone/>
              <a:defRPr sz="2000"/>
            </a:lvl4pPr>
            <a:lvl5pPr marL="4011656" indent="0">
              <a:buNone/>
              <a:defRPr sz="2000"/>
            </a:lvl5pPr>
            <a:lvl6pPr marL="5014570" indent="0">
              <a:buNone/>
              <a:defRPr sz="2000"/>
            </a:lvl6pPr>
            <a:lvl7pPr marL="6017484" indent="0">
              <a:buNone/>
              <a:defRPr sz="2000"/>
            </a:lvl7pPr>
            <a:lvl8pPr marL="7020397" indent="0">
              <a:buNone/>
              <a:defRPr sz="2000"/>
            </a:lvl8pPr>
            <a:lvl9pPr marL="8023311" indent="0">
              <a:buNone/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5972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77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874057" y="805098"/>
            <a:ext cx="3374708" cy="17153637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749935" y="805098"/>
            <a:ext cx="9874144" cy="17153637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88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1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749935" y="805096"/>
            <a:ext cx="13498830" cy="3350683"/>
          </a:xfrm>
          <a:prstGeom prst="rect">
            <a:avLst/>
          </a:prstGeom>
        </p:spPr>
        <p:txBody>
          <a:bodyPr vert="horz" lIns="200583" tIns="100291" rIns="200583" bIns="100291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49935" y="4690958"/>
            <a:ext cx="13498830" cy="13267777"/>
          </a:xfrm>
          <a:prstGeom prst="rect">
            <a:avLst/>
          </a:prstGeom>
        </p:spPr>
        <p:txBody>
          <a:bodyPr vert="horz" lIns="200583" tIns="100291" rIns="200583" bIns="100291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749935" y="18633524"/>
            <a:ext cx="3499697" cy="1070357"/>
          </a:xfrm>
          <a:prstGeom prst="rect">
            <a:avLst/>
          </a:prstGeom>
        </p:spPr>
        <p:txBody>
          <a:bodyPr vert="horz" lIns="200583" tIns="100291" rIns="200583" bIns="100291" rtlCol="0" anchor="ctr"/>
          <a:lstStyle>
            <a:lvl1pPr algn="l">
              <a:defRPr sz="2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3/3/2022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5124556" y="18633524"/>
            <a:ext cx="4749588" cy="1070357"/>
          </a:xfrm>
          <a:prstGeom prst="rect">
            <a:avLst/>
          </a:prstGeom>
        </p:spPr>
        <p:txBody>
          <a:bodyPr vert="horz" lIns="200583" tIns="100291" rIns="200583" bIns="100291" rtlCol="0" anchor="ctr"/>
          <a:lstStyle>
            <a:lvl1pPr algn="ctr">
              <a:defRPr sz="2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10749068" y="18633524"/>
            <a:ext cx="3499697" cy="1070357"/>
          </a:xfrm>
          <a:prstGeom prst="rect">
            <a:avLst/>
          </a:prstGeom>
        </p:spPr>
        <p:txBody>
          <a:bodyPr vert="horz" lIns="200583" tIns="100291" rIns="200583" bIns="100291" rtlCol="0" anchor="ctr"/>
          <a:lstStyle>
            <a:lvl1pPr algn="r">
              <a:defRPr sz="2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945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</p:sldLayoutIdLst>
  <p:txStyles>
    <p:titleStyle>
      <a:lvl1pPr algn="ctr" defTabSz="2005828" rtl="0" eaLnBrk="1" latinLnBrk="0" hangingPunct="1">
        <a:spcBef>
          <a:spcPct val="0"/>
        </a:spcBef>
        <a:buNone/>
        <a:defRPr sz="9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2185" indent="-752185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7000" kern="1200">
          <a:solidFill>
            <a:schemeClr val="tx1"/>
          </a:solidFill>
          <a:latin typeface="+mn-lt"/>
          <a:ea typeface="+mn-ea"/>
          <a:cs typeface="+mn-cs"/>
        </a:defRPr>
      </a:lvl1pPr>
      <a:lvl2pPr marL="1629735" indent="-626821" algn="l" defTabSz="2005828" rtl="0" eaLnBrk="1" latinLnBrk="0" hangingPunct="1">
        <a:spcBef>
          <a:spcPct val="20000"/>
        </a:spcBef>
        <a:buFont typeface="Arial" panose="020B0604020202020204" pitchFamily="34" charset="0"/>
        <a:buChar char="–"/>
        <a:defRPr sz="6100" kern="1200">
          <a:solidFill>
            <a:schemeClr val="tx1"/>
          </a:solidFill>
          <a:latin typeface="+mn-lt"/>
          <a:ea typeface="+mn-ea"/>
          <a:cs typeface="+mn-cs"/>
        </a:defRPr>
      </a:lvl2pPr>
      <a:lvl3pPr marL="2507285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3pPr>
      <a:lvl4pPr marL="3510199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–"/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513113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»"/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16027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518940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521854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524768" indent="-501457" algn="l" defTabSz="2005828" rtl="0" eaLnBrk="1" latinLnBrk="0" hangingPunct="1">
        <a:spcBef>
          <a:spcPct val="20000"/>
        </a:spcBef>
        <a:buFont typeface="Arial" panose="020B0604020202020204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14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2005828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3pPr>
      <a:lvl4pPr marL="3008742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4pPr>
      <a:lvl5pPr marL="4011656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5pPr>
      <a:lvl6pPr marL="5014570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6pPr>
      <a:lvl7pPr marL="6017484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7pPr>
      <a:lvl8pPr marL="7020397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8pPr>
      <a:lvl9pPr marL="8023311" algn="l" defTabSz="2005828" rtl="0" eaLnBrk="1" latinLnBrk="0" hangingPunct="1">
        <a:defRPr sz="3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015" y="339003"/>
            <a:ext cx="11537950" cy="967549"/>
          </a:xfrm>
          <a:prstGeom prst="rect">
            <a:avLst/>
          </a:prstGeom>
          <a:ln w="12245">
            <a:solidFill>
              <a:schemeClr val="bg1"/>
            </a:solidFill>
          </a:ln>
        </p:spPr>
        <p:txBody>
          <a:bodyPr vert="horz" wrap="square" lIns="0" tIns="65382" rIns="0" bIns="0" rtlCol="0">
            <a:spAutoFit/>
          </a:bodyPr>
          <a:lstStyle/>
          <a:p>
            <a:pPr marL="3199394" marR="343426" algn="ctr">
              <a:lnSpc>
                <a:spcPct val="101299"/>
              </a:lnSpc>
              <a:spcBef>
                <a:spcPts val="515"/>
              </a:spcBef>
            </a:pPr>
            <a:r>
              <a:rPr lang="pt-BR" sz="2900" b="1" kern="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2"/>
              </a:rPr>
              <a:t>Solução </a:t>
            </a:r>
            <a:r>
              <a:rPr lang="pt-BR" sz="2900" b="1" kern="0" dirty="0" err="1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2"/>
              </a:rPr>
              <a:t>Filmogênica</a:t>
            </a:r>
            <a:r>
              <a:rPr lang="pt-BR" sz="2900" b="1" kern="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2"/>
              </a:rPr>
              <a:t> de Pectina Cítrica e Amido para a preservação de Frutos.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19160" y="0"/>
            <a:ext cx="7800752" cy="324443"/>
          </a:xfrm>
          <a:prstGeom prst="rect">
            <a:avLst/>
          </a:prstGeom>
          <a:solidFill>
            <a:srgbClr val="00B050"/>
          </a:solidFill>
        </p:spPr>
        <p:txBody>
          <a:bodyPr vert="horz" wrap="square" lIns="0" tIns="16505" rIns="0" bIns="0" rtlCol="0">
            <a:spAutoFit/>
          </a:bodyPr>
          <a:lstStyle/>
          <a:p>
            <a:pPr marL="12697">
              <a:spcBef>
                <a:spcPts val="129"/>
              </a:spcBef>
            </a:pPr>
            <a:r>
              <a:rPr sz="2000" b="1" spc="15" dirty="0">
                <a:latin typeface="Calibri"/>
                <a:cs typeface="Calibri"/>
              </a:rPr>
              <a:t>E</a:t>
            </a:r>
            <a:r>
              <a:rPr lang="pt-BR" sz="2000" b="1" spc="15" dirty="0">
                <a:latin typeface="Calibri"/>
                <a:cs typeface="Calibri"/>
              </a:rPr>
              <a:t>.</a:t>
            </a:r>
            <a:r>
              <a:rPr sz="2000" b="1" spc="15" dirty="0">
                <a:latin typeface="Calibri"/>
                <a:cs typeface="Calibri"/>
              </a:rPr>
              <a:t>E</a:t>
            </a:r>
            <a:r>
              <a:rPr lang="pt-BR" sz="2000" b="1" spc="15" dirty="0">
                <a:latin typeface="Calibri"/>
                <a:cs typeface="Calibri"/>
              </a:rPr>
              <a:t>.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spc="11" dirty="0">
                <a:latin typeface="Calibri"/>
                <a:cs typeface="Calibri"/>
              </a:rPr>
              <a:t>PRISCILA FERNANDES </a:t>
            </a:r>
            <a:r>
              <a:rPr sz="2000" b="1" spc="-15" dirty="0">
                <a:latin typeface="Calibri"/>
                <a:cs typeface="Calibri"/>
              </a:rPr>
              <a:t>DA </a:t>
            </a:r>
            <a:r>
              <a:rPr sz="2000" b="1" spc="11" dirty="0">
                <a:latin typeface="Calibri"/>
                <a:cs typeface="Calibri"/>
              </a:rPr>
              <a:t>ROCHA </a:t>
            </a:r>
            <a:r>
              <a:rPr sz="2000" b="1" spc="15" dirty="0">
                <a:latin typeface="Calibri"/>
                <a:cs typeface="Calibri"/>
              </a:rPr>
              <a:t>– </a:t>
            </a:r>
            <a:r>
              <a:rPr sz="2000" b="1" i="1" spc="4" dirty="0">
                <a:latin typeface="Calibri"/>
                <a:cs typeface="Calibri"/>
              </a:rPr>
              <a:t>Escola </a:t>
            </a:r>
            <a:r>
              <a:rPr sz="2000" b="1" i="1" spc="15" dirty="0">
                <a:latin typeface="Calibri"/>
                <a:cs typeface="Calibri"/>
              </a:rPr>
              <a:t>de </a:t>
            </a:r>
            <a:r>
              <a:rPr sz="2000" b="1" i="1" spc="4" dirty="0">
                <a:latin typeface="Calibri"/>
                <a:cs typeface="Calibri"/>
              </a:rPr>
              <a:t>Período</a:t>
            </a:r>
            <a:r>
              <a:rPr sz="2000" b="1" i="1" spc="-24" dirty="0">
                <a:latin typeface="Calibri"/>
                <a:cs typeface="Calibri"/>
              </a:rPr>
              <a:t> </a:t>
            </a:r>
            <a:r>
              <a:rPr sz="2000" b="1" i="1" spc="4" dirty="0">
                <a:latin typeface="Calibri"/>
                <a:cs typeface="Calibri"/>
              </a:rPr>
              <a:t>Integral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02809" y="1797073"/>
            <a:ext cx="7800752" cy="598861"/>
          </a:xfrm>
          <a:custGeom>
            <a:avLst/>
            <a:gdLst/>
            <a:ahLst/>
            <a:cxnLst/>
            <a:rect l="l" t="t" r="r" b="b"/>
            <a:pathLst>
              <a:path w="9325610" h="613410">
                <a:moveTo>
                  <a:pt x="0" y="613013"/>
                </a:moveTo>
                <a:lnTo>
                  <a:pt x="9325582" y="613013"/>
                </a:lnTo>
                <a:lnTo>
                  <a:pt x="9325582" y="0"/>
                </a:lnTo>
                <a:lnTo>
                  <a:pt x="0" y="0"/>
                </a:lnTo>
                <a:lnTo>
                  <a:pt x="0" y="613013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816920" y="1717016"/>
            <a:ext cx="8964770" cy="6764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vert="horz" wrap="square" lIns="0" tIns="17141" rIns="0" bIns="0" rtlCol="0">
            <a:spAutoFit/>
          </a:bodyPr>
          <a:lstStyle/>
          <a:p>
            <a:pPr algn="ctr">
              <a:spcBef>
                <a:spcPts val="136"/>
              </a:spcBef>
            </a:pPr>
            <a:r>
              <a:rPr lang="pt-BR" sz="2400" b="1" dirty="0">
                <a:latin typeface="Arial"/>
                <a:cs typeface="Arial"/>
              </a:rPr>
              <a:t>Edson Ribeiro Junior e Laura Lisa de S D dos Santos</a:t>
            </a:r>
          </a:p>
          <a:p>
            <a:pPr algn="ctr">
              <a:spcBef>
                <a:spcPts val="136"/>
              </a:spcBef>
            </a:pPr>
            <a:r>
              <a:rPr lang="pt-BR">
                <a:latin typeface="Arial"/>
                <a:cs typeface="Arial"/>
              </a:rPr>
              <a:t>Orientador</a:t>
            </a:r>
            <a:r>
              <a:rPr lang="en-US">
                <a:latin typeface="Arial"/>
                <a:cs typeface="Arial"/>
              </a:rPr>
              <a:t>a: Raildis Ribeiro Rocha</a:t>
            </a:r>
            <a:endParaRPr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807558" y="190845"/>
            <a:ext cx="2905761" cy="175429"/>
          </a:xfrm>
          <a:prstGeom prst="rect">
            <a:avLst/>
          </a:prstGeom>
        </p:spPr>
        <p:txBody>
          <a:bodyPr vert="horz" wrap="square" lIns="0" tIns="11426" rIns="0" bIns="0" rtlCol="0">
            <a:spAutoFit/>
          </a:bodyPr>
          <a:lstStyle/>
          <a:p>
            <a:pPr marL="12697" marR="5078" indent="-634" algn="ctr">
              <a:lnSpc>
                <a:spcPct val="102800"/>
              </a:lnSpc>
              <a:spcBef>
                <a:spcPts val="90"/>
              </a:spcBef>
            </a:pPr>
            <a:endParaRPr sz="11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23143" y="228416"/>
            <a:ext cx="1464717" cy="13417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773712" y="17683637"/>
            <a:ext cx="7197659" cy="1412883"/>
          </a:xfrm>
          <a:prstGeom prst="rect">
            <a:avLst/>
          </a:prstGeom>
        </p:spPr>
        <p:txBody>
          <a:bodyPr vert="horz" wrap="square" lIns="0" tIns="11426" rIns="0" bIns="0" rtlCol="0">
            <a:spAutoFit/>
          </a:bodyPr>
          <a:lstStyle/>
          <a:p>
            <a:pPr>
              <a:lnSpc>
                <a:spcPct val="150000"/>
              </a:lnSpc>
              <a:spcAft>
                <a:spcPts val="575"/>
              </a:spcAft>
            </a:pPr>
            <a:r>
              <a:rPr lang="pt-BR" sz="13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</a:t>
            </a: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AZZOLINI, M.; JACOMINO, A. P.; SPOTO, M. H. F. Estádios de maturação e qualidade pós-colheita de goiabas “Pedro Sato”. Rev. Bras. </a:t>
            </a:r>
            <a:r>
              <a:rPr lang="pt-BR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Frutic</a:t>
            </a: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., Jaboticabal, v. 26, n. 1, p. 29-31, 2004.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BEATRIZ, A.; ARAUJO, Y. J. K.; LIMA, D. P. Glicerol: um breve histórico e aplicação em sínteses </a:t>
            </a:r>
            <a:r>
              <a:rPr lang="pt-BR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estereosseletivas</a:t>
            </a: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pt-BR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Quím.Nova</a:t>
            </a: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v. 34, n. 2, p. 306-319, 2011.</a:t>
            </a:r>
            <a:endParaRPr lang="pt-BR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BEZERRA, V. S. Pós-colheita de frutos. 1. ed. Macapá: Embrapa Amapá, 2003. p. 26.</a:t>
            </a:r>
            <a:endParaRPr lang="pt-BR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7958441" y="4775077"/>
            <a:ext cx="6983215" cy="9370831"/>
          </a:xfrm>
          <a:custGeom>
            <a:avLst/>
            <a:gdLst/>
            <a:ahLst/>
            <a:cxnLst/>
            <a:rect l="l" t="t" r="r" b="b"/>
            <a:pathLst>
              <a:path w="7538719" h="3386455">
                <a:moveTo>
                  <a:pt x="0" y="3386340"/>
                </a:moveTo>
                <a:lnTo>
                  <a:pt x="7538407" y="3386340"/>
                </a:lnTo>
                <a:lnTo>
                  <a:pt x="7538407" y="0"/>
                </a:lnTo>
                <a:lnTo>
                  <a:pt x="0" y="0"/>
                </a:lnTo>
                <a:lnTo>
                  <a:pt x="0" y="3386340"/>
                </a:lnTo>
                <a:close/>
              </a:path>
            </a:pathLst>
          </a:custGeom>
          <a:solidFill>
            <a:srgbClr val="00B050">
              <a:alpha val="9000"/>
            </a:srgbClr>
          </a:solidFill>
          <a:ln>
            <a:solidFill>
              <a:schemeClr val="tx1"/>
            </a:solidFill>
          </a:ln>
          <a:effectLst>
            <a:glow>
              <a:schemeClr val="accent1">
                <a:alpha val="40000"/>
              </a:schemeClr>
            </a:glow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object 35"/>
          <p:cNvSpPr/>
          <p:nvPr/>
        </p:nvSpPr>
        <p:spPr>
          <a:xfrm>
            <a:off x="0" y="5872921"/>
            <a:ext cx="4331970" cy="442595"/>
          </a:xfrm>
          <a:custGeom>
            <a:avLst/>
            <a:gdLst/>
            <a:ahLst/>
            <a:cxnLst/>
            <a:rect l="l" t="t" r="r" b="b"/>
            <a:pathLst>
              <a:path w="4331970" h="442595">
                <a:moveTo>
                  <a:pt x="4331432" y="0"/>
                </a:moveTo>
                <a:lnTo>
                  <a:pt x="0" y="0"/>
                </a:lnTo>
                <a:lnTo>
                  <a:pt x="0" y="442291"/>
                </a:lnTo>
                <a:lnTo>
                  <a:pt x="4110286" y="442291"/>
                </a:lnTo>
                <a:lnTo>
                  <a:pt x="4154862" y="437799"/>
                </a:lnTo>
                <a:lnTo>
                  <a:pt x="4196376" y="424916"/>
                </a:lnTo>
                <a:lnTo>
                  <a:pt x="4233941" y="404529"/>
                </a:lnTo>
                <a:lnTo>
                  <a:pt x="4266669" y="377528"/>
                </a:lnTo>
                <a:lnTo>
                  <a:pt x="4293670" y="344800"/>
                </a:lnTo>
                <a:lnTo>
                  <a:pt x="4314057" y="307235"/>
                </a:lnTo>
                <a:lnTo>
                  <a:pt x="4326940" y="265721"/>
                </a:lnTo>
                <a:lnTo>
                  <a:pt x="4331432" y="221145"/>
                </a:lnTo>
                <a:lnTo>
                  <a:pt x="4331432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0" y="7531009"/>
            <a:ext cx="4331970" cy="442595"/>
          </a:xfrm>
          <a:custGeom>
            <a:avLst/>
            <a:gdLst/>
            <a:ahLst/>
            <a:cxnLst/>
            <a:rect l="l" t="t" r="r" b="b"/>
            <a:pathLst>
              <a:path w="4331970" h="442595">
                <a:moveTo>
                  <a:pt x="4331432" y="0"/>
                </a:moveTo>
                <a:lnTo>
                  <a:pt x="0" y="0"/>
                </a:lnTo>
                <a:lnTo>
                  <a:pt x="0" y="442291"/>
                </a:lnTo>
                <a:lnTo>
                  <a:pt x="4110286" y="442291"/>
                </a:lnTo>
                <a:lnTo>
                  <a:pt x="4154862" y="437799"/>
                </a:lnTo>
                <a:lnTo>
                  <a:pt x="4196376" y="424916"/>
                </a:lnTo>
                <a:lnTo>
                  <a:pt x="4233941" y="404529"/>
                </a:lnTo>
                <a:lnTo>
                  <a:pt x="4266669" y="377528"/>
                </a:lnTo>
                <a:lnTo>
                  <a:pt x="4293670" y="344800"/>
                </a:lnTo>
                <a:lnTo>
                  <a:pt x="4314057" y="307235"/>
                </a:lnTo>
                <a:lnTo>
                  <a:pt x="4326940" y="265721"/>
                </a:lnTo>
                <a:lnTo>
                  <a:pt x="4331432" y="221145"/>
                </a:lnTo>
                <a:lnTo>
                  <a:pt x="4331432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7031" y="2412535"/>
            <a:ext cx="4331970" cy="442595"/>
          </a:xfrm>
          <a:custGeom>
            <a:avLst/>
            <a:gdLst/>
            <a:ahLst/>
            <a:cxnLst/>
            <a:rect l="l" t="t" r="r" b="b"/>
            <a:pathLst>
              <a:path w="4331970" h="442595">
                <a:moveTo>
                  <a:pt x="4331432" y="0"/>
                </a:moveTo>
                <a:lnTo>
                  <a:pt x="0" y="0"/>
                </a:lnTo>
                <a:lnTo>
                  <a:pt x="0" y="442291"/>
                </a:lnTo>
                <a:lnTo>
                  <a:pt x="4110286" y="442291"/>
                </a:lnTo>
                <a:lnTo>
                  <a:pt x="4154862" y="437799"/>
                </a:lnTo>
                <a:lnTo>
                  <a:pt x="4196376" y="424916"/>
                </a:lnTo>
                <a:lnTo>
                  <a:pt x="4233941" y="404529"/>
                </a:lnTo>
                <a:lnTo>
                  <a:pt x="4266669" y="377528"/>
                </a:lnTo>
                <a:lnTo>
                  <a:pt x="4293670" y="344800"/>
                </a:lnTo>
                <a:lnTo>
                  <a:pt x="4314057" y="307235"/>
                </a:lnTo>
                <a:lnTo>
                  <a:pt x="4326940" y="265721"/>
                </a:lnTo>
                <a:lnTo>
                  <a:pt x="4331432" y="221145"/>
                </a:lnTo>
                <a:lnTo>
                  <a:pt x="4331432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20635" y="2524781"/>
            <a:ext cx="7145371" cy="373691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128675">
              <a:spcBef>
                <a:spcPts val="101"/>
              </a:spcBef>
            </a:pPr>
            <a:endParaRPr dirty="0">
              <a:latin typeface="Arial"/>
              <a:cs typeface="Arial"/>
            </a:endParaRPr>
          </a:p>
          <a:p>
            <a:pPr algn="just">
              <a:spcBef>
                <a:spcPts val="15"/>
              </a:spcBef>
            </a:pPr>
            <a:r>
              <a:rPr lang="pt-BR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Segundo definição da Organização das Nações Unidas para a Alimentação e a Agricultura (FAO), Perdas e Desperdício de Alimentos (PDA) se referem à redução da disponibilidade de alimentos para consumo humano ao longo da cadeia de abastecimento alimentar, sobretudo nas fases de produção, pós-colheita e processamento (CAISAN, 2018).</a:t>
            </a:r>
          </a:p>
          <a:p>
            <a:pPr lvl="0" algn="just">
              <a:spcBef>
                <a:spcPts val="15"/>
              </a:spcBef>
            </a:pPr>
            <a:r>
              <a:rPr lang="pt-BR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            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 acordo com (BEZERRA, 2003) o alto índice de perdas ocasiona uma série de impactos ambientais e socioeconômicos, reduzem a disponibilidade do alimento, afetam negativamente a geração de recursos para os produtores e aumentam os preços para os consumidores</a:t>
            </a:r>
            <a:r>
              <a:rPr lang="pt-BR" b="1" dirty="0"/>
              <a:t>.</a:t>
            </a:r>
            <a:endParaRPr lang="pt-BR" b="1" kern="0" dirty="0">
              <a:solidFill>
                <a:srgbClr val="000000"/>
              </a:solidFill>
              <a:latin typeface="Arial" panose="020B0604020202020204" pitchFamily="34" charset="0"/>
              <a:ea typeface="Microsoft YaHei" pitchFamily="2"/>
              <a:cs typeface="Arial" panose="020B0604020202020204" pitchFamily="34" charset="0"/>
            </a:endParaRPr>
          </a:p>
          <a:p>
            <a:pPr>
              <a:spcBef>
                <a:spcPts val="15"/>
              </a:spcBef>
            </a:pPr>
            <a:endParaRPr sz="2400" b="1" dirty="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0671907" y="2424834"/>
            <a:ext cx="4339589" cy="442595"/>
          </a:xfrm>
          <a:custGeom>
            <a:avLst/>
            <a:gdLst/>
            <a:ahLst/>
            <a:cxnLst/>
            <a:rect l="l" t="t" r="r" b="b"/>
            <a:pathLst>
              <a:path w="4339590" h="442595">
                <a:moveTo>
                  <a:pt x="4339356" y="0"/>
                </a:moveTo>
                <a:lnTo>
                  <a:pt x="0" y="0"/>
                </a:lnTo>
                <a:lnTo>
                  <a:pt x="0" y="221145"/>
                </a:lnTo>
                <a:lnTo>
                  <a:pt x="4491" y="265721"/>
                </a:lnTo>
                <a:lnTo>
                  <a:pt x="17375" y="307235"/>
                </a:lnTo>
                <a:lnTo>
                  <a:pt x="37762" y="344800"/>
                </a:lnTo>
                <a:lnTo>
                  <a:pt x="64763" y="377528"/>
                </a:lnTo>
                <a:lnTo>
                  <a:pt x="97490" y="404529"/>
                </a:lnTo>
                <a:lnTo>
                  <a:pt x="135056" y="424916"/>
                </a:lnTo>
                <a:lnTo>
                  <a:pt x="176570" y="437799"/>
                </a:lnTo>
                <a:lnTo>
                  <a:pt x="221145" y="442291"/>
                </a:lnTo>
                <a:lnTo>
                  <a:pt x="4339356" y="442291"/>
                </a:lnTo>
                <a:lnTo>
                  <a:pt x="4339356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12049553" y="2501221"/>
            <a:ext cx="2022293" cy="28982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1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RESU</a:t>
            </a:r>
            <a:r>
              <a:rPr b="1" spc="-12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b="1" spc="-129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pt-BR" b="1" spc="-129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DOS</a:t>
            </a:r>
            <a:endParaRPr dirty="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03452" y="5960138"/>
            <a:ext cx="6181090" cy="628374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570685">
              <a:spcBef>
                <a:spcPts val="101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QUESTÃO -</a:t>
            </a:r>
            <a:r>
              <a:rPr b="1" spc="-1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PROBLEMA</a:t>
            </a:r>
            <a:endParaRPr dirty="0">
              <a:latin typeface="Arial"/>
              <a:cs typeface="Arial"/>
            </a:endParaRPr>
          </a:p>
          <a:p>
            <a:pPr>
              <a:spcBef>
                <a:spcPts val="35"/>
              </a:spcBef>
            </a:pPr>
            <a:endParaRPr sz="2200" dirty="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545376" y="2791041"/>
            <a:ext cx="7167943" cy="1981948"/>
          </a:xfrm>
          <a:prstGeom prst="rect">
            <a:avLst/>
          </a:prstGeom>
        </p:spPr>
        <p:txBody>
          <a:bodyPr vert="horz" wrap="square" lIns="0" tIns="12060" rIns="0" bIns="0" rtlCol="0">
            <a:spAutoFit/>
          </a:bodyPr>
          <a:lstStyle/>
          <a:p>
            <a:pPr lvl="0" algn="just"/>
            <a:r>
              <a:rPr lang="pt-BR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Obtivemos resultados impactantes, os  frutos com os revestimentos ficaram preservados, já o sem revestimento teve um amadurecimento precoce, mostrando o revestimento  como uma solução viável para o problema atual do desperdício. Ou seja ,é possível criar um revestimento de pectina, amido e glicerol  para preservar os frutos e aumentar o  tempo de pratei</a:t>
            </a:r>
            <a:r>
              <a:rPr lang="pt-BR" sz="20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ra.</a:t>
            </a:r>
            <a:endParaRPr lang="pt-BR" sz="2000" dirty="0"/>
          </a:p>
        </p:txBody>
      </p:sp>
      <p:sp>
        <p:nvSpPr>
          <p:cNvPr id="47" name="object 47"/>
          <p:cNvSpPr txBox="1"/>
          <p:nvPr/>
        </p:nvSpPr>
        <p:spPr>
          <a:xfrm>
            <a:off x="7722512" y="14388948"/>
            <a:ext cx="7219145" cy="292131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lvl="0" algn="just"/>
            <a:r>
              <a:rPr lang="pt-BR" b="1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	</a:t>
            </a:r>
          </a:p>
          <a:p>
            <a:pPr algn="just"/>
            <a:r>
              <a:rPr lang="pt-BR" sz="1900" b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    Por meio da realização de experimentos constatou-se que o revestimento obtido  demonstrou eficácia, preservando os frutos e retardando seu amadurecimento, tendo assim redução de perda de massa e contaminação por microrganismos.</a:t>
            </a:r>
            <a:endParaRPr lang="pt-BR" sz="19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/>
            <a:r>
              <a:rPr lang="pt-BR" sz="19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/>
              </a:rPr>
              <a:t>     Portanto </a:t>
            </a:r>
            <a:r>
              <a:rPr lang="pt-BR" sz="1900" b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considera-se a aplicação de revestimentos de pectina cítrica, amido e glicerol uma alternativa viável, pois propõe uma prática auxiliar na conservação de alimentos perecíveis</a:t>
            </a:r>
            <a:endParaRPr lang="pt-BR" sz="1900" b="1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10671907" y="14252086"/>
            <a:ext cx="4339589" cy="442595"/>
          </a:xfrm>
          <a:custGeom>
            <a:avLst/>
            <a:gdLst/>
            <a:ahLst/>
            <a:cxnLst/>
            <a:rect l="l" t="t" r="r" b="b"/>
            <a:pathLst>
              <a:path w="4339590" h="442594">
                <a:moveTo>
                  <a:pt x="4339356" y="0"/>
                </a:moveTo>
                <a:lnTo>
                  <a:pt x="0" y="0"/>
                </a:lnTo>
                <a:lnTo>
                  <a:pt x="0" y="221145"/>
                </a:lnTo>
                <a:lnTo>
                  <a:pt x="4491" y="265721"/>
                </a:lnTo>
                <a:lnTo>
                  <a:pt x="17375" y="307235"/>
                </a:lnTo>
                <a:lnTo>
                  <a:pt x="37762" y="344800"/>
                </a:lnTo>
                <a:lnTo>
                  <a:pt x="64763" y="377528"/>
                </a:lnTo>
                <a:lnTo>
                  <a:pt x="97490" y="404529"/>
                </a:lnTo>
                <a:lnTo>
                  <a:pt x="135056" y="424916"/>
                </a:lnTo>
                <a:lnTo>
                  <a:pt x="176570" y="437799"/>
                </a:lnTo>
                <a:lnTo>
                  <a:pt x="221145" y="442291"/>
                </a:lnTo>
                <a:lnTo>
                  <a:pt x="4339356" y="442291"/>
                </a:lnTo>
                <a:lnTo>
                  <a:pt x="4339356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11807558" y="14328476"/>
            <a:ext cx="1738097" cy="28982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1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CONCLUS</a:t>
            </a:r>
            <a:r>
              <a:rPr b="1" spc="4" dirty="0">
                <a:solidFill>
                  <a:srgbClr val="FFFFFF"/>
                </a:solidFill>
                <a:latin typeface="Arial"/>
                <a:cs typeface="Arial"/>
              </a:rPr>
              <a:t>Ã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dirty="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10700862" y="17122480"/>
            <a:ext cx="4339589" cy="443231"/>
          </a:xfrm>
          <a:custGeom>
            <a:avLst/>
            <a:gdLst/>
            <a:ahLst/>
            <a:cxnLst/>
            <a:rect l="l" t="t" r="r" b="b"/>
            <a:pathLst>
              <a:path w="4339590" h="443230">
                <a:moveTo>
                  <a:pt x="4339356" y="0"/>
                </a:moveTo>
                <a:lnTo>
                  <a:pt x="0" y="0"/>
                </a:lnTo>
                <a:lnTo>
                  <a:pt x="0" y="221505"/>
                </a:lnTo>
                <a:lnTo>
                  <a:pt x="4500" y="266148"/>
                </a:lnTo>
                <a:lnTo>
                  <a:pt x="17406" y="307727"/>
                </a:lnTo>
                <a:lnTo>
                  <a:pt x="37828" y="345353"/>
                </a:lnTo>
                <a:lnTo>
                  <a:pt x="64876" y="378135"/>
                </a:lnTo>
                <a:lnTo>
                  <a:pt x="97658" y="405183"/>
                </a:lnTo>
                <a:lnTo>
                  <a:pt x="135284" y="425605"/>
                </a:lnTo>
                <a:lnTo>
                  <a:pt x="176863" y="438511"/>
                </a:lnTo>
                <a:lnTo>
                  <a:pt x="221505" y="443011"/>
                </a:lnTo>
                <a:lnTo>
                  <a:pt x="4339356" y="443011"/>
                </a:lnTo>
                <a:lnTo>
                  <a:pt x="4339356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12139452" y="17181699"/>
            <a:ext cx="2209800" cy="28982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1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REFERÊNCIAS</a:t>
            </a:r>
            <a:endParaRPr dirty="0">
              <a:latin typeface="Arial"/>
              <a:cs typeface="Arial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12152265" y="259467"/>
            <a:ext cx="1506506" cy="14078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CaixaDeTexto 70"/>
          <p:cNvSpPr txBox="1"/>
          <p:nvPr/>
        </p:nvSpPr>
        <p:spPr>
          <a:xfrm>
            <a:off x="3602" y="6230568"/>
            <a:ext cx="7262404" cy="1200312"/>
          </a:xfrm>
          <a:prstGeom prst="rect">
            <a:avLst/>
          </a:prstGeom>
          <a:noFill/>
        </p:spPr>
        <p:txBody>
          <a:bodyPr wrap="square" lIns="91425" tIns="45712" rIns="91425" bIns="45712" rtlCol="0">
            <a:spAutoFit/>
          </a:bodyPr>
          <a:lstStyle/>
          <a:p>
            <a:pPr algn="just"/>
            <a:r>
              <a:rPr lang="pt-BR" b="1" kern="0" dirty="0">
                <a:solidFill>
                  <a:srgbClr val="000000"/>
                </a:solidFill>
                <a:latin typeface="Arial" pitchFamily="34"/>
                <a:ea typeface="Microsoft YaHei" pitchFamily="2"/>
                <a:cs typeface="Arial" pitchFamily="2"/>
              </a:rPr>
              <a:t>	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Com o crescente desperdício de frutos e o aumento do preço destes, um revestimento à base de pectina cítrica para aplicação em frutos, resultaria em um prolongamento de seu tempo de prateleira?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83014" y="10477408"/>
            <a:ext cx="7182992" cy="400093"/>
          </a:xfrm>
          <a:prstGeom prst="rect">
            <a:avLst/>
          </a:prstGeom>
          <a:noFill/>
        </p:spPr>
        <p:txBody>
          <a:bodyPr wrap="square" lIns="91425" tIns="45712" rIns="91425" bIns="45712" rtlCol="0">
            <a:spAutoFit/>
          </a:bodyPr>
          <a:lstStyle/>
          <a:p>
            <a:pPr algn="just"/>
            <a:r>
              <a:rPr lang="pt-BR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pt-BR" sz="20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pt-BR" sz="2000" dirty="0"/>
          </a:p>
        </p:txBody>
      </p:sp>
      <p:sp>
        <p:nvSpPr>
          <p:cNvPr id="58" name="object 36"/>
          <p:cNvSpPr/>
          <p:nvPr/>
        </p:nvSpPr>
        <p:spPr>
          <a:xfrm>
            <a:off x="0" y="10354116"/>
            <a:ext cx="4331970" cy="442595"/>
          </a:xfrm>
          <a:custGeom>
            <a:avLst/>
            <a:gdLst/>
            <a:ahLst/>
            <a:cxnLst/>
            <a:rect l="l" t="t" r="r" b="b"/>
            <a:pathLst>
              <a:path w="4331970" h="442595">
                <a:moveTo>
                  <a:pt x="4331432" y="0"/>
                </a:moveTo>
                <a:lnTo>
                  <a:pt x="0" y="0"/>
                </a:lnTo>
                <a:lnTo>
                  <a:pt x="0" y="442291"/>
                </a:lnTo>
                <a:lnTo>
                  <a:pt x="4110286" y="442291"/>
                </a:lnTo>
                <a:lnTo>
                  <a:pt x="4154862" y="437799"/>
                </a:lnTo>
                <a:lnTo>
                  <a:pt x="4196376" y="424916"/>
                </a:lnTo>
                <a:lnTo>
                  <a:pt x="4233941" y="404529"/>
                </a:lnTo>
                <a:lnTo>
                  <a:pt x="4266669" y="377528"/>
                </a:lnTo>
                <a:lnTo>
                  <a:pt x="4293670" y="344800"/>
                </a:lnTo>
                <a:lnTo>
                  <a:pt x="4314057" y="307235"/>
                </a:lnTo>
                <a:lnTo>
                  <a:pt x="4326940" y="265721"/>
                </a:lnTo>
                <a:lnTo>
                  <a:pt x="4331432" y="221145"/>
                </a:lnTo>
                <a:lnTo>
                  <a:pt x="4331432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CaixaDeTexto 51"/>
          <p:cNvSpPr txBox="1"/>
          <p:nvPr/>
        </p:nvSpPr>
        <p:spPr>
          <a:xfrm>
            <a:off x="1329116" y="7565719"/>
            <a:ext cx="3289170" cy="369316"/>
          </a:xfrm>
          <a:prstGeom prst="rect">
            <a:avLst/>
          </a:prstGeom>
          <a:noFill/>
        </p:spPr>
        <p:txBody>
          <a:bodyPr wrap="square" lIns="91425" tIns="45712" rIns="91425" bIns="45712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</p:txBody>
      </p:sp>
      <p:sp>
        <p:nvSpPr>
          <p:cNvPr id="53" name="CaixaDeTexto 52"/>
          <p:cNvSpPr txBox="1"/>
          <p:nvPr/>
        </p:nvSpPr>
        <p:spPr>
          <a:xfrm>
            <a:off x="-33564" y="7799915"/>
            <a:ext cx="7299570" cy="2169809"/>
          </a:xfrm>
          <a:prstGeom prst="rect">
            <a:avLst/>
          </a:prstGeom>
          <a:noFill/>
        </p:spPr>
        <p:txBody>
          <a:bodyPr wrap="square" lIns="91425" tIns="45712" rIns="91425" bIns="45712" rtlCol="0">
            <a:spAutoFit/>
          </a:bodyPr>
          <a:lstStyle/>
          <a:p>
            <a:pPr marR="78105" algn="just">
              <a:lnSpc>
                <a:spcPct val="150000"/>
              </a:lnSpc>
              <a:spcAft>
                <a:spcPts val="1000"/>
              </a:spcAft>
              <a:tabLst>
                <a:tab pos="533400" algn="l"/>
                <a:tab pos="534035" algn="l"/>
              </a:tabLst>
            </a:pPr>
            <a:r>
              <a:rPr lang="pt-BR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pt-PT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Desenvolver revestimentos de amido, pectina cítrica, e glicerol para posterior aplicação como revestimento de</a:t>
            </a:r>
            <a:r>
              <a:rPr lang="pt-PT" b="1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PT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frutos,objetivando a diminuição de perda de massa,contaminação por microorganismos e trocas gasosas,prolongando o tempo de prateleira dos frutos.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104517" y="10381518"/>
            <a:ext cx="2093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132034" y="2438032"/>
            <a:ext cx="2161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</a:p>
        </p:txBody>
      </p:sp>
      <p:sp>
        <p:nvSpPr>
          <p:cNvPr id="56" name="Retângulo 55">
            <a:extLst>
              <a:ext uri="{FF2B5EF4-FFF2-40B4-BE49-F238E27FC236}">
                <a16:creationId xmlns:a16="http://schemas.microsoft.com/office/drawing/2014/main" id="{543F148A-4657-49DB-B973-E888DFED4607}"/>
              </a:ext>
            </a:extLst>
          </p:cNvPr>
          <p:cNvSpPr/>
          <p:nvPr/>
        </p:nvSpPr>
        <p:spPr>
          <a:xfrm>
            <a:off x="286963" y="14867741"/>
            <a:ext cx="2737080" cy="2777825"/>
          </a:xfrm>
          <a:prstGeom prst="rect">
            <a:avLst/>
          </a:prstGeom>
          <a:solidFill>
            <a:srgbClr val="00B0F0">
              <a:alpha val="2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pt-BR"/>
          </a:p>
        </p:txBody>
      </p:sp>
      <p:pic>
        <p:nvPicPr>
          <p:cNvPr id="59" name="Imagem 58">
            <a:extLst>
              <a:ext uri="{FF2B5EF4-FFF2-40B4-BE49-F238E27FC236}">
                <a16:creationId xmlns:a16="http://schemas.microsoft.com/office/drawing/2014/main" id="{CCB172A1-0E57-4580-9149-AFC2C25788B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5" y="15169349"/>
            <a:ext cx="2322835" cy="2302170"/>
          </a:xfrm>
          <a:prstGeom prst="rect">
            <a:avLst/>
          </a:prstGeom>
          <a:noFill/>
        </p:spPr>
      </p:pic>
      <p:sp>
        <p:nvSpPr>
          <p:cNvPr id="60" name="Retângulo 59">
            <a:extLst>
              <a:ext uri="{FF2B5EF4-FFF2-40B4-BE49-F238E27FC236}">
                <a16:creationId xmlns:a16="http://schemas.microsoft.com/office/drawing/2014/main" id="{BB9BFE70-D818-4D1A-B46D-B2D0C288B4EB}"/>
              </a:ext>
            </a:extLst>
          </p:cNvPr>
          <p:cNvSpPr/>
          <p:nvPr/>
        </p:nvSpPr>
        <p:spPr>
          <a:xfrm>
            <a:off x="3999907" y="14906670"/>
            <a:ext cx="2737080" cy="2777825"/>
          </a:xfrm>
          <a:prstGeom prst="rect">
            <a:avLst/>
          </a:prstGeom>
          <a:solidFill>
            <a:srgbClr val="00B0F0">
              <a:alpha val="2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5" tIns="45712" rIns="91425" bIns="45712" rtlCol="0" anchor="ctr"/>
          <a:lstStyle/>
          <a:p>
            <a:pPr algn="ctr"/>
            <a:endParaRPr lang="pt-BR"/>
          </a:p>
        </p:txBody>
      </p:sp>
      <p:pic>
        <p:nvPicPr>
          <p:cNvPr id="61" name="Imagem 60">
            <a:extLst>
              <a:ext uri="{FF2B5EF4-FFF2-40B4-BE49-F238E27FC236}">
                <a16:creationId xmlns:a16="http://schemas.microsoft.com/office/drawing/2014/main" id="{012B5484-D105-44AA-BFAE-69D5C51FE895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648" y="15169349"/>
            <a:ext cx="2322835" cy="2302170"/>
          </a:xfrm>
          <a:prstGeom prst="rect">
            <a:avLst/>
          </a:prstGeom>
          <a:noFill/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9214990D-4D86-457F-AD96-98111A54AC40}"/>
              </a:ext>
            </a:extLst>
          </p:cNvPr>
          <p:cNvSpPr txBox="1"/>
          <p:nvPr/>
        </p:nvSpPr>
        <p:spPr>
          <a:xfrm>
            <a:off x="24725" y="17684495"/>
            <a:ext cx="7299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(</a:t>
            </a:r>
            <a:r>
              <a:rPr lang="pt-BR" dirty="0"/>
              <a:t>esquema da produção do revestimento e do fruto sendo revestido</a:t>
            </a:r>
            <a:r>
              <a:rPr lang="pt-BR" sz="1600" dirty="0"/>
              <a:t>)</a:t>
            </a:r>
            <a:endParaRPr lang="pt-BR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4" y="11178191"/>
            <a:ext cx="7014289" cy="3499630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385" y="4882749"/>
            <a:ext cx="5087084" cy="2974040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385" y="7884828"/>
            <a:ext cx="5132237" cy="2792626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520" y="10727264"/>
            <a:ext cx="5169102" cy="3307273"/>
          </a:xfrm>
          <a:prstGeom prst="rect">
            <a:avLst/>
          </a:prstGeom>
        </p:spPr>
      </p:pic>
      <p:sp>
        <p:nvSpPr>
          <p:cNvPr id="57" name="CaixaDeTexto 56"/>
          <p:cNvSpPr txBox="1"/>
          <p:nvPr/>
        </p:nvSpPr>
        <p:spPr>
          <a:xfrm>
            <a:off x="13197887" y="10706020"/>
            <a:ext cx="1773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 Black" panose="020B0A04020102020204" pitchFamily="34" charset="0"/>
                <a:cs typeface="Arial" panose="020B0604020202020204" pitchFamily="34" charset="0"/>
              </a:rPr>
              <a:t>Mamões 15 dias</a:t>
            </a:r>
          </a:p>
        </p:txBody>
      </p:sp>
      <p:sp>
        <p:nvSpPr>
          <p:cNvPr id="63" name="CaixaDeTexto 62"/>
          <p:cNvSpPr txBox="1"/>
          <p:nvPr/>
        </p:nvSpPr>
        <p:spPr>
          <a:xfrm>
            <a:off x="13127469" y="4855466"/>
            <a:ext cx="1800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 Black" panose="020B0A04020102020204" pitchFamily="34" charset="0"/>
              </a:rPr>
              <a:t>Mamões 02 dias.</a:t>
            </a:r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endParaRPr lang="pt-BR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CaixaDeTexto 63"/>
          <p:cNvSpPr txBox="1"/>
          <p:nvPr/>
        </p:nvSpPr>
        <p:spPr>
          <a:xfrm>
            <a:off x="13122957" y="7973604"/>
            <a:ext cx="18484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 Black" panose="020B0A04020102020204" pitchFamily="34" charset="0"/>
              </a:rPr>
              <a:t>Mamões 09 dias.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2646</TotalTime>
  <Words>512</Words>
  <Application>Microsoft Office PowerPoint</Application>
  <PresentationFormat>Personalizar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Fabio Gatto</dc:creator>
  <cp:lastModifiedBy>FELIPE ALVARES COMAR</cp:lastModifiedBy>
  <cp:revision>61</cp:revision>
  <dcterms:created xsi:type="dcterms:W3CDTF">2019-11-14T19:08:54Z</dcterms:created>
  <dcterms:modified xsi:type="dcterms:W3CDTF">2022-03-03T23:38:23Z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2019-10-14T00:00:00Z</vt:filetime>
  </property>
  <property fmtid="{D5CDD505-2E9C-101B-9397-08002B2CF9AE}" pid="3" name="Creator">
    <vt:lpwstr>Microsoft® PowerPoint® para Office 365</vt:lpwstr>
  </property>
  <property fmtid="{D5CDD505-2E9C-101B-9397-08002B2CF9AE}" pid="4" name="LastSaved">
    <vt:filetime>2019-11-14T00:00:00Z</vt:filetime>
  </property>
</Properties>
</file>