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2399288" cy="43200638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" roundtripDataSignature="AMtx7mgi7jsaPHEiSFlL4UG+AtXIuUd0w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7353" autoAdjust="0"/>
    <p:restoredTop sz="94660"/>
  </p:normalViewPr>
  <p:slideViewPr>
    <p:cSldViewPr snapToGrid="0">
      <p:cViewPr>
        <p:scale>
          <a:sx n="28" d="100"/>
          <a:sy n="28" d="100"/>
        </p:scale>
        <p:origin x="888" y="-45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2429947" y="7070108"/>
            <a:ext cx="27539394" cy="15040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259"/>
              <a:buFont typeface="Calibri"/>
              <a:buNone/>
              <a:defRPr sz="21259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8504"/>
            </a:lvl1pPr>
            <a:lvl2pPr lvl="1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sz="7086"/>
            </a:lvl2pPr>
            <a:lvl3pPr lvl="2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sz="6378"/>
            </a:lvl3pPr>
            <a:lvl4pPr lvl="3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4pPr>
            <a:lvl5pPr lvl="4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5pPr>
            <a:lvl6pPr lvl="5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6pPr>
            <a:lvl7pPr lvl="6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7pPr>
            <a:lvl8pPr lvl="7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8pPr>
            <a:lvl9pPr lvl="8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2210578" y="10770172"/>
            <a:ext cx="27944386" cy="1797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259"/>
              <a:buFont typeface="Calibri"/>
              <a:buNone/>
              <a:defRPr sz="21259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2210578" y="28910441"/>
            <a:ext cx="27944386" cy="9450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8504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7086"/>
              <a:buNone/>
              <a:defRPr sz="7086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6378"/>
              <a:buNone/>
              <a:defRPr sz="6378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2227451" y="11500170"/>
            <a:ext cx="13769697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16402141" y="11500170"/>
            <a:ext cx="13769697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2231675" y="10590160"/>
            <a:ext cx="13706416" cy="5190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8504" b="1"/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sz="7086" b="1"/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sz="6378" b="1"/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2231675" y="15780233"/>
            <a:ext cx="13706416" cy="23210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16402142" y="10590160"/>
            <a:ext cx="13773917" cy="5190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8504" b="1"/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sz="7086" b="1"/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sz="6378" b="1"/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16402142" y="15780233"/>
            <a:ext cx="13773917" cy="23210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338"/>
              <a:buFont typeface="Calibri"/>
              <a:buNone/>
              <a:defRPr sz="11338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13773917" y="6220102"/>
            <a:ext cx="16402140" cy="307004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948563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1338"/>
              <a:buChar char="•"/>
              <a:defRPr sz="11338"/>
            </a:lvl1pPr>
            <a:lvl2pPr marL="914400" lvl="1" indent="-858583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9921"/>
              <a:buChar char="•"/>
              <a:defRPr sz="9921"/>
            </a:lvl2pPr>
            <a:lvl3pPr marL="1371600" lvl="2" indent="-768604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8504"/>
              <a:buChar char="•"/>
              <a:defRPr sz="8504"/>
            </a:lvl3pPr>
            <a:lvl4pPr marL="1828800" lvl="3" indent="-678561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4pPr>
            <a:lvl5pPr marL="2286000" lvl="4" indent="-678561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5pPr>
            <a:lvl6pPr marL="2743200" lvl="5" indent="-67856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6pPr>
            <a:lvl7pPr marL="3200400" lvl="6" indent="-67856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7pPr>
            <a:lvl8pPr marL="3657600" lvl="7" indent="-67856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8pPr>
            <a:lvl9pPr marL="4114800" lvl="8" indent="-67856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2231671" y="12960191"/>
            <a:ext cx="10449614" cy="24010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960"/>
              <a:buNone/>
              <a:defRPr sz="4960"/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252"/>
              <a:buNone/>
              <a:defRPr sz="4252"/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338"/>
              <a:buFont typeface="Calibri"/>
              <a:buNone/>
              <a:defRPr sz="11338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13773917" y="6220102"/>
            <a:ext cx="16402140" cy="30700453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2231671" y="12960191"/>
            <a:ext cx="10449614" cy="24010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960"/>
              <a:buNone/>
              <a:defRPr sz="4960"/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252"/>
              <a:buNone/>
              <a:defRPr sz="4252"/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2494440" y="11233181"/>
            <a:ext cx="27410408" cy="27944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8373517" y="17112259"/>
            <a:ext cx="36610545" cy="6986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-5801170" y="10328657"/>
            <a:ext cx="36610545" cy="205532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90"/>
              <a:buFont typeface="Calibri"/>
              <a:buNone/>
              <a:defRPr sz="1558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858583" algn="l" rtl="0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9921"/>
              <a:buFont typeface="Arial"/>
              <a:buChar char="•"/>
              <a:defRPr sz="99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768604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8504"/>
              <a:buFont typeface="Arial"/>
              <a:buChar char="•"/>
              <a:defRPr sz="850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678561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Font typeface="Arial"/>
              <a:buChar char="•"/>
              <a:defRPr sz="708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 txBox="1">
            <a:spLocks noGrp="1"/>
          </p:cNvSpPr>
          <p:nvPr>
            <p:ph type="ctrTitle"/>
          </p:nvPr>
        </p:nvSpPr>
        <p:spPr>
          <a:xfrm>
            <a:off x="5383681" y="-17189"/>
            <a:ext cx="27051488" cy="336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Verdana"/>
              <a:buNone/>
            </a:pPr>
            <a:r>
              <a:rPr lang="en-GB" sz="12000" b="1" dirty="0" err="1">
                <a:latin typeface="Verdana"/>
                <a:ea typeface="Verdana"/>
                <a:cs typeface="Verdana"/>
                <a:sym typeface="Verdana"/>
              </a:rPr>
              <a:t>HELPet</a:t>
            </a:r>
            <a:r>
              <a:rPr lang="en-GB" sz="9000" b="1" dirty="0">
                <a:latin typeface="Verdana"/>
                <a:ea typeface="Verdana"/>
                <a:cs typeface="Verdana"/>
                <a:sym typeface="Verdana"/>
              </a:rPr>
              <a:t> - o site ideal para </a:t>
            </a:r>
            <a:r>
              <a:rPr lang="en-GB" sz="9000" b="1" dirty="0" err="1">
                <a:latin typeface="Verdana"/>
                <a:ea typeface="Verdana"/>
                <a:cs typeface="Verdana"/>
                <a:sym typeface="Verdana"/>
              </a:rPr>
              <a:t>você</a:t>
            </a:r>
            <a:r>
              <a:rPr lang="en-GB" sz="9000" b="1" dirty="0"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GB" sz="9000" b="1" dirty="0" err="1">
                <a:latin typeface="Verdana"/>
                <a:ea typeface="Verdana"/>
                <a:cs typeface="Verdana"/>
                <a:sym typeface="Verdana"/>
              </a:rPr>
              <a:t>adotar</a:t>
            </a:r>
            <a:r>
              <a:rPr lang="en-GB" sz="9000" b="1" dirty="0"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GB" sz="9000" b="1" dirty="0" err="1">
                <a:latin typeface="Verdana"/>
                <a:ea typeface="Verdana"/>
                <a:cs typeface="Verdana"/>
                <a:sym typeface="Verdana"/>
              </a:rPr>
              <a:t>seu</a:t>
            </a:r>
            <a:r>
              <a:rPr lang="en-GB" sz="9000" b="1" dirty="0">
                <a:latin typeface="Verdana"/>
                <a:ea typeface="Verdana"/>
                <a:cs typeface="Verdana"/>
                <a:sym typeface="Verdana"/>
              </a:rPr>
              <a:t> pet.</a:t>
            </a:r>
            <a:endParaRPr dirty="0"/>
          </a:p>
        </p:txBody>
      </p:sp>
      <p:sp>
        <p:nvSpPr>
          <p:cNvPr id="87" name="Google Shape;87;p1"/>
          <p:cNvSpPr txBox="1"/>
          <p:nvPr/>
        </p:nvSpPr>
        <p:spPr>
          <a:xfrm>
            <a:off x="676425" y="6103625"/>
            <a:ext cx="14848200" cy="36690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GB" sz="44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Introdução</a:t>
            </a:r>
            <a:endParaRPr lang="en-GB" sz="4400" b="1" dirty="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15000"/>
              </a:lnSpc>
            </a:pPr>
            <a:r>
              <a:rPr lang="en-GB" sz="44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  </a:t>
            </a:r>
            <a:r>
              <a:rPr lang="pt-BR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lang="pt-BR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concepção do ser humano, na mesma proporção em que os animais podem ser amados incondicionalmente, também podem ser descartados, aumentando os números de abandono (PASTORI, MATOS, 2016). </a:t>
            </a:r>
            <a:r>
              <a:rPr lang="pt-BR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Alguns motivos alegados para o abandono de cães e gatos são: fatores econômicos, comportamentais, perda de interesse pelo animal, alergias, nascimento de um filho e  morte do dono (LOURENÇÃO, DAVEL BELIZARIO, 2016). Esses fatores, aliados à motivação inadequada da posse (ou tutela) e a falta de conhecimento sobre os animais (ALVES et al., 2013) levaram ao abandono de 30 milhões de cães e gatos em 2015, de acordo com o IBGE (EVANGELISTA et al., 2019). 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  A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Declaração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do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Direito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dos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Animais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diz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que o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abandono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animais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é “um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ato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cruel e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degradante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” e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seus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direitos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devem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ser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defendidos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pela lei (ALVES et al., 2013, p. 38).</a:t>
            </a:r>
            <a:endParaRPr sz="4400" dirty="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  Dessa forma, o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projeto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HELPet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uma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associação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entre as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palavras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em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inglês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help=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ajuda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+ pet= animal de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estimação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)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pretende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ajudar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promover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facilitar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comunicação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entre as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pessoas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envolvidas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com a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questão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aproximando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-as e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ajudando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-as a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somar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seus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esforços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no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processo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conscientização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da </a:t>
            </a:r>
            <a:r>
              <a:rPr lang="en-GB" sz="44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sociedade</a:t>
            </a:r>
            <a:r>
              <a:rPr lang="en-GB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.  </a:t>
            </a: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4400" dirty="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lvl="0">
              <a:lnSpc>
                <a:spcPct val="115000"/>
              </a:lnSpc>
            </a:pPr>
            <a:r>
              <a:rPr lang="pt-BR" sz="4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Objetivo</a:t>
            </a:r>
            <a:endParaRPr lang="pt-BR"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algn="just">
              <a:lnSpc>
                <a:spcPct val="115000"/>
              </a:lnSpc>
            </a:pPr>
            <a:r>
              <a:rPr lang="pt-BR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Desenvolver um site para incentivar e colaborar com a adoção responsável de cães e gatos em condição de abandono em Bragança Paulista, SP. </a:t>
            </a:r>
          </a:p>
          <a:p>
            <a:pPr lvl="0" algn="just">
              <a:lnSpc>
                <a:spcPct val="115000"/>
              </a:lnSpc>
            </a:pPr>
            <a:endParaRPr lang="pt-BR" sz="4400" dirty="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lvl="0">
              <a:lnSpc>
                <a:spcPct val="115000"/>
              </a:lnSpc>
            </a:pPr>
            <a:r>
              <a:rPr lang="pt-BR" sz="4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Metodologia</a:t>
            </a:r>
          </a:p>
          <a:p>
            <a:pPr algn="just">
              <a:lnSpc>
                <a:spcPct val="115000"/>
              </a:lnSpc>
            </a:pPr>
            <a:r>
              <a:rPr lang="pt-BR" sz="4400">
                <a:solidFill>
                  <a:schemeClr val="dk1"/>
                </a:solidFill>
                <a:latin typeface="Calibri"/>
              </a:rPr>
              <a:t>   Para </a:t>
            </a:r>
            <a:r>
              <a:rPr lang="pt-BR" sz="4400" dirty="0">
                <a:solidFill>
                  <a:schemeClr val="dk1"/>
                </a:solidFill>
                <a:latin typeface="Calibri"/>
              </a:rPr>
              <a:t>aprofundamento sobre a temática do projeto foram realizadas pesquisas, leitura e análise de artigos científicos, além da busca de informações extras na internet.</a:t>
            </a:r>
          </a:p>
          <a:p>
            <a:pPr algn="just">
              <a:lnSpc>
                <a:spcPct val="115000"/>
              </a:lnSpc>
            </a:pPr>
            <a:r>
              <a:rPr lang="pt-BR" sz="4400" dirty="0">
                <a:solidFill>
                  <a:schemeClr val="dk1"/>
                </a:solidFill>
                <a:latin typeface="Calibri"/>
              </a:rPr>
              <a:t>Inicialmente foi realizada a criação do logotipo utilizando os serviços da plataforma </a:t>
            </a:r>
            <a:r>
              <a:rPr lang="pt-BR" sz="4400" dirty="0" err="1">
                <a:solidFill>
                  <a:schemeClr val="dk1"/>
                </a:solidFill>
                <a:latin typeface="Calibri"/>
              </a:rPr>
              <a:t>Hatchful</a:t>
            </a:r>
            <a:r>
              <a:rPr lang="pt-BR" sz="4400" dirty="0">
                <a:solidFill>
                  <a:schemeClr val="dk1"/>
                </a:solidFill>
                <a:latin typeface="Calibri"/>
              </a:rPr>
              <a:t>. Também foi desenvolvido o plano de negócios usando </a:t>
            </a:r>
            <a:r>
              <a:rPr lang="pt-BR" sz="4400" dirty="0" err="1">
                <a:solidFill>
                  <a:schemeClr val="dk1"/>
                </a:solidFill>
                <a:latin typeface="Calibri"/>
              </a:rPr>
              <a:t>Canvas</a:t>
            </a:r>
            <a:r>
              <a:rPr lang="pt-BR" sz="4400" dirty="0">
                <a:solidFill>
                  <a:schemeClr val="dk1"/>
                </a:solidFill>
                <a:latin typeface="Calibri"/>
              </a:rPr>
              <a:t> e a modelagem técnica do site por meio dos diagramas UML.</a:t>
            </a:r>
          </a:p>
          <a:p>
            <a:pPr lvl="0" algn="just">
              <a:lnSpc>
                <a:spcPct val="115000"/>
              </a:lnSpc>
            </a:pPr>
            <a:r>
              <a:rPr lang="pt-BR" sz="4400" dirty="0">
                <a:solidFill>
                  <a:schemeClr val="dk1"/>
                </a:solidFill>
                <a:latin typeface="Calibri"/>
                <a:sym typeface="Calibri"/>
              </a:rPr>
              <a:t>Com </a:t>
            </a:r>
            <a:r>
              <a:rPr lang="pt-BR" sz="4400" dirty="0">
                <a:solidFill>
                  <a:schemeClr val="dk1"/>
                </a:solidFill>
                <a:latin typeface="Calibri"/>
              </a:rPr>
              <a:t>base no curso online da plataforma Node Studio Treinamentos foi criado o site, usando </a:t>
            </a:r>
            <a:r>
              <a:rPr lang="pt-BR" sz="4400" dirty="0">
                <a:solidFill>
                  <a:schemeClr val="dk1"/>
                </a:solidFill>
                <a:latin typeface="Calibri"/>
                <a:sym typeface="Calibri"/>
              </a:rPr>
              <a:t>as linguagens </a:t>
            </a:r>
            <a:r>
              <a:rPr lang="pt-BR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programação HTML, CSS e </a:t>
            </a:r>
            <a:r>
              <a:rPr lang="pt-BR" sz="4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JavaScript</a:t>
            </a:r>
            <a:r>
              <a:rPr lang="pt-BR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lvl="0" algn="just">
              <a:lnSpc>
                <a:spcPct val="115000"/>
              </a:lnSpc>
            </a:pPr>
            <a:endParaRPr lang="pt-BR"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>
              <a:lnSpc>
                <a:spcPct val="115000"/>
              </a:lnSpc>
            </a:pPr>
            <a:r>
              <a:rPr lang="pt-BR" sz="4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Resultados</a:t>
            </a:r>
            <a:endParaRPr lang="pt-BR"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15000"/>
              </a:lnSpc>
            </a:pPr>
            <a:r>
              <a:rPr lang="pt-BR" sz="44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  O site é intuitivo, de fácil navegação e responsivo, além de contar com três parceiros: ONG Faros d’Ajuda, uma clínica veterinária e uma casa de rações. O domínio e a hospedagem foram contratados e, o site está pronto para o funcionamento. </a:t>
            </a:r>
          </a:p>
          <a:p>
            <a:pPr algn="just">
              <a:lnSpc>
                <a:spcPct val="115000"/>
              </a:lnSpc>
            </a:pPr>
            <a:r>
              <a:rPr lang="pt-BR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 site contém as páginas “Home”, “Adoção” e “Como posso ajudar?” (Figura 1).</a:t>
            </a:r>
            <a:endParaRPr sz="4400" dirty="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16199644" y="6103625"/>
            <a:ext cx="15202681" cy="36890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Resultados</a:t>
            </a: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15000"/>
              </a:lnSpc>
            </a:pPr>
            <a:r>
              <a:rPr lang="pt-BR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Com essas páginas Web, é possível conhecer o nosso projeto, saber todas as informações dos animais disponíveis para adoção, e até mesmo se inscrever para ser um lar temporário ou para cadastrar um pet que precisa de ajuda. </a:t>
            </a:r>
          </a:p>
          <a:p>
            <a:pPr algn="just">
              <a:lnSpc>
                <a:spcPct val="115000"/>
              </a:lnSpc>
            </a:pPr>
            <a:endParaRPr lang="pt-BR"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15000"/>
              </a:lnSpc>
            </a:pPr>
            <a:r>
              <a:rPr lang="pt-BR" sz="4000" dirty="0">
                <a:solidFill>
                  <a:schemeClr val="dk1"/>
                </a:solidFill>
                <a:latin typeface="Calibri"/>
              </a:rPr>
              <a:t>Figura 1 – Tela inicial contendo o menu superior, banner com imagens rotativas e botões que direcionam para a aba de doações e para os pets disponíveis.</a:t>
            </a:r>
          </a:p>
          <a:p>
            <a:pPr algn="just">
              <a:lnSpc>
                <a:spcPct val="115000"/>
              </a:lnSpc>
            </a:pPr>
            <a:endParaRPr lang="pt-BR" sz="4000" dirty="0">
              <a:solidFill>
                <a:schemeClr val="dk1"/>
              </a:solidFill>
              <a:latin typeface="Calibri"/>
            </a:endParaRPr>
          </a:p>
          <a:p>
            <a:pPr algn="just">
              <a:lnSpc>
                <a:spcPct val="115000"/>
              </a:lnSpc>
            </a:pPr>
            <a:endParaRPr lang="pt-BR"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15000"/>
              </a:lnSpc>
            </a:pPr>
            <a:endParaRPr lang="pt-BR"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15000"/>
              </a:lnSpc>
            </a:pPr>
            <a:endParaRPr lang="pt-BR"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15000"/>
              </a:lnSpc>
            </a:pPr>
            <a:endParaRPr lang="pt-BR"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15000"/>
              </a:lnSpc>
            </a:pPr>
            <a:endParaRPr lang="pt-BR"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15000"/>
              </a:lnSpc>
            </a:pPr>
            <a:endParaRPr lang="pt-BR"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15000"/>
              </a:lnSpc>
            </a:pPr>
            <a:endParaRPr lang="pt-BR"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15000"/>
              </a:lnSpc>
            </a:pPr>
            <a:endParaRPr lang="pt-BR"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15000"/>
              </a:lnSpc>
            </a:pPr>
            <a:r>
              <a:rPr lang="pt-BR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Em especial na parte “Adoção”, é possível observar os pets disponíveis na ONG Faros D’Ajuda (Figura 2). Inicialmente, o projeto pretende auxiliar na diminuição da superlotação da ONG. </a:t>
            </a:r>
          </a:p>
          <a:p>
            <a:pPr algn="just">
              <a:lnSpc>
                <a:spcPct val="115000"/>
              </a:lnSpc>
            </a:pPr>
            <a:endParaRPr lang="en-GB" sz="4400" dirty="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lvl="0" algn="just"/>
            <a:r>
              <a:rPr lang="pt-BR" sz="4400" dirty="0">
                <a:solidFill>
                  <a:schemeClr val="dk1"/>
                </a:solidFill>
                <a:latin typeface="Calibri"/>
              </a:rPr>
              <a:t>Figura 2 - Seção de adoção disponibiliza quatro pets e um botão redirecionando à aba com todos os animais do site.</a:t>
            </a:r>
          </a:p>
          <a:p>
            <a:pPr lvl="0" algn="just"/>
            <a:endParaRPr lang="pt-BR" sz="4400" dirty="0">
              <a:solidFill>
                <a:schemeClr val="dk1"/>
              </a:solidFill>
              <a:latin typeface="Calibri"/>
              <a:sym typeface="Calibri"/>
            </a:endParaRPr>
          </a:p>
          <a:p>
            <a:pPr lvl="0" algn="just"/>
            <a:endParaRPr lang="pt-BR" sz="4400" dirty="0">
              <a:solidFill>
                <a:schemeClr val="dk1"/>
              </a:solidFill>
              <a:latin typeface="Calibri"/>
              <a:sym typeface="Calibri"/>
            </a:endParaRPr>
          </a:p>
          <a:p>
            <a:pPr lvl="0" algn="just"/>
            <a:endParaRPr lang="pt-BR" sz="4400" dirty="0">
              <a:solidFill>
                <a:schemeClr val="dk1"/>
              </a:solidFill>
              <a:latin typeface="Calibri"/>
              <a:sym typeface="Calibri"/>
            </a:endParaRPr>
          </a:p>
          <a:p>
            <a:pPr lvl="0" algn="just"/>
            <a:endParaRPr lang="pt-BR" sz="4400" dirty="0">
              <a:solidFill>
                <a:schemeClr val="dk1"/>
              </a:solidFill>
              <a:latin typeface="Calibri"/>
              <a:sym typeface="Calibri"/>
            </a:endParaRPr>
          </a:p>
          <a:p>
            <a:pPr lvl="0" algn="just"/>
            <a:endParaRPr lang="pt-BR" sz="4400" dirty="0">
              <a:solidFill>
                <a:schemeClr val="dk1"/>
              </a:solidFill>
              <a:latin typeface="Calibri"/>
              <a:sym typeface="Calibri"/>
            </a:endParaRPr>
          </a:p>
          <a:p>
            <a:pPr lvl="0" algn="just"/>
            <a:endParaRPr lang="pt-BR" sz="4400" dirty="0">
              <a:solidFill>
                <a:schemeClr val="dk1"/>
              </a:solidFill>
              <a:latin typeface="Calibri"/>
              <a:sym typeface="Calibri"/>
            </a:endParaRPr>
          </a:p>
          <a:p>
            <a:pPr lvl="0" algn="just"/>
            <a:endParaRPr lang="pt-BR" sz="4400" dirty="0">
              <a:solidFill>
                <a:schemeClr val="dk1"/>
              </a:solidFill>
              <a:latin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pt-BR" sz="4400" dirty="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pt-BR" sz="4400" dirty="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pt-BR" sz="4400" dirty="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400" dirty="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4400" dirty="0">
              <a:solidFill>
                <a:schemeClr val="dk1"/>
              </a:solidFill>
              <a:latin typeface="Calibri"/>
            </a:endParaRPr>
          </a:p>
          <a:p>
            <a:pPr algn="just"/>
            <a:r>
              <a:rPr lang="pt-BR" sz="4400" dirty="0">
                <a:solidFill>
                  <a:schemeClr val="dk1"/>
                </a:solidFill>
                <a:latin typeface="Calibri"/>
              </a:rPr>
              <a:t>   Como o </a:t>
            </a:r>
            <a:r>
              <a:rPr lang="pt-BR" sz="4400" dirty="0" err="1">
                <a:solidFill>
                  <a:schemeClr val="dk1"/>
                </a:solidFill>
                <a:latin typeface="Calibri"/>
              </a:rPr>
              <a:t>back-end</a:t>
            </a:r>
            <a:r>
              <a:rPr lang="pt-BR" sz="4400" dirty="0">
                <a:solidFill>
                  <a:schemeClr val="dk1"/>
                </a:solidFill>
                <a:latin typeface="Calibri"/>
              </a:rPr>
              <a:t> do site está em desenvolvimento, os formulários serão destinados para e-mails específicos. Inicialmente, o controle dos lares temporários cadastrados será responsabilidade da ONG Faros d’Ajuda e dos pets cadastrados, dos administradores do site (equipe </a:t>
            </a:r>
            <a:r>
              <a:rPr lang="pt-BR" sz="4400" dirty="0" err="1">
                <a:solidFill>
                  <a:schemeClr val="dk1"/>
                </a:solidFill>
                <a:latin typeface="Calibri"/>
              </a:rPr>
              <a:t>HELPet</a:t>
            </a:r>
            <a:r>
              <a:rPr lang="pt-BR" sz="4400" dirty="0">
                <a:solidFill>
                  <a:schemeClr val="dk1"/>
                </a:solidFill>
                <a:latin typeface="Calibri"/>
              </a:rPr>
              <a:t>). 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n-GB" sz="4400" b="1" dirty="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Referências</a:t>
            </a:r>
            <a:r>
              <a:rPr lang="en-GB" sz="44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4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bibliográficas</a:t>
            </a:r>
            <a:endParaRPr sz="4400" dirty="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ALVES A. J. S. E. et al.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Abandono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cães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na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América Latina: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revisão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literatura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Revista</a:t>
            </a:r>
            <a:r>
              <a:rPr lang="en-GB" sz="30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Educação</a:t>
            </a:r>
            <a:r>
              <a:rPr lang="en-GB" sz="30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Continuada</a:t>
            </a:r>
            <a:r>
              <a:rPr lang="en-GB" sz="30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em</a:t>
            </a:r>
            <a:r>
              <a:rPr lang="en-GB" sz="30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Medicina</a:t>
            </a:r>
            <a:r>
              <a:rPr lang="en-GB" sz="30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Veterinária</a:t>
            </a:r>
            <a:r>
              <a:rPr lang="en-GB" sz="30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Zootecnia</a:t>
            </a:r>
            <a:r>
              <a:rPr lang="en-GB" sz="30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do CRMV-SP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, v. 11, n. 2, p. 34-41, 1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jul.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2013. </a:t>
            </a: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EVANGELISTA, A. G. et al.. ADOÇÃO ANIMAL IFC: INCENTIVANDO A ADOÇÃO DE ANIMAIS ABANDONADOS.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Extensão</a:t>
            </a:r>
            <a:r>
              <a:rPr lang="en-GB" sz="30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Tecnológica</a:t>
            </a:r>
            <a:r>
              <a:rPr lang="en-GB" sz="30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Revista</a:t>
            </a:r>
            <a:r>
              <a:rPr lang="en-GB" sz="30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Extensão</a:t>
            </a:r>
            <a:r>
              <a:rPr lang="en-GB" sz="30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do Instituto Federal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Catarinense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, Blumenau, n. 11, p. 58–64, 2019.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Disponível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em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: https://publicacoes.ifc.edu.br/index.php/RevExt/article/view/18.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Acesso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em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: 23 Abr. 2021.  </a:t>
            </a: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LOURENÇÃO, Carla; DAVEL BELIZARIO,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Georgea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, ÍNDICE ESTATÍSTICO DE ANIMAIS DOMÉSTICOS RESGATADOS DA RUA vs ADOÇÃO Alexandre Baptista de Oliveira, n. 2, p. 2525–7846, 2016.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PASTORI,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Érica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Onzi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; MATOS,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Liziane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Gonçalves de, Da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paixão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à “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ajuda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animalitária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”: o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paradoxo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do “amor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incondicional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” no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cuidado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e no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abandono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animais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GB" sz="3000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estimação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Caderno</a:t>
            </a:r>
            <a:r>
              <a:rPr lang="en-GB" sz="30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Eletrônico</a:t>
            </a:r>
            <a:r>
              <a:rPr lang="en-GB" sz="30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Ciências</a:t>
            </a:r>
            <a:r>
              <a:rPr lang="en-GB" sz="3000" b="1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00" b="1" dirty="0" err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Sociais</a:t>
            </a:r>
            <a:r>
              <a:rPr lang="en-GB" sz="3000" dirty="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, v. 3, n. 1, p. 112, 2016. </a:t>
            </a:r>
            <a:endParaRPr sz="3000" dirty="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7;p1">
            <a:extLst>
              <a:ext uri="{FF2B5EF4-FFF2-40B4-BE49-F238E27FC236}">
                <a16:creationId xmlns:a16="http://schemas.microsoft.com/office/drawing/2014/main" id="{6D63FB7C-754D-46B8-82ED-E141E7DE4860}"/>
              </a:ext>
            </a:extLst>
          </p:cNvPr>
          <p:cNvSpPr txBox="1"/>
          <p:nvPr/>
        </p:nvSpPr>
        <p:spPr>
          <a:xfrm>
            <a:off x="5347800" y="3080266"/>
            <a:ext cx="27051488" cy="1846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Fábio Camargo Carrião, Beatriz Alexandre Souza e </a:t>
            </a:r>
            <a:r>
              <a:rPr lang="en-GB" sz="3800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Silva,</a:t>
            </a:r>
            <a:r>
              <a:rPr lang="en-GB" sz="38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GB" sz="3800" b="0" i="0" u="none" strike="noStrike" cap="none" dirty="0" err="1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Thannay</a:t>
            </a:r>
            <a:r>
              <a:rPr lang="en-GB" sz="38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GB" sz="3800" b="0" i="0" u="none" strike="noStrike" cap="none" dirty="0" err="1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Gyovanna</a:t>
            </a:r>
            <a:r>
              <a:rPr lang="en-GB" sz="38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 Souza </a:t>
            </a:r>
            <a:r>
              <a:rPr lang="en-GB" sz="3800" b="0" i="0" u="none" strike="noStrike" cap="none" dirty="0" err="1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Feitosa</a:t>
            </a:r>
            <a:endParaRPr lang="en-GB" sz="3800" b="0" i="0" u="none" strike="noStrike" cap="none" dirty="0">
              <a:solidFill>
                <a:schemeClr val="dk1"/>
              </a:solidFill>
              <a:latin typeface="Calibri" panose="020F0502020204030204" pitchFamily="34" charset="0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0" i="0" u="none" strike="noStrike" cap="none" dirty="0" err="1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Orientador</a:t>
            </a:r>
            <a:r>
              <a:rPr lang="en-GB" sz="38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: Prof. </a:t>
            </a:r>
            <a:r>
              <a:rPr lang="en-GB" sz="3800" b="0" i="0" u="none" strike="noStrike" cap="none" dirty="0" err="1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Esp</a:t>
            </a:r>
            <a:r>
              <a:rPr lang="en-GB" sz="3800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 Paulo Henrique Leme </a:t>
            </a:r>
            <a:r>
              <a:rPr lang="en-GB" sz="3800" dirty="0" err="1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Ramalho</a:t>
            </a:r>
            <a:endParaRPr lang="en-GB" sz="3800" b="0" i="0" u="none" strike="noStrike" cap="none" dirty="0">
              <a:solidFill>
                <a:schemeClr val="dk1"/>
              </a:solidFill>
              <a:latin typeface="Calibri" panose="020F0502020204030204" pitchFamily="34" charset="0"/>
              <a:ea typeface="Calibri"/>
              <a:cs typeface="Calibri"/>
              <a:sym typeface="Calibri"/>
            </a:endParaRPr>
          </a:p>
          <a:p>
            <a:pPr lvl="0" algn="ctr"/>
            <a:r>
              <a:rPr lang="en-GB" sz="3800" b="0" i="0" u="none" strike="noStrike" cap="none" dirty="0" err="1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Coorientador</a:t>
            </a:r>
            <a:r>
              <a:rPr lang="en-GB" sz="3800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: </a:t>
            </a:r>
            <a:r>
              <a:rPr lang="en-GB" sz="3800" dirty="0" err="1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Profa</a:t>
            </a:r>
            <a:r>
              <a:rPr lang="en-GB" sz="3800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  Drª. Ana Cristina Gobbo César</a:t>
            </a:r>
            <a:endParaRPr lang="en-GB" sz="3800" b="0" i="0" u="none" strike="noStrike" cap="none" dirty="0">
              <a:solidFill>
                <a:schemeClr val="dk1"/>
              </a:solidFill>
              <a:latin typeface="Calibri" panose="020F050202020403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87;p1">
            <a:extLst>
              <a:ext uri="{FF2B5EF4-FFF2-40B4-BE49-F238E27FC236}">
                <a16:creationId xmlns:a16="http://schemas.microsoft.com/office/drawing/2014/main" id="{E5D645EF-A2C0-4CD2-B95E-84284B70BEA0}"/>
              </a:ext>
            </a:extLst>
          </p:cNvPr>
          <p:cNvSpPr txBox="1"/>
          <p:nvPr/>
        </p:nvSpPr>
        <p:spPr>
          <a:xfrm>
            <a:off x="6303768" y="4824570"/>
            <a:ext cx="25211314" cy="6770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0" i="0" u="none" strike="noStrike" cap="none" dirty="0" err="1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Instituição</a:t>
            </a:r>
            <a:r>
              <a:rPr lang="en-GB" sz="38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: </a:t>
            </a:r>
            <a:r>
              <a:rPr lang="pt-BR" sz="38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Instituto Federal de Educação, Ciência e Tecnologia de São Paulo - </a:t>
            </a:r>
            <a:r>
              <a:rPr lang="pt-BR" sz="3800" b="0" i="0" u="none" strike="noStrike" cap="none" dirty="0" err="1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Câmpus</a:t>
            </a:r>
            <a:r>
              <a:rPr lang="pt-BR" sz="38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/>
                <a:sym typeface="Calibri"/>
              </a:rPr>
              <a:t> Bragança Paulista.</a:t>
            </a:r>
            <a:endParaRPr sz="3800" dirty="0">
              <a:latin typeface="Calibri" panose="020F0502020204030204" pitchFamily="34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3CC6410A-9BF9-482A-B6F3-C775963B7F9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6" r="1458" b="4333"/>
          <a:stretch>
            <a:fillRect/>
          </a:stretch>
        </p:blipFill>
        <p:spPr>
          <a:xfrm>
            <a:off x="17776029" y="12563134"/>
            <a:ext cx="11868487" cy="63453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A90F1E4-7932-421F-9752-F4BEB549426B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33" r="1041" b="4666"/>
          <a:stretch>
            <a:fillRect/>
          </a:stretch>
        </p:blipFill>
        <p:spPr>
          <a:xfrm>
            <a:off x="17536084" y="23848219"/>
            <a:ext cx="12529799" cy="6980124"/>
          </a:xfrm>
          <a:prstGeom prst="rect">
            <a:avLst/>
          </a:prstGeom>
        </p:spPr>
      </p:pic>
      <p:pic>
        <p:nvPicPr>
          <p:cNvPr id="3" name="Imagem 2" descr="Logotipo, nome da empresa, Seta&#10;&#10;Descrição gerada automaticamente">
            <a:extLst>
              <a:ext uri="{FF2B5EF4-FFF2-40B4-BE49-F238E27FC236}">
                <a16:creationId xmlns:a16="http://schemas.microsoft.com/office/drawing/2014/main" id="{1C03A7DD-19BA-4081-A65C-0ED9F70477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5501638" cy="550163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869</Words>
  <Application>Microsoft Office PowerPoint</Application>
  <PresentationFormat>Personalizar</PresentationFormat>
  <Paragraphs>56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Verdana</vt:lpstr>
      <vt:lpstr>Tema do Office</vt:lpstr>
      <vt:lpstr>HELPet - o site ideal para você adotar seu pet.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HELPet - O site ideal para você adotar seu pet</dc:title>
  <dc:creator>karin_kagi</dc:creator>
  <cp:lastModifiedBy>Fábio Carrião</cp:lastModifiedBy>
  <cp:revision>7</cp:revision>
  <dcterms:created xsi:type="dcterms:W3CDTF">2018-08-24T19:16:14Z</dcterms:created>
  <dcterms:modified xsi:type="dcterms:W3CDTF">2022-03-07T13:54:09Z</dcterms:modified>
</cp:coreProperties>
</file>