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32399288" cy="43200638"/>
  <p:notesSz cx="6858000" cy="9144000"/>
  <p:defaultTextStyle>
    <a:defPPr>
      <a:defRPr lang="pt-BR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75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>
        <p:scale>
          <a:sx n="33" d="100"/>
          <a:sy n="33" d="100"/>
        </p:scale>
        <p:origin x="906" y="-678"/>
      </p:cViewPr>
      <p:guideLst>
        <p:guide orient="horz" pos="13675"/>
        <p:guide pos="102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58CBF-C5EC-41C1-B2C0-C61BFC2C912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C5A5B-C3B9-4DFC-93CD-F224BC5AF6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146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C5A5B-C3B9-4DFC-93CD-F224BC5AF6FD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23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633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95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8864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381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284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100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67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442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92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332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512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2141-D640-4AB3-A189-3801E23EC4CA}" type="datetimeFigureOut">
              <a:rPr lang="pt-BR" smtClean="0"/>
              <a:t>08/03/2022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40A39-915B-49F1-81EF-F997FFEAF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367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hyperlink" Target="http://paginapessoal.utfpr.edu.br/jucelainehaas/entomologia-geral-e-zootecnica/COLETA-E-MONTAGEM-DE-INSETOS.pdf/at_download/file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hyperlink" Target="https://www.todamateria.com.br/insetos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agenciacienciaweb.wordpress.com/2013/06/07/mapa-da-arborizacao-urbana-em-sao-carlos-aponta-ma-distribuicao-de-arvores-pela-cidade/" TargetMode="Externa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hyperlink" Target="https://www.climatempo.com.br/climatologia/549/saocarlos-sp" TargetMode="External"/><Relationship Id="rId10" Type="http://schemas.openxmlformats.org/officeDocument/2006/relationships/image" Target="../media/image8.png"/><Relationship Id="rId19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luxograma: Processo 49"/>
          <p:cNvSpPr/>
          <p:nvPr/>
        </p:nvSpPr>
        <p:spPr>
          <a:xfrm>
            <a:off x="16887880" y="29390258"/>
            <a:ext cx="14974096" cy="7542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9" name="Fluxograma: Processo 48"/>
          <p:cNvSpPr/>
          <p:nvPr/>
        </p:nvSpPr>
        <p:spPr>
          <a:xfrm>
            <a:off x="17111869" y="34929982"/>
            <a:ext cx="14974096" cy="7542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Fluxograma: Processo 47"/>
          <p:cNvSpPr/>
          <p:nvPr/>
        </p:nvSpPr>
        <p:spPr>
          <a:xfrm>
            <a:off x="232467" y="36632090"/>
            <a:ext cx="14974096" cy="7542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Fluxograma: Processo 46"/>
          <p:cNvSpPr/>
          <p:nvPr/>
        </p:nvSpPr>
        <p:spPr>
          <a:xfrm>
            <a:off x="721238" y="8055321"/>
            <a:ext cx="14974096" cy="7542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Fluxograma: Processo 30"/>
          <p:cNvSpPr/>
          <p:nvPr/>
        </p:nvSpPr>
        <p:spPr>
          <a:xfrm>
            <a:off x="652173" y="12869129"/>
            <a:ext cx="14974096" cy="7542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7" name="Imagem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4390" y="424224"/>
            <a:ext cx="8192095" cy="3640931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 rotWithShape="1">
          <a:blip r:embed="rId4"/>
          <a:srcRect l="18293" t="35866" r="15080" b="40555"/>
          <a:stretch/>
        </p:blipFill>
        <p:spPr>
          <a:xfrm>
            <a:off x="23015156" y="697402"/>
            <a:ext cx="8391943" cy="2969988"/>
          </a:xfrm>
          <a:prstGeom prst="rect">
            <a:avLst/>
          </a:prstGeom>
        </p:spPr>
      </p:pic>
      <p:sp>
        <p:nvSpPr>
          <p:cNvPr id="43" name="CaixaDeTexto 42"/>
          <p:cNvSpPr txBox="1"/>
          <p:nvPr/>
        </p:nvSpPr>
        <p:spPr>
          <a:xfrm>
            <a:off x="1079498" y="4521200"/>
            <a:ext cx="30327601" cy="321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/>
              <a:t>Entomologia: estudo sobre o comportamento da distribuição dos insetos em áreas urbanas</a:t>
            </a:r>
            <a:endParaRPr lang="pt-BR" sz="6000" b="0" dirty="0" smtClean="0">
              <a:effectLst/>
            </a:endParaRPr>
          </a:p>
          <a:p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46" name="CaixaDeTexto 45"/>
          <p:cNvSpPr txBox="1"/>
          <p:nvPr/>
        </p:nvSpPr>
        <p:spPr>
          <a:xfrm>
            <a:off x="1174350" y="5605458"/>
            <a:ext cx="2884170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/>
              <a:t>Estudantes: </a:t>
            </a:r>
            <a:r>
              <a:rPr lang="pt-BR" sz="4400" dirty="0" smtClean="0"/>
              <a:t>Diego </a:t>
            </a:r>
            <a:r>
              <a:rPr lang="pt-BR" sz="4400" dirty="0"/>
              <a:t>Fernandes Santiago Ribeiro, Felipe Torreão Corrêa Thiemann, Rafaela Reyes Bahaj</a:t>
            </a:r>
            <a:endParaRPr lang="pt-BR" sz="4400" b="0" dirty="0" smtClean="0">
              <a:effectLst/>
            </a:endParaRPr>
          </a:p>
          <a:p>
            <a:pPr algn="ctr"/>
            <a:r>
              <a:rPr lang="pt-BR" sz="4400" b="1" dirty="0"/>
              <a:t>   Orientadores do projeto: </a:t>
            </a:r>
            <a:r>
              <a:rPr lang="pt-BR" sz="4400" dirty="0"/>
              <a:t>Tarso D. Pinto e </a:t>
            </a:r>
            <a:r>
              <a:rPr lang="pt-BR" sz="4400" dirty="0" smtClean="0"/>
              <a:t>Otavio </a:t>
            </a:r>
            <a:r>
              <a:rPr lang="pt-BR" sz="4400" dirty="0"/>
              <a:t>H. Thiemann</a:t>
            </a:r>
            <a:r>
              <a:rPr lang="pt-BR" sz="4400" b="1" dirty="0"/>
              <a:t> </a:t>
            </a:r>
            <a:endParaRPr lang="pt-BR" sz="4400" b="0" dirty="0" smtClean="0">
              <a:effectLst/>
            </a:endParaRPr>
          </a:p>
          <a:p>
            <a:pPr algn="ctr"/>
            <a:r>
              <a:rPr lang="pt-BR" sz="4400" b="1" dirty="0"/>
              <a:t> </a:t>
            </a:r>
            <a:r>
              <a:rPr lang="pt-BR" sz="4400" b="1" dirty="0" smtClean="0"/>
              <a:t>Instituição: </a:t>
            </a:r>
            <a:r>
              <a:rPr lang="pt-BR" sz="4400" dirty="0" smtClean="0"/>
              <a:t>E.E.I.E.F</a:t>
            </a:r>
            <a:r>
              <a:rPr lang="pt-BR" sz="4400" dirty="0"/>
              <a:t>. Oca dos Curumins - São Carlos SP</a:t>
            </a:r>
            <a:endParaRPr lang="pt-BR" sz="4400" b="0" dirty="0" smtClean="0">
              <a:effectLst/>
            </a:endParaRPr>
          </a:p>
          <a:p>
            <a:r>
              <a:rPr lang="pt-BR" sz="4400" dirty="0" smtClean="0"/>
              <a:t/>
            </a:r>
            <a:br>
              <a:rPr lang="pt-BR" sz="4400" dirty="0" smtClean="0"/>
            </a:br>
            <a:endParaRPr lang="pt-BR" sz="4400" dirty="0"/>
          </a:p>
        </p:txBody>
      </p:sp>
      <p:sp>
        <p:nvSpPr>
          <p:cNvPr id="61" name="CaixaDeTexto 60"/>
          <p:cNvSpPr txBox="1"/>
          <p:nvPr/>
        </p:nvSpPr>
        <p:spPr>
          <a:xfrm>
            <a:off x="5959381" y="8028824"/>
            <a:ext cx="4497809" cy="93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</a:rPr>
              <a:t>INTRODUÇÃO</a:t>
            </a:r>
            <a:endParaRPr lang="pt-BR" sz="5400" dirty="0">
              <a:solidFill>
                <a:schemeClr val="bg1"/>
              </a:solidFill>
            </a:endParaRPr>
          </a:p>
        </p:txBody>
      </p:sp>
      <p:sp>
        <p:nvSpPr>
          <p:cNvPr id="63" name="CaixaDeTexto 62"/>
          <p:cNvSpPr txBox="1"/>
          <p:nvPr/>
        </p:nvSpPr>
        <p:spPr>
          <a:xfrm>
            <a:off x="6582398" y="12830914"/>
            <a:ext cx="3120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</a:rPr>
              <a:t>MÉTODOS</a:t>
            </a:r>
            <a:endParaRPr lang="pt-BR" sz="5400" dirty="0">
              <a:solidFill>
                <a:schemeClr val="bg1"/>
              </a:solidFill>
            </a:endParaRPr>
          </a:p>
        </p:txBody>
      </p:sp>
      <p:pic>
        <p:nvPicPr>
          <p:cNvPr id="1042" name="Picture 18" descr="https://lh3.googleusercontent.com/CJrm_EMYxcGK2vtIvz9z4RwgsDpZcPTRJUGoLFacHdXht_6iePXzxaU-iYPqYI43sjhBCRIKI2jDp-qnM_S13DSn09uaFfhzresZbCkx4VshuEh7-_OIpVDj1-KXStACkhtaia_EBWU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73" y="20389505"/>
            <a:ext cx="6423541" cy="457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lh5.googleusercontent.com/obnBn6A7Da-9s2wMD6xWqS2ekCdgstE2jt7r39XFlhhN-vWkLEgKBD3jUyMigXOY0FN9zURf4HVSJwQEtJlEYBdNOOjv3VNCm1pCJqLEt-z4I2fO3KXB8KsCrcJ6Q7zsoHAqqcQQBgk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076" y="20290981"/>
            <a:ext cx="8252125" cy="407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s://lh5.googleusercontent.com/HlSbKqVVIgO0z0W6_98_9mlyYKVJpe1wwzA-ZG5s2GPZ2kkexpsKEyWzCLz7QIHCPe_gDTSmYMaFSk-ial84FDxSJHM2UjzPn_J16P1lneuz2yUEl9_iH6vjIVLGW6FgsESbhZxAnRYH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995" y="28999166"/>
            <a:ext cx="8975398" cy="666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s://lh3.googleusercontent.com/bk0_8nFlkN1NmbyKTuHmtHhjQD0EmvVUQFDTUzlZraHJJwiajygxOBqBTqDylVbIbQ4rQjDzmhmqTyp7rNviDSXhtXjEY9R7jPIuh_yc9Sa2DIz1Rdm39wCzNmbpiCMMqUxvE_tdqFq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7622" y="20023534"/>
            <a:ext cx="3962531" cy="373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s://lh3.googleusercontent.com/T9Nx4LBMX6nHoFG4iUiGTDOsTP6GwTMbiOYxudBGKseHDrQZzGv_6lFJtFlpCAadU5TKNN0-E0u61xVzOM3sgCLE9AxePyi3IfOO4sL3zQWPdxRZKEneOptcPdU3cTeFehbGPy_E5IH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3846" y="24740045"/>
            <a:ext cx="4262119" cy="361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https://lh3.googleusercontent.com/7nYx5ZX_yxkIPaGtbvvHdriMvWNlbY2ExcZLqN6IdpIlK_0-RpjRVa2k7VHucwRk5-5ia6ZxrOCD0-Xb9FVxzguHNkm0YJT2vJrdqsYwFXpMXoBltC_1C1u8E336lmPp5ZFB0oCDCY5x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54" y="28633269"/>
            <a:ext cx="5769051" cy="728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CaixaDeTexto 63"/>
          <p:cNvSpPr txBox="1"/>
          <p:nvPr/>
        </p:nvSpPr>
        <p:spPr>
          <a:xfrm>
            <a:off x="5980527" y="36565138"/>
            <a:ext cx="39639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</a:rPr>
              <a:t>RESULTADOS</a:t>
            </a:r>
            <a:endParaRPr lang="pt-BR" sz="5400" dirty="0">
              <a:solidFill>
                <a:schemeClr val="bg1"/>
              </a:solidFill>
            </a:endParaRPr>
          </a:p>
        </p:txBody>
      </p:sp>
      <p:pic>
        <p:nvPicPr>
          <p:cNvPr id="1060" name="Picture 36" descr="https://lh6.googleusercontent.com/KIj6J2uZjqKk-Iw2HvmHp8hxMmyLT7AVTW8GMwDnsEVAYbkU56ojoNXYikZXggsertSMPcUzovYwJGYJ95ghLi5YrQ8GE_FHR_vM0qVRql8wUkQwHMod04HSOxzcXs5jQPfvafGLQr_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860" y="37441483"/>
            <a:ext cx="12816850" cy="541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Imagem 6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310089" y="14742635"/>
            <a:ext cx="7982601" cy="5618188"/>
          </a:xfrm>
          <a:prstGeom prst="rect">
            <a:avLst/>
          </a:prstGeom>
        </p:spPr>
      </p:pic>
      <p:pic>
        <p:nvPicPr>
          <p:cNvPr id="66" name="Imagem 6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618383" y="7870479"/>
            <a:ext cx="10577068" cy="6563783"/>
          </a:xfrm>
          <a:prstGeom prst="rect">
            <a:avLst/>
          </a:prstGeom>
        </p:spPr>
      </p:pic>
      <p:sp>
        <p:nvSpPr>
          <p:cNvPr id="68" name="CaixaDeTexto 67"/>
          <p:cNvSpPr txBox="1"/>
          <p:nvPr/>
        </p:nvSpPr>
        <p:spPr>
          <a:xfrm>
            <a:off x="23027964" y="29352016"/>
            <a:ext cx="3949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</a:rPr>
              <a:t>CONCLUSÕES</a:t>
            </a:r>
            <a:endParaRPr lang="pt-BR" sz="5400" dirty="0">
              <a:solidFill>
                <a:schemeClr val="bg1"/>
              </a:solidFill>
            </a:endParaRPr>
          </a:p>
        </p:txBody>
      </p:sp>
      <p:sp>
        <p:nvSpPr>
          <p:cNvPr id="69" name="CaixaDeTexto 68"/>
          <p:cNvSpPr txBox="1"/>
          <p:nvPr/>
        </p:nvSpPr>
        <p:spPr>
          <a:xfrm>
            <a:off x="17570725" y="34876804"/>
            <a:ext cx="13464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</a:rPr>
              <a:t>REFERÊNCIAS BIBLIOGRÁFICAS</a:t>
            </a:r>
            <a:endParaRPr lang="pt-BR" sz="5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usp.jpg - Pós-Graduação Pós-Graduação Faculdade de Odontologia de Bauru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t="27117" r="15060" b="26585"/>
          <a:stretch/>
        </p:blipFill>
        <p:spPr bwMode="auto">
          <a:xfrm>
            <a:off x="1600415" y="329966"/>
            <a:ext cx="7365388" cy="377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111869" y="35956441"/>
            <a:ext cx="13916162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dirty="0"/>
              <a:t>Clima tempo. </a:t>
            </a:r>
            <a:r>
              <a:rPr lang="pt-BR" sz="3200" b="1" dirty="0"/>
              <a:t>Climatologia em São Carlos, BR</a:t>
            </a:r>
            <a:r>
              <a:rPr lang="pt-BR" sz="3200" dirty="0"/>
              <a:t>. Disponível </a:t>
            </a:r>
            <a:r>
              <a:rPr lang="pt-BR" sz="3200" dirty="0" err="1"/>
              <a:t>em:</a:t>
            </a:r>
            <a:r>
              <a:rPr lang="pt-BR" sz="3200" dirty="0" err="1">
                <a:hlinkClick r:id="rId15"/>
              </a:rPr>
              <a:t>https</a:t>
            </a:r>
            <a:r>
              <a:rPr lang="pt-BR" sz="3200" dirty="0">
                <a:hlinkClick r:id="rId15"/>
              </a:rPr>
              <a:t>://www.climatempo.com.br/climatologia/549/</a:t>
            </a:r>
            <a:r>
              <a:rPr lang="pt-BR" sz="3200" dirty="0" err="1">
                <a:hlinkClick r:id="rId15"/>
              </a:rPr>
              <a:t>saocarlos</a:t>
            </a:r>
            <a:r>
              <a:rPr lang="pt-BR" sz="3200" dirty="0">
                <a:hlinkClick r:id="rId15"/>
              </a:rPr>
              <a:t>-sp</a:t>
            </a:r>
            <a:r>
              <a:rPr lang="pt-BR" sz="3200" dirty="0"/>
              <a:t>. Acesso em: </a:t>
            </a:r>
            <a:r>
              <a:rPr lang="pt-BR" sz="3200" dirty="0" smtClean="0"/>
              <a:t>02/09/2021</a:t>
            </a:r>
            <a:r>
              <a:rPr lang="pt-BR" sz="3200" dirty="0"/>
              <a:t> </a:t>
            </a:r>
            <a:r>
              <a:rPr lang="pt-BR" sz="3200" dirty="0" smtClean="0"/>
              <a:t>/ </a:t>
            </a:r>
            <a:r>
              <a:rPr lang="pt-BR" sz="3200" dirty="0"/>
              <a:t>Agência </a:t>
            </a:r>
            <a:r>
              <a:rPr lang="pt-BR" sz="3200" dirty="0" smtClean="0"/>
              <a:t>CiênciaWeb</a:t>
            </a:r>
            <a:r>
              <a:rPr lang="pt-BR" sz="3200" dirty="0"/>
              <a:t>. </a:t>
            </a:r>
            <a:r>
              <a:rPr lang="pt-BR" sz="3200" b="1" dirty="0"/>
              <a:t>Mapa da arborização urbana em São </a:t>
            </a:r>
            <a:r>
              <a:rPr lang="pt-BR" sz="3200" b="1" dirty="0" smtClean="0"/>
              <a:t>Carlos</a:t>
            </a:r>
            <a:r>
              <a:rPr lang="pt-BR" sz="3200" dirty="0" smtClean="0"/>
              <a:t> </a:t>
            </a:r>
            <a:r>
              <a:rPr lang="pt-BR" sz="3200" dirty="0"/>
              <a:t>(07/06/2013). Disponível </a:t>
            </a:r>
            <a:r>
              <a:rPr lang="pt-BR" sz="3200" dirty="0" err="1"/>
              <a:t>em:</a:t>
            </a:r>
            <a:r>
              <a:rPr lang="pt-BR" sz="3200" dirty="0" err="1">
                <a:hlinkClick r:id="rId16"/>
              </a:rPr>
              <a:t>https</a:t>
            </a:r>
            <a:r>
              <a:rPr lang="pt-BR" sz="3200" dirty="0">
                <a:hlinkClick r:id="rId16"/>
              </a:rPr>
              <a:t>://agenciacienciaweb.wordpress.com/2013/06/07/mapa-da-arborizacao-urbana-em-sao-carlos-aponta-ma-distribuicao-de-arvores-pela-cidade/</a:t>
            </a:r>
            <a:r>
              <a:rPr lang="pt-BR" sz="3200" dirty="0"/>
              <a:t>. Acesso em: </a:t>
            </a:r>
            <a:r>
              <a:rPr lang="pt-BR" sz="3200" dirty="0" smtClean="0"/>
              <a:t>14/10/2021 / </a:t>
            </a:r>
            <a:r>
              <a:rPr lang="pt-BR" sz="3200" dirty="0"/>
              <a:t>Toda Matéria. </a:t>
            </a:r>
            <a:r>
              <a:rPr lang="pt-BR" sz="3200" b="1" dirty="0"/>
              <a:t>Insetos</a:t>
            </a:r>
            <a:r>
              <a:rPr lang="pt-BR" sz="3200" dirty="0"/>
              <a:t>. Disponível em: </a:t>
            </a:r>
            <a:r>
              <a:rPr lang="pt-BR" sz="3200" dirty="0">
                <a:hlinkClick r:id="rId17"/>
              </a:rPr>
              <a:t>https://www.todamateria.com.br/insetos/</a:t>
            </a:r>
            <a:r>
              <a:rPr lang="pt-BR" sz="3200" dirty="0"/>
              <a:t>. Acesso em: 10/4/2021</a:t>
            </a:r>
          </a:p>
          <a:p>
            <a:pPr fontAlgn="base"/>
            <a:r>
              <a:rPr lang="pt-BR" sz="3200" dirty="0"/>
              <a:t>Universidade Tecnológica Federal do Paraná - Campus Dois Vizinhos </a:t>
            </a:r>
            <a:r>
              <a:rPr lang="pt-BR" sz="3200" u="sng" dirty="0">
                <a:hlinkClick r:id="rId18"/>
              </a:rPr>
              <a:t>https://www.google.com/url?sa=t&amp;rct=j&amp;q=&amp;esrc=s&amp;source=web&amp;cd=&amp;ved=2ahUKEwjqkPastPrzAhUQrpUCHff8ABkQFnoECAYQAQ&amp;url=http%3A%2F%2Fpaginapessoal.utfpr.edu.br%2Fjucelainehaas%2Fentomologia-geral-e-zootécnica%2 COLETA-E-MONTAGEM-DE-INSETOS.pdf%2Fat_download%2ffile </a:t>
            </a:r>
            <a:r>
              <a:rPr lang="pt-BR" sz="3200" u="sng" dirty="0" err="1">
                <a:hlinkClick r:id="rId18"/>
              </a:rPr>
              <a:t>Usg</a:t>
            </a:r>
            <a:r>
              <a:rPr lang="pt-BR" sz="3200" u="sng" dirty="0">
                <a:hlinkClick r:id="rId18"/>
              </a:rPr>
              <a:t>=AOvVaw25742fbee9eF_zpvCeuIxB</a:t>
            </a:r>
            <a:r>
              <a:rPr lang="pt-BR" sz="3200" dirty="0"/>
              <a:t>. Acesso em 24/03/2021.</a:t>
            </a:r>
          </a:p>
          <a:p>
            <a:pPr fontAlgn="base"/>
            <a:endParaRPr lang="pt-BR" sz="3600" dirty="0"/>
          </a:p>
          <a:p>
            <a:pPr fontAlgn="base"/>
            <a:endParaRPr lang="pt-BR" sz="36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627610" y="13713699"/>
            <a:ext cx="1414754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Para entender como a temperatura e a cobertura arbórea afetam a população de insetos, e a representatividade dos mesmos na área urbana de São Carlos, foi feita a captura e em seguida a classificação dos insetos, e a coleta de dados do meio. A captura dos insetos foi feita durante os meses de maio e junho, usando dois tipos de armadilha: o Funil de Berlese e o Prato D’água. O Prato D’água consiste em um prato pintado de laranja, amarelo ou branco, com água, detergente e álcool dentro; os insetos, de dia, são atraídos pela cor do prato, caem no líquido e afundam. O Funil de Berlese consiste em um funil de papel com uma lâmpada suspensa em cima, e um pote ou garrafa com detergente, água e álcool; os insetos, de noite, são atraídos pela lâmpada acesa e caem no funil, que os direciona para o líquido no pote.</a:t>
            </a:r>
            <a:endParaRPr lang="pt-BR" sz="36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323323" y="25244347"/>
            <a:ext cx="152783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Cada um dos três participantes colocou em sua casa os dois tipos de armadilha, e ao final de cada semana, coletou os insetos e os classificou de acordo com a sua ordem. Os dados sobre os insetos coletados; suas ordens, quantidades e data de coleta foram em seguida organizados em tabelas, para auxiliar na análise. Foram usados também dados sobre a cobertura arbórea da cidade e também foi registrado a temperatura média de cada semana de coleta.</a:t>
            </a:r>
            <a:endParaRPr lang="pt-BR" sz="36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16959704" y="30297027"/>
            <a:ext cx="148304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A cobertura arbórea influenciou na quantidade de insetos coletados, porém outros fatores do meio foram mais impactantes nos resultados finais. O número de insetos seguiu de forma proporcional a temperatura na maioria das ordens, saindo desse padrão pela </a:t>
            </a:r>
            <a:r>
              <a:rPr lang="pt-BR" sz="3600" dirty="0"/>
              <a:t>demora entre oviposição (deposição de ovos) em determinada temperatura e eclosão (nascimento) em </a:t>
            </a:r>
            <a:r>
              <a:rPr lang="pt-BR" sz="3600" dirty="0" smtClean="0"/>
              <a:t>outra. O ambiente urbano não é favorável a diversidade de ordens de insetos,</a:t>
            </a:r>
            <a:r>
              <a:rPr lang="pt-BR" sz="3600" dirty="0"/>
              <a:t> e ordens como Hymenoptera e Diptera são as mais predominantes por se adaptarem bem à cidade.</a:t>
            </a:r>
          </a:p>
        </p:txBody>
      </p:sp>
      <p:pic>
        <p:nvPicPr>
          <p:cNvPr id="1030" name="Picture 6" descr="https://lh6.googleusercontent.com/0_5j8Mlj8T4kOAJY48g81LqlRzrj6nWy1PURsUGx9xFJGx9I-Qbt57Gqq000-nor26E2cDtvQcJHe10PJoJK29oitSif3GF2oVnRHKHu9GBjsLWBo2ARwieBAmUi5Vhh6vz0kLzUu4sw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3211" y="25345999"/>
            <a:ext cx="9982831" cy="343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lh4.googleusercontent.com/1UORwa7MCL7x0uZkF2rG74kF5KeW0mH0EvcUjbpM459M88xH8-wicV9eLbZ_K_QGXcDdOgJ62ASe5UCC7kQvWWSC1LkIVzZvjel8UNtRQcVLoUiBrNh81uwg_EdqW9c8wo1QAbH2fzsK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9704" y="20715384"/>
            <a:ext cx="7548043" cy="406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652173" y="24981656"/>
            <a:ext cx="5502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Funil de </a:t>
            </a:r>
            <a:r>
              <a:rPr lang="pt-BR" sz="2000" dirty="0" err="1" smtClean="0"/>
              <a:t>Berlese</a:t>
            </a:r>
            <a:r>
              <a:rPr lang="pt-BR" sz="2000" dirty="0" smtClean="0"/>
              <a:t> (Autoria de Felipe T. C. </a:t>
            </a:r>
            <a:r>
              <a:rPr lang="pt-BR" sz="2000" dirty="0" err="1" smtClean="0"/>
              <a:t>Thiemann</a:t>
            </a:r>
            <a:r>
              <a:rPr lang="pt-BR" sz="2000" dirty="0" smtClean="0"/>
              <a:t>)</a:t>
            </a:r>
            <a:endParaRPr lang="pt-BR" sz="20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7362366" y="24371097"/>
            <a:ext cx="7370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Prato D’água (Autoria de Rafaela R. </a:t>
            </a:r>
            <a:r>
              <a:rPr lang="pt-BR" sz="2000" dirty="0" err="1" smtClean="0"/>
              <a:t>Bahaj</a:t>
            </a:r>
            <a:r>
              <a:rPr lang="pt-BR" sz="2000" dirty="0" smtClean="0"/>
              <a:t>)</a:t>
            </a:r>
            <a:endParaRPr lang="pt-BR" sz="20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627610" y="8901141"/>
            <a:ext cx="154730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/>
              <a:t>Os insetos possuem rápida reprodução, portanto mudanças no meio onde vivem causam grandes mudanças em como suas populações crescem e se distribuem. Cada ordem de inseto se comporta de uma maneira diferente, então são afetadas de maneiras diferentes. O projeto pretende concluir </a:t>
            </a:r>
            <a:r>
              <a:rPr lang="pt-BR" sz="3600" dirty="0" smtClean="0"/>
              <a:t>a representatividade de cada ordem de inseto no meio urbano e como </a:t>
            </a:r>
            <a:r>
              <a:rPr lang="pt-BR" sz="3600" dirty="0"/>
              <a:t>a cobertura arbórea e a temperatura influenciam no crescimento e na distribuição </a:t>
            </a:r>
            <a:r>
              <a:rPr lang="pt-BR" sz="3600" dirty="0" smtClean="0"/>
              <a:t>dessas </a:t>
            </a:r>
            <a:r>
              <a:rPr lang="pt-BR" sz="3600" dirty="0"/>
              <a:t>diferentes ordens </a:t>
            </a:r>
            <a:r>
              <a:rPr lang="pt-BR" sz="3600" dirty="0" smtClean="0"/>
              <a:t>no </a:t>
            </a:r>
            <a:r>
              <a:rPr lang="pt-BR" sz="3600" dirty="0"/>
              <a:t>município de São Carlos.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598304" y="35903419"/>
            <a:ext cx="48595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Agência </a:t>
            </a:r>
            <a:r>
              <a:rPr lang="pt-BR" sz="2000" dirty="0" err="1" smtClean="0"/>
              <a:t>Ciencia</a:t>
            </a:r>
            <a:r>
              <a:rPr lang="pt-BR" sz="2000" dirty="0" err="1" smtClean="0"/>
              <a:t>Web</a:t>
            </a:r>
            <a:r>
              <a:rPr lang="pt-BR" sz="2000" dirty="0" smtClean="0"/>
              <a:t>:</a:t>
            </a:r>
          </a:p>
          <a:p>
            <a:r>
              <a:rPr lang="pt-BR" sz="2000" dirty="0" smtClean="0"/>
              <a:t>Mapa da arborização urbana em São Carlos</a:t>
            </a:r>
            <a:endParaRPr lang="pt-BR" sz="2000" dirty="0"/>
          </a:p>
          <a:p>
            <a:r>
              <a:rPr lang="pt-BR" sz="2000" dirty="0"/>
              <a:t/>
            </a:r>
            <a:br>
              <a:rPr lang="pt-BR" sz="2000" dirty="0"/>
            </a:br>
            <a:endParaRPr lang="pt-BR" sz="2000" dirty="0" smtClean="0">
              <a:hlinkClick r:id="rId16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6547861" y="35717747"/>
            <a:ext cx="7342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Mapa dos pontos de coleta (Fonte do mapa: Google </a:t>
            </a:r>
            <a:r>
              <a:rPr lang="pt-BR" sz="2000" dirty="0" err="1" smtClean="0"/>
              <a:t>Maps</a:t>
            </a:r>
            <a:r>
              <a:rPr lang="pt-BR" sz="2000" dirty="0" smtClean="0"/>
              <a:t>)</a:t>
            </a:r>
            <a:endParaRPr lang="pt-BR" sz="20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16826565" y="28717711"/>
            <a:ext cx="9797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Tabela da armadilha Prato </a:t>
            </a:r>
            <a:r>
              <a:rPr lang="pt-BR" sz="2000" dirty="0"/>
              <a:t>D’água (Autoria de F. T. C. </a:t>
            </a:r>
            <a:r>
              <a:rPr lang="pt-BR" sz="2000" dirty="0" err="1"/>
              <a:t>Thiemann</a:t>
            </a:r>
            <a:r>
              <a:rPr lang="pt-BR" sz="2000" dirty="0"/>
              <a:t>, R. R. </a:t>
            </a:r>
            <a:r>
              <a:rPr lang="pt-BR" sz="2000" dirty="0" err="1"/>
              <a:t>Bahaj</a:t>
            </a:r>
            <a:r>
              <a:rPr lang="pt-BR" sz="2000" dirty="0"/>
              <a:t> e D. F. S. Ribeiro)</a:t>
            </a:r>
          </a:p>
          <a:p>
            <a:endParaRPr lang="pt-BR" sz="20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16887880" y="24771207"/>
            <a:ext cx="10089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Tabela da armadilha Funil de </a:t>
            </a:r>
            <a:r>
              <a:rPr lang="pt-BR" sz="2000" dirty="0" err="1" smtClean="0"/>
              <a:t>Berlese</a:t>
            </a:r>
            <a:r>
              <a:rPr lang="pt-BR" sz="2000" dirty="0"/>
              <a:t> (Autoria de F. T. C. </a:t>
            </a:r>
            <a:r>
              <a:rPr lang="pt-BR" sz="2000" dirty="0" err="1"/>
              <a:t>Thiemann</a:t>
            </a:r>
            <a:r>
              <a:rPr lang="pt-BR" sz="2000" dirty="0"/>
              <a:t>, R. R. </a:t>
            </a:r>
            <a:r>
              <a:rPr lang="pt-BR" sz="2000" dirty="0" err="1"/>
              <a:t>Bahaj</a:t>
            </a:r>
            <a:r>
              <a:rPr lang="pt-BR" sz="2000" dirty="0"/>
              <a:t> e D. F. S. Ribeiro)</a:t>
            </a:r>
          </a:p>
          <a:p>
            <a:endParaRPr lang="pt-BR" sz="2000" dirty="0"/>
          </a:p>
        </p:txBody>
      </p:sp>
      <p:sp>
        <p:nvSpPr>
          <p:cNvPr id="20" name="CaixaDeTexto 19"/>
          <p:cNvSpPr txBox="1"/>
          <p:nvPr/>
        </p:nvSpPr>
        <p:spPr>
          <a:xfrm>
            <a:off x="27810111" y="23737905"/>
            <a:ext cx="4275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Foto de hemíptera </a:t>
            </a:r>
            <a:r>
              <a:rPr lang="pt-BR" sz="2000" dirty="0"/>
              <a:t>coletado (Autoria de F. T. C. </a:t>
            </a:r>
            <a:r>
              <a:rPr lang="pt-BR" sz="2000" dirty="0" err="1"/>
              <a:t>Thiemann</a:t>
            </a:r>
            <a:r>
              <a:rPr lang="pt-BR" sz="2000" dirty="0"/>
              <a:t>)</a:t>
            </a:r>
          </a:p>
          <a:p>
            <a:endParaRPr lang="pt-BR" sz="2000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27827120" y="28377504"/>
            <a:ext cx="425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Foto de himenóptera coletado (Autoria de F. T. C. </a:t>
            </a:r>
            <a:r>
              <a:rPr lang="pt-BR" sz="2000" dirty="0" err="1" smtClean="0"/>
              <a:t>Thiemann</a:t>
            </a:r>
            <a:r>
              <a:rPr lang="pt-BR" sz="2000" dirty="0" smtClean="0"/>
              <a:t>)</a:t>
            </a:r>
            <a:endParaRPr lang="pt-BR" sz="20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600415" y="42597307"/>
            <a:ext cx="1360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(Autoria de F. T. C. </a:t>
            </a:r>
            <a:r>
              <a:rPr lang="pt-BR" sz="2000" dirty="0" err="1" smtClean="0"/>
              <a:t>Thiemann</a:t>
            </a:r>
            <a:r>
              <a:rPr lang="pt-BR" sz="2000" dirty="0" smtClean="0"/>
              <a:t>, R. R. </a:t>
            </a:r>
            <a:r>
              <a:rPr lang="pt-BR" sz="2000" dirty="0" err="1" smtClean="0"/>
              <a:t>Bahaj</a:t>
            </a:r>
            <a:r>
              <a:rPr lang="pt-BR" sz="2000" dirty="0" smtClean="0"/>
              <a:t> e D. F. S. Ribeiro)</a:t>
            </a:r>
            <a:endParaRPr lang="pt-BR" sz="20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18618383" y="14360961"/>
            <a:ext cx="71372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(Autoria de F. T. C. </a:t>
            </a:r>
            <a:r>
              <a:rPr lang="pt-BR" sz="2000" dirty="0" err="1"/>
              <a:t>Thiemann</a:t>
            </a:r>
            <a:r>
              <a:rPr lang="pt-BR" sz="2000" dirty="0"/>
              <a:t>, R. R. </a:t>
            </a:r>
            <a:r>
              <a:rPr lang="pt-BR" sz="2000" dirty="0" err="1"/>
              <a:t>Bahaj</a:t>
            </a:r>
            <a:r>
              <a:rPr lang="pt-BR" sz="2000" dirty="0"/>
              <a:t> e D. F. S. Ribeiro)</a:t>
            </a:r>
          </a:p>
          <a:p>
            <a:endParaRPr lang="pt-BR" sz="20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17370305" y="20084828"/>
            <a:ext cx="10099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(Autoria de F. T. C. </a:t>
            </a:r>
            <a:r>
              <a:rPr lang="pt-BR" sz="2000" dirty="0" err="1"/>
              <a:t>Thiemann</a:t>
            </a:r>
            <a:r>
              <a:rPr lang="pt-BR" sz="2000" dirty="0"/>
              <a:t>, R. R. </a:t>
            </a:r>
            <a:r>
              <a:rPr lang="pt-BR" sz="2000" dirty="0" err="1"/>
              <a:t>Bahaj</a:t>
            </a:r>
            <a:r>
              <a:rPr lang="pt-BR" sz="2000" dirty="0"/>
              <a:t> e D. F. S. Ribeiro)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6157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1094</TotalTime>
  <Words>755</Words>
  <Application>Microsoft Office PowerPoint</Application>
  <PresentationFormat>Personalizar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37</cp:revision>
  <dcterms:created xsi:type="dcterms:W3CDTF">2022-02-13T14:16:01Z</dcterms:created>
  <dcterms:modified xsi:type="dcterms:W3CDTF">2022-03-09T00:32:26Z</dcterms:modified>
</cp:coreProperties>
</file>