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2">
  <p:sldMasterIdLst>
    <p:sldMasterId id="2147483731" r:id="rId1"/>
  </p:sldMasterIdLst>
  <p:notesMasterIdLst>
    <p:notesMasterId r:id="rId3"/>
  </p:notesMasterIdLst>
  <p:sldIdLst>
    <p:sldId id="258" r:id="rId2"/>
  </p:sldIdLst>
  <p:sldSz cx="32404050" cy="43205400"/>
  <p:notesSz cx="6888163" cy="100203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Quattrocento Sans" panose="020B0502050000020003" pitchFamily="34" charset="0"/>
      <p:regular r:id="rId8"/>
      <p:bold r:id="rId9"/>
      <p:italic r:id="rId10"/>
      <p:boldItalic r:id="rId11"/>
    </p:embeddedFont>
    <p:embeddedFont>
      <p:font typeface="Tahoma" panose="020B0604030504040204" pitchFamily="34" charset="0"/>
      <p:regular r:id="rId12"/>
      <p:bold r:id="rId13"/>
    </p:embeddedFont>
    <p:embeddedFont>
      <p:font typeface="Tw Cen MT" panose="020B0602020104020603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63" autoAdjust="0"/>
  </p:normalViewPr>
  <p:slideViewPr>
    <p:cSldViewPr snapToGrid="0">
      <p:cViewPr>
        <p:scale>
          <a:sx n="84" d="100"/>
          <a:sy n="84" d="100"/>
        </p:scale>
        <p:origin x="-10920" y="-17988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21" Type="http://schemas.openxmlformats.org/officeDocument/2006/relationships/tableStyles" Target="tableStyle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1"/>
            <a:ext cx="2985620" cy="501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92431" rIns="92431" bIns="92431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00933" y="1"/>
            <a:ext cx="2985620" cy="501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92431" rIns="92431" bIns="92431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176463" y="1252538"/>
            <a:ext cx="2535237" cy="3381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8494" y="4821858"/>
            <a:ext cx="5511173" cy="3945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92431" rIns="92431" bIns="92431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518724"/>
            <a:ext cx="2985620" cy="501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92431" rIns="92431" bIns="92431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00933" y="9518724"/>
            <a:ext cx="2985620" cy="501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46203" rIns="92431" bIns="46203" anchor="b" anchorCtr="0">
            <a:noAutofit/>
          </a:bodyPr>
          <a:lstStyle/>
          <a:p>
            <a:pPr algn="r">
              <a:buClr>
                <a:schemeClr val="dk1"/>
              </a:buClr>
              <a:buSzPts val="300"/>
            </a:pPr>
            <a:fld id="{00000000-1234-1234-1234-123412341234}" type="slidenum">
              <a:rPr lang="pt-BR" sz="120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pPr algn="r">
                <a:buClr>
                  <a:schemeClr val="dk1"/>
                </a:buClr>
                <a:buSzPts val="300"/>
              </a:pPr>
              <a:t>‹nº›</a:t>
            </a:fld>
            <a:endParaRPr lang="pt-BR" sz="1200">
              <a:solidFill>
                <a:schemeClr val="dk1"/>
              </a:solidFill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6463" y="1252538"/>
            <a:ext cx="2535237" cy="3381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" name="Google Shape;90;p1:notes"/>
          <p:cNvSpPr txBox="1">
            <a:spLocks noGrp="1"/>
          </p:cNvSpPr>
          <p:nvPr>
            <p:ph type="body" idx="1"/>
          </p:nvPr>
        </p:nvSpPr>
        <p:spPr>
          <a:xfrm>
            <a:off x="688494" y="4821858"/>
            <a:ext cx="5511173" cy="3945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46203" rIns="92431" bIns="46203" anchor="t" anchorCtr="0">
            <a:noAutofit/>
          </a:bodyPr>
          <a:lstStyle/>
          <a:p>
            <a:pPr marL="0" indent="0">
              <a:buSzPts val="300"/>
            </a:pPr>
            <a:endParaRPr dirty="0"/>
          </a:p>
        </p:txBody>
      </p:sp>
      <p:sp>
        <p:nvSpPr>
          <p:cNvPr id="91" name="Google Shape;91;p1:notes"/>
          <p:cNvSpPr txBox="1">
            <a:spLocks noGrp="1"/>
          </p:cNvSpPr>
          <p:nvPr>
            <p:ph type="sldNum" idx="12"/>
          </p:nvPr>
        </p:nvSpPr>
        <p:spPr>
          <a:xfrm>
            <a:off x="3900933" y="9518724"/>
            <a:ext cx="2985620" cy="501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31" tIns="46203" rIns="92431" bIns="46203" anchor="b" anchorCtr="0">
            <a:noAutofit/>
          </a:bodyPr>
          <a:lstStyle/>
          <a:p>
            <a:pPr algn="r">
              <a:buClr>
                <a:schemeClr val="dk1"/>
              </a:buClr>
              <a:buSzPts val="300"/>
            </a:pPr>
            <a:fld id="{00000000-1234-1234-1234-123412341234}" type="slidenum"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algn="r">
                <a:buClr>
                  <a:schemeClr val="dk1"/>
                </a:buClr>
                <a:buSzPts val="300"/>
              </a:pPr>
              <a:t>1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9762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3862" y="8194955"/>
            <a:ext cx="23096327" cy="15808042"/>
          </a:xfrm>
        </p:spPr>
        <p:txBody>
          <a:bodyPr anchor="b">
            <a:normAutofit/>
          </a:bodyPr>
          <a:lstStyle>
            <a:lvl1pPr algn="ctr">
              <a:defRPr sz="1701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53862" y="24483069"/>
            <a:ext cx="23096327" cy="8641074"/>
          </a:xfrm>
        </p:spPr>
        <p:txBody>
          <a:bodyPr>
            <a:normAutofit/>
          </a:bodyPr>
          <a:lstStyle>
            <a:lvl1pPr marL="0" indent="0" algn="ctr">
              <a:buNone/>
              <a:defRPr sz="7796">
                <a:solidFill>
                  <a:schemeClr val="bg1">
                    <a:lumMod val="50000"/>
                  </a:schemeClr>
                </a:solidFill>
              </a:defRPr>
            </a:lvl1pPr>
            <a:lvl2pPr marL="1620225" indent="0" algn="ctr">
              <a:buNone/>
              <a:defRPr sz="7088"/>
            </a:lvl2pPr>
            <a:lvl3pPr marL="3240451" indent="0" algn="ctr">
              <a:buNone/>
              <a:defRPr sz="6379"/>
            </a:lvl3pPr>
            <a:lvl4pPr marL="4860676" indent="0" algn="ctr">
              <a:buNone/>
              <a:defRPr sz="5670"/>
            </a:lvl4pPr>
            <a:lvl5pPr marL="6480901" indent="0" algn="ctr">
              <a:buNone/>
              <a:defRPr sz="5670"/>
            </a:lvl5pPr>
            <a:lvl6pPr marL="8101127" indent="0" algn="ctr">
              <a:buNone/>
              <a:defRPr sz="5670"/>
            </a:lvl6pPr>
            <a:lvl7pPr marL="9721352" indent="0" algn="ctr">
              <a:buNone/>
              <a:defRPr sz="5670"/>
            </a:lvl7pPr>
            <a:lvl8pPr marL="11341578" indent="0" algn="ctr">
              <a:buNone/>
              <a:defRPr sz="5670"/>
            </a:lvl8pPr>
            <a:lvl9pPr marL="12961803" indent="0" algn="ctr">
              <a:buNone/>
              <a:defRPr sz="567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99010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2428638" y="14912689"/>
            <a:ext cx="27545108" cy="2157187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08002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42" y="5219956"/>
            <a:ext cx="27513016" cy="17241960"/>
          </a:xfrm>
        </p:spPr>
        <p:txBody>
          <a:bodyPr anchor="b">
            <a:normAutofit/>
          </a:bodyPr>
          <a:lstStyle>
            <a:lvl1pPr>
              <a:defRPr sz="14175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8642" y="23041989"/>
            <a:ext cx="27513016" cy="8619553"/>
          </a:xfrm>
        </p:spPr>
        <p:txBody>
          <a:bodyPr>
            <a:normAutofit/>
          </a:bodyPr>
          <a:lstStyle>
            <a:lvl1pPr marL="0" indent="0" algn="ctr">
              <a:buNone/>
              <a:defRPr sz="7088">
                <a:solidFill>
                  <a:schemeClr val="bg1">
                    <a:lumMod val="50000"/>
                  </a:schemeClr>
                </a:solidFill>
              </a:defRPr>
            </a:lvl1pPr>
            <a:lvl2pPr marL="1620225" indent="0">
              <a:buNone/>
              <a:defRPr sz="7088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789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428645" y="3896667"/>
            <a:ext cx="27546767" cy="1005591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2428638" y="14912689"/>
            <a:ext cx="13570862" cy="2157187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16404550" y="14912689"/>
            <a:ext cx="13569196" cy="2157187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30546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428645" y="3896667"/>
            <a:ext cx="27546767" cy="1005591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6725" y="14937414"/>
            <a:ext cx="12952782" cy="4283962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9214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2428641" y="19221385"/>
            <a:ext cx="13570862" cy="1726317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000494" y="14937414"/>
            <a:ext cx="12974920" cy="4283962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9214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16404552" y="19221385"/>
            <a:ext cx="13569199" cy="1726317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49891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03323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5247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42" y="3840480"/>
            <a:ext cx="10460321" cy="12746488"/>
          </a:xfrm>
        </p:spPr>
        <p:txBody>
          <a:bodyPr anchor="b"/>
          <a:lstStyle>
            <a:lvl1pPr algn="ctr"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3496538" y="3840489"/>
            <a:ext cx="16478870" cy="3264407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44" y="16586968"/>
            <a:ext cx="10460324" cy="19897592"/>
          </a:xfrm>
        </p:spPr>
        <p:txBody>
          <a:bodyPr/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86931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45" y="3840480"/>
            <a:ext cx="14634334" cy="12746500"/>
          </a:xfrm>
        </p:spPr>
        <p:txBody>
          <a:bodyPr anchor="b"/>
          <a:lstStyle>
            <a:lvl1pPr algn="ctr"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733884" y="3840486"/>
            <a:ext cx="10651984" cy="3264408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11340"/>
            </a:lvl1pPr>
            <a:lvl2pPr marL="1620225" indent="0">
              <a:buNone/>
              <a:defRPr sz="9923"/>
            </a:lvl2pPr>
            <a:lvl3pPr marL="3240451" indent="0">
              <a:buNone/>
              <a:defRPr sz="8505"/>
            </a:lvl3pPr>
            <a:lvl4pPr marL="4860676" indent="0">
              <a:buNone/>
              <a:defRPr sz="7088"/>
            </a:lvl4pPr>
            <a:lvl5pPr marL="6480901" indent="0">
              <a:buNone/>
              <a:defRPr sz="7088"/>
            </a:lvl5pPr>
            <a:lvl6pPr marL="8101127" indent="0">
              <a:buNone/>
              <a:defRPr sz="7088"/>
            </a:lvl6pPr>
            <a:lvl7pPr marL="9721352" indent="0">
              <a:buNone/>
              <a:defRPr sz="7088"/>
            </a:lvl7pPr>
            <a:lvl8pPr marL="11341578" indent="0">
              <a:buNone/>
              <a:defRPr sz="7088"/>
            </a:lvl8pPr>
            <a:lvl9pPr marL="12961803" indent="0">
              <a:buNone/>
              <a:defRPr sz="7088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95" y="16586977"/>
            <a:ext cx="14634284" cy="19897586"/>
          </a:xfrm>
        </p:spPr>
        <p:txBody>
          <a:bodyPr/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53296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95" y="27023056"/>
            <a:ext cx="27546717" cy="5113143"/>
          </a:xfrm>
        </p:spPr>
        <p:txBody>
          <a:bodyPr anchor="b"/>
          <a:lstStyle>
            <a:lvl1pPr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148829" y="4399044"/>
            <a:ext cx="26106448" cy="20249057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1340"/>
            </a:lvl1pPr>
            <a:lvl2pPr marL="1620225" indent="0">
              <a:buNone/>
              <a:defRPr sz="9923"/>
            </a:lvl2pPr>
            <a:lvl3pPr marL="3240451" indent="0">
              <a:buNone/>
              <a:defRPr sz="8505"/>
            </a:lvl3pPr>
            <a:lvl4pPr marL="4860676" indent="0">
              <a:buNone/>
              <a:defRPr sz="7088"/>
            </a:lvl4pPr>
            <a:lvl5pPr marL="6480901" indent="0">
              <a:buNone/>
              <a:defRPr sz="7088"/>
            </a:lvl5pPr>
            <a:lvl6pPr marL="8101127" indent="0">
              <a:buNone/>
              <a:defRPr sz="7088"/>
            </a:lvl6pPr>
            <a:lvl7pPr marL="9721352" indent="0">
              <a:buNone/>
              <a:defRPr sz="7088"/>
            </a:lvl7pPr>
            <a:lvl8pPr marL="11341578" indent="0">
              <a:buNone/>
              <a:defRPr sz="7088"/>
            </a:lvl8pPr>
            <a:lvl9pPr marL="12961803" indent="0">
              <a:buNone/>
              <a:defRPr sz="7088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44" y="32184986"/>
            <a:ext cx="27546770" cy="4299574"/>
          </a:xfrm>
        </p:spPr>
        <p:txBody>
          <a:bodyPr/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6749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44" y="3840483"/>
            <a:ext cx="27546770" cy="21591644"/>
          </a:xfrm>
        </p:spPr>
        <p:txBody>
          <a:bodyPr anchor="ctr"/>
          <a:lstStyle>
            <a:lvl1pPr algn="ctr"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44" y="26490372"/>
            <a:ext cx="27546770" cy="9994194"/>
          </a:xfrm>
        </p:spPr>
        <p:txBody>
          <a:bodyPr anchor="ctr"/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41010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3760" y="5497307"/>
            <a:ext cx="24724971" cy="17198465"/>
          </a:xfrm>
        </p:spPr>
        <p:txBody>
          <a:bodyPr anchor="ctr"/>
          <a:lstStyle>
            <a:lvl1pPr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4573153" y="22743202"/>
            <a:ext cx="23261969" cy="3747164"/>
          </a:xfrm>
        </p:spPr>
        <p:txBody>
          <a:bodyPr anchor="t">
            <a:normAutofit/>
          </a:bodyPr>
          <a:lstStyle>
            <a:lvl1pPr marL="0" indent="0">
              <a:buNone/>
              <a:defRPr sz="4961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44" y="27548624"/>
            <a:ext cx="27546770" cy="8952634"/>
          </a:xfrm>
        </p:spPr>
        <p:txBody>
          <a:bodyPr anchor="ctr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3962" y="5593512"/>
            <a:ext cx="193803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835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818900" y="19656094"/>
            <a:ext cx="1961965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835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233234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644" y="13473952"/>
            <a:ext cx="27546770" cy="15824561"/>
          </a:xfrm>
        </p:spPr>
        <p:txBody>
          <a:bodyPr anchor="b"/>
          <a:lstStyle>
            <a:lvl1pPr algn="ctr"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8644" y="29372711"/>
            <a:ext cx="27546770" cy="7186057"/>
          </a:xfrm>
        </p:spPr>
        <p:txBody>
          <a:bodyPr anchor="t"/>
          <a:lstStyle>
            <a:lvl1pPr marL="0" indent="0" algn="ctr">
              <a:buNone/>
              <a:defRPr sz="5670"/>
            </a:lvl1pPr>
            <a:lvl2pPr marL="1620225" indent="0">
              <a:buNone/>
              <a:defRPr sz="4961"/>
            </a:lvl2pPr>
            <a:lvl3pPr marL="3240451" indent="0">
              <a:buNone/>
              <a:defRPr sz="4253"/>
            </a:lvl3pPr>
            <a:lvl4pPr marL="4860676" indent="0">
              <a:buNone/>
              <a:defRPr sz="3544"/>
            </a:lvl4pPr>
            <a:lvl5pPr marL="6480901" indent="0">
              <a:buNone/>
              <a:defRPr sz="3544"/>
            </a:lvl5pPr>
            <a:lvl6pPr marL="8101127" indent="0">
              <a:buNone/>
              <a:defRPr sz="3544"/>
            </a:lvl6pPr>
            <a:lvl7pPr marL="9721352" indent="0">
              <a:buNone/>
              <a:defRPr sz="3544"/>
            </a:lvl7pPr>
            <a:lvl8pPr marL="11341578" indent="0">
              <a:buNone/>
              <a:defRPr sz="3544"/>
            </a:lvl8pPr>
            <a:lvl9pPr marL="12961803" indent="0">
              <a:buNone/>
              <a:defRPr sz="354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20024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428644" y="3840480"/>
            <a:ext cx="27546770" cy="1011209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428642" y="14912686"/>
            <a:ext cx="8768060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8505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2428642" y="18543146"/>
            <a:ext cx="8768060" cy="17941424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833618" y="14912686"/>
            <a:ext cx="8748247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8505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11804275" y="18543146"/>
            <a:ext cx="8779687" cy="17941424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1191533" y="14912686"/>
            <a:ext cx="8783879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8505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21191533" y="18543146"/>
            <a:ext cx="8783879" cy="17941424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14927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428644" y="3847863"/>
            <a:ext cx="27546770" cy="1010470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2428643" y="26490366"/>
            <a:ext cx="8761238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7796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2428643" y="14912686"/>
            <a:ext cx="8761238" cy="96012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5670"/>
            </a:lvl2pPr>
            <a:lvl3pPr marL="3240451" indent="0">
              <a:buNone/>
              <a:defRPr sz="5670"/>
            </a:lvl3pPr>
            <a:lvl4pPr marL="4860676" indent="0">
              <a:buNone/>
              <a:defRPr sz="5670"/>
            </a:lvl4pPr>
            <a:lvl5pPr marL="6480901" indent="0">
              <a:buNone/>
              <a:defRPr sz="5670"/>
            </a:lvl5pPr>
            <a:lvl6pPr marL="8101127" indent="0">
              <a:buNone/>
              <a:defRPr sz="5670"/>
            </a:lvl6pPr>
            <a:lvl7pPr marL="9721352" indent="0">
              <a:buNone/>
              <a:defRPr sz="5670"/>
            </a:lvl7pPr>
            <a:lvl8pPr marL="11341578" indent="0">
              <a:buNone/>
              <a:defRPr sz="5670"/>
            </a:lvl8pPr>
            <a:lvl9pPr marL="12961803" indent="0">
              <a:buNone/>
              <a:defRPr sz="567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2428643" y="30120817"/>
            <a:ext cx="8761238" cy="6363743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808021" y="26490366"/>
            <a:ext cx="8775640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7796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1804270" y="14912686"/>
            <a:ext cx="8779690" cy="96012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5670"/>
            </a:lvl2pPr>
            <a:lvl3pPr marL="3240451" indent="0">
              <a:buNone/>
              <a:defRPr sz="5670"/>
            </a:lvl3pPr>
            <a:lvl4pPr marL="4860676" indent="0">
              <a:buNone/>
              <a:defRPr sz="5670"/>
            </a:lvl4pPr>
            <a:lvl5pPr marL="6480901" indent="0">
              <a:buNone/>
              <a:defRPr sz="5670"/>
            </a:lvl5pPr>
            <a:lvl6pPr marL="8101127" indent="0">
              <a:buNone/>
              <a:defRPr sz="5670"/>
            </a:lvl6pPr>
            <a:lvl7pPr marL="9721352" indent="0">
              <a:buNone/>
              <a:defRPr sz="5670"/>
            </a:lvl7pPr>
            <a:lvl8pPr marL="11341578" indent="0">
              <a:buNone/>
              <a:defRPr sz="5670"/>
            </a:lvl8pPr>
            <a:lvl9pPr marL="12961803" indent="0">
              <a:buNone/>
              <a:defRPr sz="567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11804270" y="30120813"/>
            <a:ext cx="8779690" cy="6363750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1191535" y="26490366"/>
            <a:ext cx="8772592" cy="3630451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7796" b="0">
                <a:solidFill>
                  <a:schemeClr val="tx1"/>
                </a:solidFill>
              </a:defRPr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1191533" y="14912686"/>
            <a:ext cx="8783879" cy="96012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5670"/>
            </a:lvl2pPr>
            <a:lvl3pPr marL="3240451" indent="0">
              <a:buNone/>
              <a:defRPr sz="5670"/>
            </a:lvl3pPr>
            <a:lvl4pPr marL="4860676" indent="0">
              <a:buNone/>
              <a:defRPr sz="5670"/>
            </a:lvl4pPr>
            <a:lvl5pPr marL="6480901" indent="0">
              <a:buNone/>
              <a:defRPr sz="5670"/>
            </a:lvl5pPr>
            <a:lvl6pPr marL="8101127" indent="0">
              <a:buNone/>
              <a:defRPr sz="5670"/>
            </a:lvl6pPr>
            <a:lvl7pPr marL="9721352" indent="0">
              <a:buNone/>
              <a:defRPr sz="5670"/>
            </a:lvl7pPr>
            <a:lvl8pPr marL="11341578" indent="0">
              <a:buNone/>
              <a:defRPr sz="5670"/>
            </a:lvl8pPr>
            <a:lvl9pPr marL="12961803" indent="0">
              <a:buNone/>
              <a:defRPr sz="567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21191200" y="30120801"/>
            <a:ext cx="8784212" cy="6363762"/>
          </a:xfrm>
        </p:spPr>
        <p:txBody>
          <a:bodyPr anchor="t">
            <a:normAutofit/>
          </a:bodyPr>
          <a:lstStyle>
            <a:lvl1pPr marL="0" indent="0" algn="ctr">
              <a:buNone/>
              <a:defRPr sz="4961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3353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2428644" y="14912695"/>
            <a:ext cx="27546770" cy="2157187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28628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404050" cy="432054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9150" y="3840496"/>
            <a:ext cx="6786264" cy="32644074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2428644" y="3840496"/>
            <a:ext cx="20355452" cy="3264407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0667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3"/>
            <a:ext cx="32404057" cy="4320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28645" y="3896667"/>
            <a:ext cx="27546767" cy="100559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8644" y="14912695"/>
            <a:ext cx="27546770" cy="215718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408644" y="37064642"/>
            <a:ext cx="7290911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544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8643" y="37064642"/>
            <a:ext cx="17735282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544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944274" y="37064642"/>
            <a:ext cx="2031139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544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38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hf sldNum="0" hdr="0" ftr="0" dt="0"/>
  <p:txStyles>
    <p:titleStyle>
      <a:lvl1pPr algn="ctr" defTabSz="3240451" rtl="0" eaLnBrk="1" latinLnBrk="0" hangingPunct="1">
        <a:lnSpc>
          <a:spcPct val="90000"/>
        </a:lnSpc>
        <a:spcBef>
          <a:spcPct val="0"/>
        </a:spcBef>
        <a:buNone/>
        <a:defRPr sz="12758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810113" indent="-810113" algn="l" defTabSz="3240451" rtl="0" eaLnBrk="1" latinLnBrk="0" hangingPunct="1">
        <a:lnSpc>
          <a:spcPct val="120000"/>
        </a:lnSpc>
        <a:spcBef>
          <a:spcPts val="3544"/>
        </a:spcBef>
        <a:buClr>
          <a:schemeClr val="tx1"/>
        </a:buClr>
        <a:buFont typeface="Arial" panose="020B0604020202020204" pitchFamily="34" charset="0"/>
        <a:buChar char="•"/>
        <a:defRPr sz="7088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2430338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6379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4050563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56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5670789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7291014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8911239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10531465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12151690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13771916" indent="-810113" algn="l" defTabSz="3240451" rtl="0" eaLnBrk="1" latinLnBrk="0" hangingPunct="1">
        <a:lnSpc>
          <a:spcPct val="120000"/>
        </a:lnSpc>
        <a:spcBef>
          <a:spcPts val="1772"/>
        </a:spcBef>
        <a:buClr>
          <a:schemeClr val="tx1"/>
        </a:buClr>
        <a:buFont typeface="Arial" panose="020B0604020202020204" pitchFamily="34" charset="0"/>
        <a:buChar char="•"/>
        <a:defRPr sz="496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1pPr>
      <a:lvl2pPr marL="1620225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2pPr>
      <a:lvl3pPr marL="3240451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3pPr>
      <a:lvl4pPr marL="4860676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4pPr>
      <a:lvl5pPr marL="6480901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5pPr>
      <a:lvl6pPr marL="8101127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6pPr>
      <a:lvl7pPr marL="9721352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7pPr>
      <a:lvl8pPr marL="11341578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8pPr>
      <a:lvl9pPr marL="12961803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/>
          <p:nvPr/>
        </p:nvSpPr>
        <p:spPr>
          <a:xfrm>
            <a:off x="16641763" y="20178713"/>
            <a:ext cx="34290001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Arial"/>
              <a:buNone/>
            </a:pPr>
            <a:endParaRPr sz="8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3"/>
          <p:cNvSpPr txBox="1"/>
          <p:nvPr/>
        </p:nvSpPr>
        <p:spPr>
          <a:xfrm>
            <a:off x="12176125" y="12901613"/>
            <a:ext cx="2138363" cy="460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cxnSp>
        <p:nvCxnSpPr>
          <p:cNvPr id="103" name="Google Shape;103;p13"/>
          <p:cNvCxnSpPr/>
          <p:nvPr/>
        </p:nvCxnSpPr>
        <p:spPr>
          <a:xfrm rot="-5400000">
            <a:off x="-2963862" y="24225250"/>
            <a:ext cx="27928888" cy="109537"/>
          </a:xfrm>
          <a:prstGeom prst="straightConnector1">
            <a:avLst/>
          </a:prstGeom>
          <a:noFill/>
          <a:ln w="38100" cap="flat" cmpd="sng">
            <a:solidFill>
              <a:schemeClr val="dk1">
                <a:alpha val="13333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4" name="Google Shape;104;p13"/>
          <p:cNvCxnSpPr>
            <a:cxnSpLocks/>
          </p:cNvCxnSpPr>
          <p:nvPr/>
        </p:nvCxnSpPr>
        <p:spPr>
          <a:xfrm flipV="1">
            <a:off x="21521640" y="10387012"/>
            <a:ext cx="181071" cy="24874538"/>
          </a:xfrm>
          <a:prstGeom prst="straightConnector1">
            <a:avLst/>
          </a:prstGeom>
          <a:noFill/>
          <a:ln w="25400" cap="flat" cmpd="sng">
            <a:solidFill>
              <a:schemeClr val="dk1">
                <a:alpha val="13333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13" descr="9k="/>
          <p:cNvSpPr/>
          <p:nvPr/>
        </p:nvSpPr>
        <p:spPr>
          <a:xfrm>
            <a:off x="14832252" y="22455019"/>
            <a:ext cx="232409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Arial"/>
              <a:buNone/>
            </a:pPr>
            <a:endParaRPr sz="8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Ondulado Duplo 71">
            <a:extLst>
              <a:ext uri="{FF2B5EF4-FFF2-40B4-BE49-F238E27FC236}">
                <a16:creationId xmlns:a16="http://schemas.microsoft.com/office/drawing/2014/main" id="{C53451DE-9BDC-43BD-B8C6-C91F4494B410}"/>
              </a:ext>
            </a:extLst>
          </p:cNvPr>
          <p:cNvSpPr/>
          <p:nvPr/>
        </p:nvSpPr>
        <p:spPr>
          <a:xfrm>
            <a:off x="529872" y="-289170"/>
            <a:ext cx="31441958" cy="9144850"/>
          </a:xfrm>
          <a:prstGeom prst="doubleWave">
            <a:avLst>
              <a:gd name="adj1" fmla="val 12500"/>
              <a:gd name="adj2" fmla="val 10000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74" name="Google Shape;93;p13">
            <a:extLst>
              <a:ext uri="{FF2B5EF4-FFF2-40B4-BE49-F238E27FC236}">
                <a16:creationId xmlns:a16="http://schemas.microsoft.com/office/drawing/2014/main" id="{4510BDC4-59EB-4AFA-8CD9-5E07F977C24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5351" y="35823766"/>
            <a:ext cx="20912877" cy="98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94;p13">
            <a:extLst>
              <a:ext uri="{FF2B5EF4-FFF2-40B4-BE49-F238E27FC236}">
                <a16:creationId xmlns:a16="http://schemas.microsoft.com/office/drawing/2014/main" id="{11A5541E-C67D-4CAE-AFB8-A0949715791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377" y="40924827"/>
            <a:ext cx="31539962" cy="1158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95;p13">
            <a:extLst>
              <a:ext uri="{FF2B5EF4-FFF2-40B4-BE49-F238E27FC236}">
                <a16:creationId xmlns:a16="http://schemas.microsoft.com/office/drawing/2014/main" id="{7F108D7B-DFEA-4EE2-98E5-F379927FA2C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86694" y="29472938"/>
            <a:ext cx="10099800" cy="1010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96;p13">
            <a:extLst>
              <a:ext uri="{FF2B5EF4-FFF2-40B4-BE49-F238E27FC236}">
                <a16:creationId xmlns:a16="http://schemas.microsoft.com/office/drawing/2014/main" id="{F789F987-7A3C-4B9C-8C29-53DF8955C54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248" y="20856211"/>
            <a:ext cx="10531712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97;p13">
            <a:extLst>
              <a:ext uri="{FF2B5EF4-FFF2-40B4-BE49-F238E27FC236}">
                <a16:creationId xmlns:a16="http://schemas.microsoft.com/office/drawing/2014/main" id="{D73F041C-C322-439C-BEEE-DE3831F1473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96802" y="7791087"/>
            <a:ext cx="10099800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98;p13">
            <a:extLst>
              <a:ext uri="{FF2B5EF4-FFF2-40B4-BE49-F238E27FC236}">
                <a16:creationId xmlns:a16="http://schemas.microsoft.com/office/drawing/2014/main" id="{23BA1AC1-5B75-48CF-BA4C-E09167EB30D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6724" y="37859567"/>
            <a:ext cx="10099800" cy="1158579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99;p13">
            <a:extLst>
              <a:ext uri="{FF2B5EF4-FFF2-40B4-BE49-F238E27FC236}">
                <a16:creationId xmlns:a16="http://schemas.microsoft.com/office/drawing/2014/main" id="{F7FB3A8A-456A-44F7-B445-5BEB505578E8}"/>
              </a:ext>
            </a:extLst>
          </p:cNvPr>
          <p:cNvSpPr txBox="1"/>
          <p:nvPr/>
        </p:nvSpPr>
        <p:spPr>
          <a:xfrm>
            <a:off x="693901" y="5700316"/>
            <a:ext cx="30545099" cy="258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noAutofit/>
          </a:bodyPr>
          <a:lstStyle/>
          <a:p>
            <a:pPr marL="1619250" marR="0" lvl="0" indent="-16192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Quattrocento Sans"/>
              <a:buNone/>
            </a:pPr>
            <a:r>
              <a:rPr lang="pt-BR" sz="40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Quattrocento Sans"/>
                <a:cs typeface="Arial" panose="020B0604020202020204" pitchFamily="34" charset="0"/>
                <a:sym typeface="Quattrocento Sans"/>
              </a:rPr>
              <a:t>Autor: </a:t>
            </a:r>
            <a:r>
              <a:rPr lang="pt-BR" sz="41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Pedro Vitor Santos Leone</a:t>
            </a:r>
          </a:p>
          <a:p>
            <a:pPr marL="1619250" marR="0" lvl="0" indent="-16192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Quattrocento Sans"/>
              <a:buNone/>
            </a:pPr>
            <a:r>
              <a:rPr lang="pt-BR" sz="41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Quattrocento Sans"/>
                <a:cs typeface="Arial" panose="020B0604020202020204" pitchFamily="34" charset="0"/>
                <a:sym typeface="Quattrocento Sans"/>
              </a:rPr>
              <a:t>Orientador  Adelino José dos Santos; </a:t>
            </a:r>
            <a:r>
              <a:rPr lang="pt-BR" sz="4100" b="1" i="0" u="none" strike="noStrike" cap="none" baseline="30000" dirty="0">
                <a:solidFill>
                  <a:schemeClr val="dk1"/>
                </a:solidFill>
                <a:latin typeface="Arial" panose="020B0604020202020204" pitchFamily="34" charset="0"/>
                <a:ea typeface="Quattrocento Sans"/>
                <a:cs typeface="Arial" panose="020B0604020202020204" pitchFamily="34" charset="0"/>
                <a:sym typeface="Quattrocento Sans"/>
              </a:rPr>
              <a:t> </a:t>
            </a:r>
            <a:r>
              <a:rPr lang="pt-BR" sz="41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Quattrocento Sans"/>
                <a:cs typeface="Arial" panose="020B0604020202020204" pitchFamily="34" charset="0"/>
                <a:sym typeface="Quattrocento Sans"/>
              </a:rPr>
              <a:t>Coorientadora  </a:t>
            </a:r>
            <a:r>
              <a:rPr lang="pt-BR" sz="41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Sandra Andrade</a:t>
            </a:r>
            <a:endParaRPr lang="pt-BR" sz="41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Quattrocento Sans"/>
            </a:endParaRPr>
          </a:p>
        </p:txBody>
      </p:sp>
      <p:sp>
        <p:nvSpPr>
          <p:cNvPr id="82" name="Google Shape;100;p13">
            <a:extLst>
              <a:ext uri="{FF2B5EF4-FFF2-40B4-BE49-F238E27FC236}">
                <a16:creationId xmlns:a16="http://schemas.microsoft.com/office/drawing/2014/main" id="{7DD07482-3BEB-4A3E-ADA1-E689EBD77C0F}"/>
              </a:ext>
            </a:extLst>
          </p:cNvPr>
          <p:cNvSpPr txBox="1"/>
          <p:nvPr/>
        </p:nvSpPr>
        <p:spPr>
          <a:xfrm>
            <a:off x="6856439" y="1147781"/>
            <a:ext cx="15951625" cy="3551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900" tIns="45950" rIns="91900" bIns="45950" anchor="t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635" indent="-1905" algn="ctr">
              <a:lnSpc>
                <a:spcPct val="115000"/>
              </a:lnSpc>
              <a:spcAft>
                <a:spcPts val="1000"/>
              </a:spcAft>
            </a:pPr>
            <a:r>
              <a:rPr lang="pt-BR" sz="7200" b="1" dirty="0">
                <a:effectLst/>
                <a:latin typeface="Arial" panose="020B0604020202020204" pitchFamily="34" charset="0"/>
                <a:ea typeface="Batang" panose="02030600000101010101" pitchFamily="18" charset="-127"/>
              </a:rPr>
              <a:t>Redução da massa do lixo gerado pela ação térmica  e eliminando a formação do chorume.</a:t>
            </a:r>
            <a:r>
              <a:rPr lang="pt-BR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pt-BR" sz="72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3" name="Google Shape;102;p13">
            <a:extLst>
              <a:ext uri="{FF2B5EF4-FFF2-40B4-BE49-F238E27FC236}">
                <a16:creationId xmlns:a16="http://schemas.microsoft.com/office/drawing/2014/main" id="{5424A50E-F5F3-4228-AE6A-BD07E16A7B90}"/>
              </a:ext>
            </a:extLst>
          </p:cNvPr>
          <p:cNvSpPr txBox="1"/>
          <p:nvPr/>
        </p:nvSpPr>
        <p:spPr>
          <a:xfrm>
            <a:off x="12176125" y="12901613"/>
            <a:ext cx="2138363" cy="460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cxnSp>
        <p:nvCxnSpPr>
          <p:cNvPr id="84" name="Google Shape;103;p13">
            <a:extLst>
              <a:ext uri="{FF2B5EF4-FFF2-40B4-BE49-F238E27FC236}">
                <a16:creationId xmlns:a16="http://schemas.microsoft.com/office/drawing/2014/main" id="{EF8F2C06-DB9E-45C1-A277-D2EBD1FF5409}"/>
              </a:ext>
            </a:extLst>
          </p:cNvPr>
          <p:cNvCxnSpPr>
            <a:cxnSpLocks/>
          </p:cNvCxnSpPr>
          <p:nvPr/>
        </p:nvCxnSpPr>
        <p:spPr>
          <a:xfrm flipV="1">
            <a:off x="10945813" y="9340955"/>
            <a:ext cx="109538" cy="31540913"/>
          </a:xfrm>
          <a:prstGeom prst="straightConnector1">
            <a:avLst/>
          </a:prstGeom>
          <a:noFill/>
          <a:ln w="38100" cap="flat" cmpd="sng">
            <a:solidFill>
              <a:schemeClr val="dk1">
                <a:alpha val="13333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6" name="Google Shape;104;p13">
            <a:extLst>
              <a:ext uri="{FF2B5EF4-FFF2-40B4-BE49-F238E27FC236}">
                <a16:creationId xmlns:a16="http://schemas.microsoft.com/office/drawing/2014/main" id="{F91B5570-63CF-490A-B36D-8650E765AA28}"/>
              </a:ext>
            </a:extLst>
          </p:cNvPr>
          <p:cNvCxnSpPr>
            <a:cxnSpLocks/>
          </p:cNvCxnSpPr>
          <p:nvPr/>
        </p:nvCxnSpPr>
        <p:spPr>
          <a:xfrm flipV="1">
            <a:off x="21521640" y="9340955"/>
            <a:ext cx="181071" cy="25920595"/>
          </a:xfrm>
          <a:prstGeom prst="straightConnector1">
            <a:avLst/>
          </a:prstGeom>
          <a:noFill/>
          <a:ln w="25400" cap="flat" cmpd="sng">
            <a:solidFill>
              <a:schemeClr val="dk1">
                <a:alpha val="13333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7" name="Google Shape;105;p13">
            <a:extLst>
              <a:ext uri="{FF2B5EF4-FFF2-40B4-BE49-F238E27FC236}">
                <a16:creationId xmlns:a16="http://schemas.microsoft.com/office/drawing/2014/main" id="{F1BBE9FF-48B8-41D1-B21D-84BE2D518216}"/>
              </a:ext>
            </a:extLst>
          </p:cNvPr>
          <p:cNvSpPr txBox="1"/>
          <p:nvPr/>
        </p:nvSpPr>
        <p:spPr>
          <a:xfrm>
            <a:off x="314374" y="22472959"/>
            <a:ext cx="10452825" cy="99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noAutofit/>
          </a:bodyPr>
          <a:lstStyle/>
          <a:p>
            <a:pPr algn="just">
              <a:buClr>
                <a:schemeClr val="dk1"/>
              </a:buClr>
              <a:buSzPts val="900"/>
            </a:pPr>
            <a:r>
              <a:rPr lang="pt-BR" sz="4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lang="pt-BR" sz="4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contexto atual foi permeado com posturas consumistas que para  a inclusão a uma determinada classe social são necessárias estas práticas o que tem levado ao esgotamento  de recursos naturais e a geração de lixo, fazendo-se necessária a problematização dessa temática dentro do contexto escolar.</a:t>
            </a:r>
          </a:p>
          <a:p>
            <a:pPr algn="just">
              <a:buClr>
                <a:schemeClr val="dk1"/>
              </a:buClr>
              <a:buSzPts val="900"/>
            </a:pPr>
            <a:r>
              <a:rPr lang="pt-BR" sz="4000" dirty="0">
                <a:effectLst/>
                <a:latin typeface="Arial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	Em estudos preliminares com o uso de uma estufa, conseguimos uma redução significativa na massa do lixo e uma estabilidade no produto final,  com esta referência da estufa idealizamos um protótipo, realizamos ensaios e tivemos resultados que podem alcançar uma projeção muito próxima a obtida no teste. </a:t>
            </a:r>
            <a:endParaRPr lang="pt-BR" sz="40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just">
              <a:buClr>
                <a:schemeClr val="dk1"/>
              </a:buClr>
              <a:buSzPts val="900"/>
            </a:pPr>
            <a:endParaRPr lang="pt-BR" sz="40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107;p13">
            <a:extLst>
              <a:ext uri="{FF2B5EF4-FFF2-40B4-BE49-F238E27FC236}">
                <a16:creationId xmlns:a16="http://schemas.microsoft.com/office/drawing/2014/main" id="{9597006F-3BC5-443C-82DF-1D6882E3A75F}"/>
              </a:ext>
            </a:extLst>
          </p:cNvPr>
          <p:cNvSpPr txBox="1"/>
          <p:nvPr/>
        </p:nvSpPr>
        <p:spPr>
          <a:xfrm>
            <a:off x="11223215" y="37032718"/>
            <a:ext cx="20535806" cy="3125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NASCIMENTO, V. F. et al. Evolução e desafios no gerenciamento dos resíduos sólidos urbanos no Brasil. </a:t>
            </a:r>
            <a:r>
              <a:rPr lang="pt-BR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Revista Ambiente &amp; Água</a:t>
            </a: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10, p. 889–902, 2015.</a:t>
            </a:r>
          </a:p>
          <a:p>
            <a:pPr algn="just">
              <a:lnSpc>
                <a:spcPct val="150000"/>
              </a:lnSpc>
            </a:pPr>
            <a:endParaRPr lang="pt-BR" sz="105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pt-BR" sz="3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Economia circular: entenda o que é, suas características e benefícios</a:t>
            </a:r>
            <a:r>
              <a:rPr lang="pt-BR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Disponível em: &lt;https://www.portaldaindustria.com.br/</a:t>
            </a:r>
            <a:r>
              <a:rPr lang="pt-BR" sz="32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industria</a:t>
            </a:r>
            <a:r>
              <a:rPr lang="pt-BR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-de-a-z/economia-circular/&gt;.</a:t>
            </a:r>
            <a:r>
              <a:rPr lang="pt-BR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  <a:p>
            <a:pPr>
              <a:lnSpc>
                <a:spcPct val="150000"/>
              </a:lnSpc>
            </a:pPr>
            <a:r>
              <a:rPr lang="pt-BR" sz="3200" dirty="0">
                <a:effectLst/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Acesso em 30/08/2021</a:t>
            </a:r>
          </a:p>
          <a:p>
            <a:pPr>
              <a:lnSpc>
                <a:spcPct val="150000"/>
              </a:lnSpc>
            </a:pPr>
            <a:endParaRPr lang="pt-BR" sz="32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endParaRPr lang="pt-BR" sz="18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91" name="Google Shape;108;p13">
            <a:extLst>
              <a:ext uri="{FF2B5EF4-FFF2-40B4-BE49-F238E27FC236}">
                <a16:creationId xmlns:a16="http://schemas.microsoft.com/office/drawing/2014/main" id="{2F5D4DF8-B6D2-4391-9A28-B0D7ADF79048}"/>
              </a:ext>
            </a:extLst>
          </p:cNvPr>
          <p:cNvSpPr txBox="1"/>
          <p:nvPr/>
        </p:nvSpPr>
        <p:spPr>
          <a:xfrm>
            <a:off x="226767" y="8973463"/>
            <a:ext cx="10523141" cy="11626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just">
              <a:buClr>
                <a:schemeClr val="dk1"/>
              </a:buClr>
              <a:buSzPts val="750"/>
            </a:pPr>
            <a:r>
              <a:rPr lang="pt-BR" sz="4000" dirty="0">
                <a:latin typeface="Arial" panose="020B0604020202020204" pitchFamily="34" charset="0"/>
                <a:cs typeface="Times New Roman" panose="02020603050405020304" pitchFamily="18" charset="0"/>
              </a:rPr>
              <a:t>	A geração de lixo cresce proporcionalmente com o aumento da população mundial e o chorume que é um líquido formado a partir da decomposição da matéria orgânica, também. Neste projeto criamos uma lixeira com aquecimento que irá eliminar a umidade do lixo e terá como consequência a  redução da  sua massa pela desidratação. com este projeto vamos mitigar o impacto gerado pelo lixo, o consumismo motivado muitas vezes pela influência das mídias sociais. Criando mecanismo de controle que atenderá até a parte da população que não segue nenhuma prática de responsabilidade com o Meio Ambiente,  pois é  uma solução inovadora e necessária.</a:t>
            </a:r>
          </a:p>
          <a:p>
            <a:pPr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"/>
              <a:buFont typeface="Calibri"/>
              <a:buNone/>
            </a:pPr>
            <a:r>
              <a:rPr lang="pt-BR" sz="4000" dirty="0">
                <a:latin typeface="Arial" panose="020B0604020202020204" pitchFamily="34" charset="0"/>
                <a:cs typeface="Times New Roman" panose="02020603050405020304" pitchFamily="18" charset="0"/>
              </a:rPr>
              <a:t>.Palavras-chave: Chorume; Rejeitos; Responsabilidade</a:t>
            </a:r>
            <a:r>
              <a:rPr lang="pt-BR" sz="4000" dirty="0">
                <a:effectLst/>
                <a:latin typeface="Arial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.</a:t>
            </a:r>
            <a:endParaRPr lang="pt-BR" sz="4000" dirty="0">
              <a:effectLst/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92" name="Google Shape;109;p13">
            <a:extLst>
              <a:ext uri="{FF2B5EF4-FFF2-40B4-BE49-F238E27FC236}">
                <a16:creationId xmlns:a16="http://schemas.microsoft.com/office/drawing/2014/main" id="{1471EEEE-D9E4-4EC0-9A25-E5C84D5A1AA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8374" y="7803356"/>
            <a:ext cx="10514013" cy="1230312"/>
          </a:xfrm>
          <a:prstGeom prst="rect">
            <a:avLst/>
          </a:prstGeom>
          <a:solidFill>
            <a:srgbClr val="00B050">
              <a:alpha val="392"/>
            </a:srgbClr>
          </a:solidFill>
          <a:ln>
            <a:noFill/>
          </a:ln>
        </p:spPr>
      </p:pic>
      <p:sp>
        <p:nvSpPr>
          <p:cNvPr id="116" name="Google Shape;110;p13">
            <a:extLst>
              <a:ext uri="{FF2B5EF4-FFF2-40B4-BE49-F238E27FC236}">
                <a16:creationId xmlns:a16="http://schemas.microsoft.com/office/drawing/2014/main" id="{480F629C-5F0B-4A35-8E8E-FF01ABBCE1A2}"/>
              </a:ext>
            </a:extLst>
          </p:cNvPr>
          <p:cNvSpPr/>
          <p:nvPr/>
        </p:nvSpPr>
        <p:spPr>
          <a:xfrm>
            <a:off x="189054" y="8095412"/>
            <a:ext cx="105141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RESUMO</a:t>
            </a:r>
            <a:endParaRPr dirty="0"/>
          </a:p>
        </p:txBody>
      </p:sp>
      <p:sp>
        <p:nvSpPr>
          <p:cNvPr id="119" name="Google Shape;111;p13">
            <a:extLst>
              <a:ext uri="{FF2B5EF4-FFF2-40B4-BE49-F238E27FC236}">
                <a16:creationId xmlns:a16="http://schemas.microsoft.com/office/drawing/2014/main" id="{1D565203-5520-4575-A5F3-66F4729385D9}"/>
              </a:ext>
            </a:extLst>
          </p:cNvPr>
          <p:cNvSpPr/>
          <p:nvPr/>
        </p:nvSpPr>
        <p:spPr>
          <a:xfrm>
            <a:off x="104743" y="21042640"/>
            <a:ext cx="10576186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INTRODUÇÃO </a:t>
            </a:r>
            <a:endParaRPr dirty="0"/>
          </a:p>
        </p:txBody>
      </p:sp>
      <p:sp>
        <p:nvSpPr>
          <p:cNvPr id="122" name="Google Shape;112;p13">
            <a:extLst>
              <a:ext uri="{FF2B5EF4-FFF2-40B4-BE49-F238E27FC236}">
                <a16:creationId xmlns:a16="http://schemas.microsoft.com/office/drawing/2014/main" id="{A1C0FAAA-D7AD-4399-9D9B-D4B2EB745194}"/>
              </a:ext>
            </a:extLst>
          </p:cNvPr>
          <p:cNvSpPr/>
          <p:nvPr/>
        </p:nvSpPr>
        <p:spPr>
          <a:xfrm>
            <a:off x="22141188" y="7980863"/>
            <a:ext cx="10099800" cy="6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marR="0" lvl="0" indent="-5143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RESULTADOS</a:t>
            </a:r>
            <a:endParaRPr dirty="0"/>
          </a:p>
          <a:p>
            <a:pPr marL="514350" marR="0" lvl="0" indent="-5143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40" name="Google Shape;113;p13">
            <a:extLst>
              <a:ext uri="{FF2B5EF4-FFF2-40B4-BE49-F238E27FC236}">
                <a16:creationId xmlns:a16="http://schemas.microsoft.com/office/drawing/2014/main" id="{B46D6AE9-8981-4DF6-8284-0917CEC43201}"/>
              </a:ext>
            </a:extLst>
          </p:cNvPr>
          <p:cNvSpPr/>
          <p:nvPr/>
        </p:nvSpPr>
        <p:spPr>
          <a:xfrm>
            <a:off x="288860" y="38107273"/>
            <a:ext cx="9929700" cy="6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OBJETIVO</a:t>
            </a:r>
            <a:endParaRPr dirty="0"/>
          </a:p>
        </p:txBody>
      </p:sp>
      <p:sp>
        <p:nvSpPr>
          <p:cNvPr id="141" name="Google Shape;114;p13">
            <a:extLst>
              <a:ext uri="{FF2B5EF4-FFF2-40B4-BE49-F238E27FC236}">
                <a16:creationId xmlns:a16="http://schemas.microsoft.com/office/drawing/2014/main" id="{3D30A746-62D3-490B-B20D-DA84801E53C6}"/>
              </a:ext>
            </a:extLst>
          </p:cNvPr>
          <p:cNvSpPr/>
          <p:nvPr/>
        </p:nvSpPr>
        <p:spPr>
          <a:xfrm>
            <a:off x="21904201" y="29708437"/>
            <a:ext cx="10099799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CONCLUSÃO</a:t>
            </a:r>
            <a:endParaRPr dirty="0"/>
          </a:p>
        </p:txBody>
      </p:sp>
      <p:sp>
        <p:nvSpPr>
          <p:cNvPr id="147" name="Google Shape;115;p13">
            <a:extLst>
              <a:ext uri="{FF2B5EF4-FFF2-40B4-BE49-F238E27FC236}">
                <a16:creationId xmlns:a16="http://schemas.microsoft.com/office/drawing/2014/main" id="{004AAB30-3F9A-48B0-8644-8008DB271A45}"/>
              </a:ext>
            </a:extLst>
          </p:cNvPr>
          <p:cNvSpPr/>
          <p:nvPr/>
        </p:nvSpPr>
        <p:spPr>
          <a:xfrm>
            <a:off x="65056" y="41109450"/>
            <a:ext cx="32403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AGRADECIMENTOS</a:t>
            </a:r>
            <a:endParaRPr dirty="0"/>
          </a:p>
        </p:txBody>
      </p:sp>
      <p:sp>
        <p:nvSpPr>
          <p:cNvPr id="148" name="Google Shape;117;p13">
            <a:extLst>
              <a:ext uri="{FF2B5EF4-FFF2-40B4-BE49-F238E27FC236}">
                <a16:creationId xmlns:a16="http://schemas.microsoft.com/office/drawing/2014/main" id="{7E6628AB-F29B-4B5B-B747-AA5AFBCF705D}"/>
              </a:ext>
            </a:extLst>
          </p:cNvPr>
          <p:cNvSpPr/>
          <p:nvPr/>
        </p:nvSpPr>
        <p:spPr>
          <a:xfrm>
            <a:off x="16190465" y="36133443"/>
            <a:ext cx="992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Quattrocento Sans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REFERÊNCIAS</a:t>
            </a:r>
            <a:endParaRPr dirty="0"/>
          </a:p>
        </p:txBody>
      </p:sp>
      <p:sp>
        <p:nvSpPr>
          <p:cNvPr id="149" name="Google Shape;118;p13" descr="9k=">
            <a:extLst>
              <a:ext uri="{FF2B5EF4-FFF2-40B4-BE49-F238E27FC236}">
                <a16:creationId xmlns:a16="http://schemas.microsoft.com/office/drawing/2014/main" id="{2778D301-3291-4F48-9971-09FBE0A3322B}"/>
              </a:ext>
            </a:extLst>
          </p:cNvPr>
          <p:cNvSpPr/>
          <p:nvPr/>
        </p:nvSpPr>
        <p:spPr>
          <a:xfrm>
            <a:off x="14832252" y="22455019"/>
            <a:ext cx="232409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Arial"/>
              <a:buNone/>
            </a:pPr>
            <a:endParaRPr sz="8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20;p13">
            <a:extLst>
              <a:ext uri="{FF2B5EF4-FFF2-40B4-BE49-F238E27FC236}">
                <a16:creationId xmlns:a16="http://schemas.microsoft.com/office/drawing/2014/main" id="{EBE53612-F1EB-41B8-91D8-339B8FD38C0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83810" y="7778327"/>
            <a:ext cx="10099800" cy="1230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21;p13">
            <a:extLst>
              <a:ext uri="{FF2B5EF4-FFF2-40B4-BE49-F238E27FC236}">
                <a16:creationId xmlns:a16="http://schemas.microsoft.com/office/drawing/2014/main" id="{9A976292-7390-4613-A6E1-6488F3014D04}"/>
              </a:ext>
            </a:extLst>
          </p:cNvPr>
          <p:cNvSpPr/>
          <p:nvPr/>
        </p:nvSpPr>
        <p:spPr>
          <a:xfrm>
            <a:off x="10823994" y="8028621"/>
            <a:ext cx="100998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MATERIAL E MÉTODOS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grpSp>
        <p:nvGrpSpPr>
          <p:cNvPr id="4" name="Agrupar 3">
            <a:extLst>
              <a:ext uri="{FF2B5EF4-FFF2-40B4-BE49-F238E27FC236}">
                <a16:creationId xmlns:a16="http://schemas.microsoft.com/office/drawing/2014/main" id="{D51CEA52-E30C-4704-86FE-3F4C721ADC28}"/>
              </a:ext>
            </a:extLst>
          </p:cNvPr>
          <p:cNvGrpSpPr/>
          <p:nvPr/>
        </p:nvGrpSpPr>
        <p:grpSpPr>
          <a:xfrm>
            <a:off x="24216626" y="4565688"/>
            <a:ext cx="7388225" cy="1592979"/>
            <a:chOff x="24491642" y="4794274"/>
            <a:chExt cx="7388225" cy="1592979"/>
          </a:xfrm>
        </p:grpSpPr>
        <p:sp>
          <p:nvSpPr>
            <p:cNvPr id="73" name="Retângulo 72">
              <a:extLst>
                <a:ext uri="{FF2B5EF4-FFF2-40B4-BE49-F238E27FC236}">
                  <a16:creationId xmlns:a16="http://schemas.microsoft.com/office/drawing/2014/main" id="{EA70954B-978E-4FDC-9001-49395FAB6577}"/>
                </a:ext>
              </a:extLst>
            </p:cNvPr>
            <p:cNvSpPr/>
            <p:nvPr/>
          </p:nvSpPr>
          <p:spPr>
            <a:xfrm>
              <a:off x="24491642" y="4794274"/>
              <a:ext cx="7388225" cy="159297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grpSp>
          <p:nvGrpSpPr>
            <p:cNvPr id="152" name="Google Shape;123;p13">
              <a:extLst>
                <a:ext uri="{FF2B5EF4-FFF2-40B4-BE49-F238E27FC236}">
                  <a16:creationId xmlns:a16="http://schemas.microsoft.com/office/drawing/2014/main" id="{87E6FAD7-F7F9-431D-844B-AD239297FAF6}"/>
                </a:ext>
              </a:extLst>
            </p:cNvPr>
            <p:cNvGrpSpPr/>
            <p:nvPr/>
          </p:nvGrpSpPr>
          <p:grpSpPr>
            <a:xfrm>
              <a:off x="24694630" y="4941864"/>
              <a:ext cx="6770433" cy="1146921"/>
              <a:chOff x="971601" y="5915329"/>
              <a:chExt cx="4968551" cy="754032"/>
            </a:xfrm>
          </p:grpSpPr>
          <p:pic>
            <p:nvPicPr>
              <p:cNvPr id="153" name="Google Shape;124;p13">
                <a:extLst>
                  <a:ext uri="{FF2B5EF4-FFF2-40B4-BE49-F238E27FC236}">
                    <a16:creationId xmlns:a16="http://schemas.microsoft.com/office/drawing/2014/main" id="{8FB1502D-94E4-48F8-AD2B-45B99556A7EE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5308131" y="6353702"/>
                <a:ext cx="632021" cy="3156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4" name="Google Shape;125;p13">
                <a:extLst>
                  <a:ext uri="{FF2B5EF4-FFF2-40B4-BE49-F238E27FC236}">
                    <a16:creationId xmlns:a16="http://schemas.microsoft.com/office/drawing/2014/main" id="{113C99EB-9CF4-47AC-8E2B-6DD37CDEE068}"/>
                  </a:ext>
                </a:extLst>
              </p:cNvPr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4602089" y="6353702"/>
                <a:ext cx="617984" cy="3156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5" name="Google Shape;126;p13">
                <a:extLst>
                  <a:ext uri="{FF2B5EF4-FFF2-40B4-BE49-F238E27FC236}">
                    <a16:creationId xmlns:a16="http://schemas.microsoft.com/office/drawing/2014/main" id="{17DB838E-2269-4561-99FE-80B076A8CE4E}"/>
                  </a:ext>
                </a:extLst>
              </p:cNvPr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3864935" y="6353702"/>
                <a:ext cx="635057" cy="3156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6" name="Google Shape;127;p13">
                <a:extLst>
                  <a:ext uri="{FF2B5EF4-FFF2-40B4-BE49-F238E27FC236}">
                    <a16:creationId xmlns:a16="http://schemas.microsoft.com/office/drawing/2014/main" id="{C12E8338-C8C0-4711-893B-1DF1D292961A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3130901" y="6353702"/>
                <a:ext cx="649012" cy="3156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7" name="Google Shape;128;p13">
                <a:extLst>
                  <a:ext uri="{FF2B5EF4-FFF2-40B4-BE49-F238E27FC236}">
                    <a16:creationId xmlns:a16="http://schemas.microsoft.com/office/drawing/2014/main" id="{55CDEAB6-5C7C-466E-8156-31CE440BEC0F}"/>
                  </a:ext>
                </a:extLst>
              </p:cNvPr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2427048" y="6353702"/>
                <a:ext cx="632784" cy="315658"/>
              </a:xfrm>
              <a:prstGeom prst="rect">
                <a:avLst/>
              </a:prstGeom>
              <a:solidFill>
                <a:srgbClr val="FF3300"/>
              </a:solidFill>
              <a:ln>
                <a:noFill/>
              </a:ln>
            </p:spPr>
          </p:pic>
          <p:pic>
            <p:nvPicPr>
              <p:cNvPr id="158" name="Google Shape;129;p13" descr="Bolha de pensamento">
                <a:extLst>
                  <a:ext uri="{FF2B5EF4-FFF2-40B4-BE49-F238E27FC236}">
                    <a16:creationId xmlns:a16="http://schemas.microsoft.com/office/drawing/2014/main" id="{CFCB8EA9-8622-40A3-A04C-615BF813C42A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4727614" y="5915329"/>
                <a:ext cx="395825" cy="39582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9" name="Google Shape;130;p13" descr="Cabeça com Engrenagens">
                <a:extLst>
                  <a:ext uri="{FF2B5EF4-FFF2-40B4-BE49-F238E27FC236}">
                    <a16:creationId xmlns:a16="http://schemas.microsoft.com/office/drawing/2014/main" id="{FD7EBF2A-17F0-4E22-8F53-EC8C3A799232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2534815" y="5933144"/>
                <a:ext cx="414977" cy="414977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0" name="Google Shape;131;p13" descr="Microscópio">
                <a:extLst>
                  <a:ext uri="{FF2B5EF4-FFF2-40B4-BE49-F238E27FC236}">
                    <a16:creationId xmlns:a16="http://schemas.microsoft.com/office/drawing/2014/main" id="{B5FAC3C0-947D-46D9-A6B6-4869C30FB008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/>
              <a:stretch/>
            </p:blipFill>
            <p:spPr>
              <a:xfrm>
                <a:off x="3976576" y="5943378"/>
                <a:ext cx="367776" cy="36777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1" name="Google Shape;132;p13">
                <a:extLst>
                  <a:ext uri="{FF2B5EF4-FFF2-40B4-BE49-F238E27FC236}">
                    <a16:creationId xmlns:a16="http://schemas.microsoft.com/office/drawing/2014/main" id="{4D750F08-10AD-4383-BE00-BF4F2B6E001B}"/>
                  </a:ext>
                </a:extLst>
              </p:cNvPr>
              <p:cNvSpPr/>
              <p:nvPr/>
            </p:nvSpPr>
            <p:spPr>
              <a:xfrm>
                <a:off x="1691680" y="6356332"/>
                <a:ext cx="663360" cy="313028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</p:spPr>
            <p:txBody>
              <a:bodyPr spcFirstLastPara="1" wrap="square" lIns="90475" tIns="44450" rIns="90475" bIns="4445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00"/>
                  <a:buFont typeface="Arial"/>
                  <a:buNone/>
                </a:pPr>
                <a:endParaRPr sz="4000" b="0" i="0" u="none" strike="noStrike" cap="none">
                  <a:solidFill>
                    <a:schemeClr val="lt2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162" name="Google Shape;133;p13" descr="Livros">
                <a:extLst>
                  <a:ext uri="{FF2B5EF4-FFF2-40B4-BE49-F238E27FC236}">
                    <a16:creationId xmlns:a16="http://schemas.microsoft.com/office/drawing/2014/main" id="{A3D311B5-8F40-45AE-8482-F22A6661343C}"/>
                  </a:ext>
                </a:extLst>
              </p:cNvPr>
              <p:cNvPicPr preferRelativeResize="0"/>
              <p:nvPr/>
            </p:nvPicPr>
            <p:blipFill rotWithShape="1">
              <a:blip r:embed="rId11">
                <a:alphaModFix/>
              </a:blip>
              <a:srcRect/>
              <a:stretch/>
            </p:blipFill>
            <p:spPr>
              <a:xfrm>
                <a:off x="1813860" y="5943378"/>
                <a:ext cx="394511" cy="39451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3" name="Google Shape;134;p13" descr="Ferramentas">
                <a:extLst>
                  <a:ext uri="{FF2B5EF4-FFF2-40B4-BE49-F238E27FC236}">
                    <a16:creationId xmlns:a16="http://schemas.microsoft.com/office/drawing/2014/main" id="{C4FDC7C9-D179-43F4-8F3C-B438E5A0D4E5}"/>
                  </a:ext>
                </a:extLst>
              </p:cNvPr>
              <p:cNvPicPr preferRelativeResize="0"/>
              <p:nvPr/>
            </p:nvPicPr>
            <p:blipFill rotWithShape="1">
              <a:blip r:embed="rId12">
                <a:alphaModFix/>
              </a:blip>
              <a:srcRect/>
              <a:stretch/>
            </p:blipFill>
            <p:spPr>
              <a:xfrm>
                <a:off x="5445878" y="5933144"/>
                <a:ext cx="368264" cy="36826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4" name="Google Shape;135;p13">
                <a:extLst>
                  <a:ext uri="{FF2B5EF4-FFF2-40B4-BE49-F238E27FC236}">
                    <a16:creationId xmlns:a16="http://schemas.microsoft.com/office/drawing/2014/main" id="{46913D61-E1EA-4629-A217-C3B2487D4EB5}"/>
                  </a:ext>
                </a:extLst>
              </p:cNvPr>
              <p:cNvSpPr/>
              <p:nvPr/>
            </p:nvSpPr>
            <p:spPr>
              <a:xfrm>
                <a:off x="971601" y="6353703"/>
                <a:ext cx="648071" cy="315658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txBody>
              <a:bodyPr spcFirstLastPara="1" wrap="square" lIns="90475" tIns="44450" rIns="90475" bIns="4445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00"/>
                  <a:buFont typeface="Arial"/>
                  <a:buNone/>
                </a:pPr>
                <a:endParaRPr sz="4000" b="0" i="0" u="none" strike="noStrike" cap="none">
                  <a:solidFill>
                    <a:schemeClr val="lt2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165" name="Google Shape;136;p13" descr="Grupo">
                <a:extLst>
                  <a:ext uri="{FF2B5EF4-FFF2-40B4-BE49-F238E27FC236}">
                    <a16:creationId xmlns:a16="http://schemas.microsoft.com/office/drawing/2014/main" id="{EA62F636-42DE-471A-9D71-2F581F781F47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/>
              <a:stretch/>
            </p:blipFill>
            <p:spPr>
              <a:xfrm>
                <a:off x="1090479" y="5943378"/>
                <a:ext cx="452384" cy="45238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6" name="Google Shape;137;p13" descr="Lâmpada">
                <a:extLst>
                  <a:ext uri="{FF2B5EF4-FFF2-40B4-BE49-F238E27FC236}">
                    <a16:creationId xmlns:a16="http://schemas.microsoft.com/office/drawing/2014/main" id="{6424FBB0-C12E-4EF3-9A3E-6C4124F9254C}"/>
                  </a:ext>
                </a:extLst>
              </p:cNvPr>
              <p:cNvPicPr preferRelativeResize="0"/>
              <p:nvPr/>
            </p:nvPicPr>
            <p:blipFill rotWithShape="1">
              <a:blip r:embed="rId14">
                <a:alphaModFix/>
              </a:blip>
              <a:srcRect/>
              <a:stretch/>
            </p:blipFill>
            <p:spPr>
              <a:xfrm>
                <a:off x="3224905" y="5955149"/>
                <a:ext cx="401183" cy="40118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168" name="Google Shape;138;p13">
            <a:extLst>
              <a:ext uri="{FF2B5EF4-FFF2-40B4-BE49-F238E27FC236}">
                <a16:creationId xmlns:a16="http://schemas.microsoft.com/office/drawing/2014/main" id="{B40419B4-454E-4147-BB76-DC78C9BEF12F}"/>
              </a:ext>
            </a:extLst>
          </p:cNvPr>
          <p:cNvSpPr txBox="1"/>
          <p:nvPr/>
        </p:nvSpPr>
        <p:spPr>
          <a:xfrm>
            <a:off x="21702711" y="30364622"/>
            <a:ext cx="10160100" cy="5518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noAutofit/>
          </a:bodyPr>
          <a:lstStyle/>
          <a:p>
            <a:pPr indent="449580" algn="just">
              <a:lnSpc>
                <a:spcPct val="150000"/>
              </a:lnSpc>
            </a:pPr>
            <a:r>
              <a:rPr lang="pt-BR" sz="3900" spc="-150" dirty="0">
                <a:latin typeface="Arial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A redução da massa conseguida com o protótipo 2 e a separação dos resíduos do protótipo 3 sem odor e uma ação conjunta dos dois protótipos garantem o cumprimento do objetivo da redução da massa do lixo com segurança e eliminar a formação do chorume.</a:t>
            </a:r>
            <a:endParaRPr sz="3900" spc="-150" dirty="0">
              <a:latin typeface="Arial" panose="020B0604020202020204" pitchFamily="34" charset="0"/>
              <a:ea typeface="Batang" panose="02030600000101010101" pitchFamily="18" charset="-127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69" name="CaixaDeTexto 168">
            <a:extLst>
              <a:ext uri="{FF2B5EF4-FFF2-40B4-BE49-F238E27FC236}">
                <a16:creationId xmlns:a16="http://schemas.microsoft.com/office/drawing/2014/main" id="{1283FA6B-048C-4929-9371-FE0597EB5BC6}"/>
              </a:ext>
            </a:extLst>
          </p:cNvPr>
          <p:cNvSpPr txBox="1"/>
          <p:nvPr/>
        </p:nvSpPr>
        <p:spPr>
          <a:xfrm>
            <a:off x="914400" y="37241421"/>
            <a:ext cx="8910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 Autoria Própria</a:t>
            </a:r>
          </a:p>
        </p:txBody>
      </p:sp>
      <p:sp>
        <p:nvSpPr>
          <p:cNvPr id="170" name="CaixaDeTexto 169">
            <a:extLst>
              <a:ext uri="{FF2B5EF4-FFF2-40B4-BE49-F238E27FC236}">
                <a16:creationId xmlns:a16="http://schemas.microsoft.com/office/drawing/2014/main" id="{86855387-052E-4E6F-A1CF-7FE20E8D3907}"/>
              </a:ext>
            </a:extLst>
          </p:cNvPr>
          <p:cNvSpPr txBox="1"/>
          <p:nvPr/>
        </p:nvSpPr>
        <p:spPr>
          <a:xfrm>
            <a:off x="14052579" y="28810782"/>
            <a:ext cx="553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 :  Autoria Própria</a:t>
            </a:r>
          </a:p>
        </p:txBody>
      </p:sp>
      <p:sp>
        <p:nvSpPr>
          <p:cNvPr id="171" name="CaixaDeTexto 170">
            <a:extLst>
              <a:ext uri="{FF2B5EF4-FFF2-40B4-BE49-F238E27FC236}">
                <a16:creationId xmlns:a16="http://schemas.microsoft.com/office/drawing/2014/main" id="{0CD571C7-FF9E-4BFA-B23C-47C195B7E238}"/>
              </a:ext>
            </a:extLst>
          </p:cNvPr>
          <p:cNvSpPr txBox="1"/>
          <p:nvPr/>
        </p:nvSpPr>
        <p:spPr>
          <a:xfrm>
            <a:off x="24694631" y="12487810"/>
            <a:ext cx="4081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i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/>
              <a:t>Fonte Autoria Própria                                                                                    </a:t>
            </a:r>
          </a:p>
        </p:txBody>
      </p:sp>
      <p:sp>
        <p:nvSpPr>
          <p:cNvPr id="172" name="CaixaDeTexto 171">
            <a:extLst>
              <a:ext uri="{FF2B5EF4-FFF2-40B4-BE49-F238E27FC236}">
                <a16:creationId xmlns:a16="http://schemas.microsoft.com/office/drawing/2014/main" id="{DB597F13-FFDA-4C88-94A1-875A1BBC1877}"/>
              </a:ext>
            </a:extLst>
          </p:cNvPr>
          <p:cNvSpPr txBox="1"/>
          <p:nvPr/>
        </p:nvSpPr>
        <p:spPr>
          <a:xfrm>
            <a:off x="23574525" y="9099439"/>
            <a:ext cx="10340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dirty="0">
                <a:solidFill>
                  <a:schemeClr val="dk1"/>
                </a:solidFill>
                <a:latin typeface="Arial"/>
                <a:cs typeface="Arial"/>
              </a:rPr>
              <a:t>Tabela de dados Protótipo 2</a:t>
            </a:r>
          </a:p>
        </p:txBody>
      </p:sp>
      <p:sp>
        <p:nvSpPr>
          <p:cNvPr id="173" name="CaixaDeTexto 172">
            <a:extLst>
              <a:ext uri="{FF2B5EF4-FFF2-40B4-BE49-F238E27FC236}">
                <a16:creationId xmlns:a16="http://schemas.microsoft.com/office/drawing/2014/main" id="{B694A00C-CF3F-4910-B0B9-9590B667E96F}"/>
              </a:ext>
            </a:extLst>
          </p:cNvPr>
          <p:cNvSpPr txBox="1"/>
          <p:nvPr/>
        </p:nvSpPr>
        <p:spPr>
          <a:xfrm>
            <a:off x="24796528" y="16213523"/>
            <a:ext cx="4195630" cy="589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Autoria Própria</a:t>
            </a:r>
          </a:p>
        </p:txBody>
      </p:sp>
      <p:sp>
        <p:nvSpPr>
          <p:cNvPr id="174" name="CaixaDeTexto 173">
            <a:extLst>
              <a:ext uri="{FF2B5EF4-FFF2-40B4-BE49-F238E27FC236}">
                <a16:creationId xmlns:a16="http://schemas.microsoft.com/office/drawing/2014/main" id="{BACEE55D-DE77-43CE-9CA0-5BCF6177EC09}"/>
              </a:ext>
            </a:extLst>
          </p:cNvPr>
          <p:cNvSpPr txBox="1"/>
          <p:nvPr/>
        </p:nvSpPr>
        <p:spPr>
          <a:xfrm>
            <a:off x="391377" y="42083074"/>
            <a:ext cx="31621296" cy="820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600" dirty="0">
                <a:solidFill>
                  <a:schemeClr val="dk1"/>
                </a:solidFill>
                <a:latin typeface="Arial"/>
                <a:cs typeface="Arial"/>
              </a:rPr>
              <a:t>Agradecimento a todos que contribuíram para a realização  e apoio ao projeto em especial ao Alex Rosa (ICA) , Wesley C. Silva e Gabriel P. Santos (TI).</a:t>
            </a:r>
          </a:p>
        </p:txBody>
      </p:sp>
      <p:sp>
        <p:nvSpPr>
          <p:cNvPr id="175" name="CaixaDeTexto 174">
            <a:extLst>
              <a:ext uri="{FF2B5EF4-FFF2-40B4-BE49-F238E27FC236}">
                <a16:creationId xmlns:a16="http://schemas.microsoft.com/office/drawing/2014/main" id="{11E254C5-9B0C-40E1-8DC2-43FD85CEA9A1}"/>
              </a:ext>
            </a:extLst>
          </p:cNvPr>
          <p:cNvSpPr txBox="1"/>
          <p:nvPr/>
        </p:nvSpPr>
        <p:spPr>
          <a:xfrm>
            <a:off x="263553" y="643228"/>
            <a:ext cx="6643707" cy="618109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prstTxWarp prst="textButton">
              <a:avLst>
                <a:gd name="adj" fmla="val 10864063"/>
              </a:avLst>
            </a:prstTxWarp>
            <a:spAutoFit/>
          </a:bodyPr>
          <a:lstStyle/>
          <a:p>
            <a:pPr algn="ctr"/>
            <a:r>
              <a:rPr lang="pt-BR" sz="6000" dirty="0"/>
              <a:t>E.E Poetisa Cora Coralina</a:t>
            </a:r>
          </a:p>
          <a:p>
            <a:pPr algn="ctr"/>
            <a:r>
              <a:rPr lang="pt-BR" sz="6000" dirty="0"/>
              <a:t>Rio G. Serra</a:t>
            </a:r>
          </a:p>
          <a:p>
            <a:pPr algn="ctr"/>
            <a:r>
              <a:rPr lang="pt-BR" sz="6000" dirty="0"/>
              <a:t>Diretoria de ensino de Mauá</a:t>
            </a:r>
          </a:p>
        </p:txBody>
      </p:sp>
      <p:sp>
        <p:nvSpPr>
          <p:cNvPr id="178" name="CaixaDeTexto 177">
            <a:extLst>
              <a:ext uri="{FF2B5EF4-FFF2-40B4-BE49-F238E27FC236}">
                <a16:creationId xmlns:a16="http://schemas.microsoft.com/office/drawing/2014/main" id="{86534AE1-8D71-4B3A-A95C-2E96B094BA36}"/>
              </a:ext>
            </a:extLst>
          </p:cNvPr>
          <p:cNvSpPr txBox="1"/>
          <p:nvPr/>
        </p:nvSpPr>
        <p:spPr>
          <a:xfrm>
            <a:off x="739181" y="32436018"/>
            <a:ext cx="93073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/>
              <a:t>Situação próxima ao aterro visitado</a:t>
            </a:r>
          </a:p>
        </p:txBody>
      </p:sp>
      <p:sp>
        <p:nvSpPr>
          <p:cNvPr id="179" name="CaixaDeTexto 178">
            <a:extLst>
              <a:ext uri="{FF2B5EF4-FFF2-40B4-BE49-F238E27FC236}">
                <a16:creationId xmlns:a16="http://schemas.microsoft.com/office/drawing/2014/main" id="{F371002C-106B-40F4-AAE1-622870DB9A8C}"/>
              </a:ext>
            </a:extLst>
          </p:cNvPr>
          <p:cNvSpPr txBox="1"/>
          <p:nvPr/>
        </p:nvSpPr>
        <p:spPr>
          <a:xfrm>
            <a:off x="13825127" y="19473709"/>
            <a:ext cx="5188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i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/>
              <a:t>Fonte: Autoria Própria</a:t>
            </a:r>
          </a:p>
        </p:txBody>
      </p:sp>
      <p:pic>
        <p:nvPicPr>
          <p:cNvPr id="181" name="Imagem 180">
            <a:extLst>
              <a:ext uri="{FF2B5EF4-FFF2-40B4-BE49-F238E27FC236}">
                <a16:creationId xmlns:a16="http://schemas.microsoft.com/office/drawing/2014/main" id="{B21CEB6B-61CC-41D3-8560-BB387BACF14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16200000">
            <a:off x="3325996" y="32524422"/>
            <a:ext cx="3880709" cy="5256408"/>
          </a:xfrm>
          <a:prstGeom prst="rect">
            <a:avLst/>
          </a:prstGeom>
        </p:spPr>
      </p:pic>
      <p:graphicFrame>
        <p:nvGraphicFramePr>
          <p:cNvPr id="182" name="Tabela 181">
            <a:extLst>
              <a:ext uri="{FF2B5EF4-FFF2-40B4-BE49-F238E27FC236}">
                <a16:creationId xmlns:a16="http://schemas.microsoft.com/office/drawing/2014/main" id="{7724ECB6-B8F1-48CB-8EF5-00D6484463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040323"/>
              </p:ext>
            </p:extLst>
          </p:nvPr>
        </p:nvGraphicFramePr>
        <p:xfrm>
          <a:off x="22815103" y="17779436"/>
          <a:ext cx="8183393" cy="4711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6936">
                  <a:extLst>
                    <a:ext uri="{9D8B030D-6E8A-4147-A177-3AD203B41FA5}">
                      <a16:colId xmlns:a16="http://schemas.microsoft.com/office/drawing/2014/main" val="244618408"/>
                    </a:ext>
                  </a:extLst>
                </a:gridCol>
                <a:gridCol w="2834537">
                  <a:extLst>
                    <a:ext uri="{9D8B030D-6E8A-4147-A177-3AD203B41FA5}">
                      <a16:colId xmlns:a16="http://schemas.microsoft.com/office/drawing/2014/main" val="2105400507"/>
                    </a:ext>
                  </a:extLst>
                </a:gridCol>
                <a:gridCol w="2581920">
                  <a:extLst>
                    <a:ext uri="{9D8B030D-6E8A-4147-A177-3AD203B41FA5}">
                      <a16:colId xmlns:a16="http://schemas.microsoft.com/office/drawing/2014/main" val="2797563410"/>
                    </a:ext>
                  </a:extLst>
                </a:gridCol>
              </a:tblGrid>
              <a:tr h="617440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Variável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Protótipo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Protótipo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8853839"/>
                  </a:ext>
                </a:extLst>
              </a:tr>
              <a:tr h="6174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Liberação de Odor 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Não tem controle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Há controle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085000"/>
                  </a:ext>
                </a:extLst>
              </a:tr>
              <a:tr h="6174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Desidratação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Parcial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604420"/>
                  </a:ext>
                </a:extLst>
              </a:tr>
              <a:tr h="10155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Separação de resíduo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Não há controle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Três compartimentos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8341422"/>
                  </a:ext>
                </a:extLst>
              </a:tr>
              <a:tr h="6174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doméstico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Limitado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Atende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60596"/>
                  </a:ext>
                </a:extLst>
              </a:tr>
              <a:tr h="10155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Temperatura máxima</a:t>
                      </a:r>
                      <a:endParaRPr lang="pt-BR" sz="240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Ajuste Até 200</a:t>
                      </a:r>
                      <a:r>
                        <a:rPr lang="pt-BR" sz="2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pt-BR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Limitada aos programas</a:t>
                      </a:r>
                      <a:endParaRPr lang="pt-BR" sz="2400" dirty="0">
                        <a:effectLst/>
                        <a:latin typeface="Arial" panose="020B0604020202020204" pitchFamily="34" charset="0"/>
                        <a:ea typeface="Batang" panose="02030600000101010101" pitchFamily="18" charset="-127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204110"/>
                  </a:ext>
                </a:extLst>
              </a:tr>
            </a:tbl>
          </a:graphicData>
        </a:graphic>
      </p:graphicFrame>
      <p:sp>
        <p:nvSpPr>
          <p:cNvPr id="183" name="Google Shape;106;p13">
            <a:extLst>
              <a:ext uri="{FF2B5EF4-FFF2-40B4-BE49-F238E27FC236}">
                <a16:creationId xmlns:a16="http://schemas.microsoft.com/office/drawing/2014/main" id="{1FBC9A6F-3EF9-4F44-B30F-76E7959E2B7D}"/>
              </a:ext>
            </a:extLst>
          </p:cNvPr>
          <p:cNvSpPr txBox="1"/>
          <p:nvPr/>
        </p:nvSpPr>
        <p:spPr>
          <a:xfrm>
            <a:off x="22753582" y="17072868"/>
            <a:ext cx="813493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ym typeface="Calibri"/>
              </a:rPr>
              <a:t>Tabela de comparação</a:t>
            </a:r>
            <a:endParaRPr dirty="0">
              <a:sym typeface="Arial"/>
            </a:endParaRPr>
          </a:p>
        </p:txBody>
      </p:sp>
      <p:pic>
        <p:nvPicPr>
          <p:cNvPr id="184" name="Imagem 183">
            <a:extLst>
              <a:ext uri="{FF2B5EF4-FFF2-40B4-BE49-F238E27FC236}">
                <a16:creationId xmlns:a16="http://schemas.microsoft.com/office/drawing/2014/main" id="{BCB292CD-0D80-4F65-9605-2F590F5CAA7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366658" y="9640207"/>
            <a:ext cx="7391562" cy="9855415"/>
          </a:xfrm>
          <a:prstGeom prst="rect">
            <a:avLst/>
          </a:prstGeom>
        </p:spPr>
      </p:pic>
      <p:sp>
        <p:nvSpPr>
          <p:cNvPr id="185" name="CaixaDeTexto 184">
            <a:extLst>
              <a:ext uri="{FF2B5EF4-FFF2-40B4-BE49-F238E27FC236}">
                <a16:creationId xmlns:a16="http://schemas.microsoft.com/office/drawing/2014/main" id="{C94AEC87-E1AE-4B0E-A344-7EBCD53B2AC7}"/>
              </a:ext>
            </a:extLst>
          </p:cNvPr>
          <p:cNvSpPr txBox="1"/>
          <p:nvPr/>
        </p:nvSpPr>
        <p:spPr>
          <a:xfrm>
            <a:off x="11979769" y="8932003"/>
            <a:ext cx="91755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Protótipo 2</a:t>
            </a:r>
          </a:p>
        </p:txBody>
      </p:sp>
      <p:sp>
        <p:nvSpPr>
          <p:cNvPr id="186" name="CaixaDeTexto 185">
            <a:extLst>
              <a:ext uri="{FF2B5EF4-FFF2-40B4-BE49-F238E27FC236}">
                <a16:creationId xmlns:a16="http://schemas.microsoft.com/office/drawing/2014/main" id="{386AB978-E55D-4B9D-A788-88092C46C2B1}"/>
              </a:ext>
            </a:extLst>
          </p:cNvPr>
          <p:cNvSpPr txBox="1"/>
          <p:nvPr/>
        </p:nvSpPr>
        <p:spPr>
          <a:xfrm>
            <a:off x="11523457" y="23119676"/>
            <a:ext cx="91755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Protótipo 3</a:t>
            </a:r>
          </a:p>
        </p:txBody>
      </p:sp>
      <p:pic>
        <p:nvPicPr>
          <p:cNvPr id="190" name="Imagem 189">
            <a:extLst>
              <a:ext uri="{FF2B5EF4-FFF2-40B4-BE49-F238E27FC236}">
                <a16:creationId xmlns:a16="http://schemas.microsoft.com/office/drawing/2014/main" id="{1BE39B71-8D98-48FB-A60A-2A05016EF094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7344" t="6923" r="3281" b="18318"/>
          <a:stretch/>
        </p:blipFill>
        <p:spPr>
          <a:xfrm>
            <a:off x="11068916" y="23908981"/>
            <a:ext cx="10299482" cy="4843638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4BD951-0606-4538-BCA9-0BFB0E64B8A7}"/>
              </a:ext>
            </a:extLst>
          </p:cNvPr>
          <p:cNvSpPr txBox="1"/>
          <p:nvPr/>
        </p:nvSpPr>
        <p:spPr>
          <a:xfrm>
            <a:off x="11306457" y="20150795"/>
            <a:ext cx="988984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000" dirty="0">
                <a:latin typeface="Arial" panose="020B0604020202020204" pitchFamily="34" charset="0"/>
                <a:cs typeface="Times New Roman" panose="02020603050405020304" pitchFamily="18" charset="0"/>
              </a:rPr>
              <a:t>Levantar a tampa e acondicionar o rejeito sobre uma bandeja, fechar a tampa e acionar o aquecimento, foram padronizadas duas  temperaturas: 80</a:t>
            </a:r>
            <a:r>
              <a:rPr lang="pt-BR" sz="40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o</a:t>
            </a:r>
            <a:r>
              <a:rPr lang="pt-BR" sz="40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C</a:t>
            </a:r>
            <a:r>
              <a:rPr lang="pt-BR" sz="4000" dirty="0">
                <a:latin typeface="Arial" panose="020B0604020202020204" pitchFamily="34" charset="0"/>
                <a:cs typeface="Times New Roman" panose="02020603050405020304" pitchFamily="18" charset="0"/>
              </a:rPr>
              <a:t> e 150</a:t>
            </a:r>
            <a:r>
              <a:rPr lang="pt-BR" sz="4000" b="0" i="0" baseline="3000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o</a:t>
            </a:r>
            <a:r>
              <a:rPr lang="pt-BR" sz="40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C.</a:t>
            </a:r>
            <a:endParaRPr lang="pt-BR" sz="40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D98B04D-36D3-469A-B05F-1F5BA7B0E893}"/>
              </a:ext>
            </a:extLst>
          </p:cNvPr>
          <p:cNvSpPr txBox="1"/>
          <p:nvPr/>
        </p:nvSpPr>
        <p:spPr>
          <a:xfrm>
            <a:off x="11222158" y="29455672"/>
            <a:ext cx="1029948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 </a:t>
            </a:r>
            <a:r>
              <a:rPr lang="pt-BR" sz="4000" dirty="0">
                <a:latin typeface="Arial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Acondicionar a bandeja da parte inferior, acrescentar o rejeito de forma a deixar o espaço para a bandeja superior, posicionar a bandeja superior e fechar a tampa, acionar o aquecimento utilizando a programação máxima de tempo, terminando o ciclo desligar e deixar esfriar, recolher o condensado nas bandejas e terminar de secar o rejeito no protótipo 2,  utilizar para ambos protótipos a técnica da gravimetria.</a:t>
            </a:r>
          </a:p>
        </p:txBody>
      </p:sp>
      <p:sp>
        <p:nvSpPr>
          <p:cNvPr id="85" name="Google Shape;106;p13">
            <a:extLst>
              <a:ext uri="{FF2B5EF4-FFF2-40B4-BE49-F238E27FC236}">
                <a16:creationId xmlns:a16="http://schemas.microsoft.com/office/drawing/2014/main" id="{B79E0C23-A550-4C01-9FA8-1DF104F20690}"/>
              </a:ext>
            </a:extLst>
          </p:cNvPr>
          <p:cNvSpPr txBox="1"/>
          <p:nvPr/>
        </p:nvSpPr>
        <p:spPr>
          <a:xfrm>
            <a:off x="186300" y="38900107"/>
            <a:ext cx="10160100" cy="1922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alibri"/>
              <a:buNone/>
            </a:pPr>
            <a:r>
              <a:rPr lang="pt-BR" sz="3600" dirty="0">
                <a:solidFill>
                  <a:schemeClr val="dk1"/>
                </a:solidFill>
                <a:latin typeface="Arial"/>
                <a:cs typeface="Arial"/>
                <a:sym typeface="Calibri"/>
              </a:rPr>
              <a:t>		Desenvolver um protótipo para a secagem do lixo reduzindo a sua massa e eliminando a geração do chorume.</a:t>
            </a: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Imagem 175">
            <a:extLst>
              <a:ext uri="{FF2B5EF4-FFF2-40B4-BE49-F238E27FC236}">
                <a16:creationId xmlns:a16="http://schemas.microsoft.com/office/drawing/2014/main" id="{6911F76F-5439-4A14-8F31-F66D66789FB8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-1" t="6726" r="-418" b="6815"/>
          <a:stretch/>
        </p:blipFill>
        <p:spPr>
          <a:xfrm>
            <a:off x="16232846" y="9702791"/>
            <a:ext cx="4319783" cy="4426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8" name="CaixaDeTexto 87">
            <a:extLst>
              <a:ext uri="{FF2B5EF4-FFF2-40B4-BE49-F238E27FC236}">
                <a16:creationId xmlns:a16="http://schemas.microsoft.com/office/drawing/2014/main" id="{A2ED4D46-439E-410D-9640-468A8F15039C}"/>
              </a:ext>
            </a:extLst>
          </p:cNvPr>
          <p:cNvSpPr txBox="1"/>
          <p:nvPr/>
        </p:nvSpPr>
        <p:spPr>
          <a:xfrm>
            <a:off x="23549939" y="13241258"/>
            <a:ext cx="194652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Tabela de dados Protótipo 3</a:t>
            </a:r>
          </a:p>
        </p:txBody>
      </p:sp>
      <p:sp>
        <p:nvSpPr>
          <p:cNvPr id="90" name="CaixaDeTexto 89">
            <a:extLst>
              <a:ext uri="{FF2B5EF4-FFF2-40B4-BE49-F238E27FC236}">
                <a16:creationId xmlns:a16="http://schemas.microsoft.com/office/drawing/2014/main" id="{AD7DF9AF-B0A3-41E6-88B4-0DDFB5055A46}"/>
              </a:ext>
            </a:extLst>
          </p:cNvPr>
          <p:cNvSpPr txBox="1"/>
          <p:nvPr/>
        </p:nvSpPr>
        <p:spPr>
          <a:xfrm>
            <a:off x="24673639" y="22490128"/>
            <a:ext cx="217055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Fonte: Autoria Própria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B748A93-5123-44FE-B4E7-E2ADB0247DB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043510" y="23922784"/>
            <a:ext cx="5047571" cy="473085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8E0F85A-A695-41F8-984F-3FB79AFE80B1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7519" b="9313"/>
          <a:stretch/>
        </p:blipFill>
        <p:spPr>
          <a:xfrm>
            <a:off x="27910739" y="23895733"/>
            <a:ext cx="3807008" cy="4977551"/>
          </a:xfrm>
          <a:prstGeom prst="rect">
            <a:avLst/>
          </a:prstGeom>
        </p:spPr>
      </p:pic>
      <p:sp>
        <p:nvSpPr>
          <p:cNvPr id="93" name="Google Shape;106;p13">
            <a:extLst>
              <a:ext uri="{FF2B5EF4-FFF2-40B4-BE49-F238E27FC236}">
                <a16:creationId xmlns:a16="http://schemas.microsoft.com/office/drawing/2014/main" id="{3DDF6F72-9A87-4430-8C0D-4CECA77E8D32}"/>
              </a:ext>
            </a:extLst>
          </p:cNvPr>
          <p:cNvSpPr txBox="1"/>
          <p:nvPr/>
        </p:nvSpPr>
        <p:spPr>
          <a:xfrm>
            <a:off x="22557429" y="23217713"/>
            <a:ext cx="86987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ym typeface="Calibri"/>
              </a:rPr>
              <a:t>Regiões de Separação  Protótipo 3</a:t>
            </a:r>
            <a:endParaRPr dirty="0">
              <a:sym typeface="Arial"/>
            </a:endParaRPr>
          </a:p>
        </p:txBody>
      </p:sp>
      <p:sp>
        <p:nvSpPr>
          <p:cNvPr id="94" name="CaixaDeTexto 93">
            <a:extLst>
              <a:ext uri="{FF2B5EF4-FFF2-40B4-BE49-F238E27FC236}">
                <a16:creationId xmlns:a16="http://schemas.microsoft.com/office/drawing/2014/main" id="{87E96523-A06E-47AD-BA13-FEDB4B40061F}"/>
              </a:ext>
            </a:extLst>
          </p:cNvPr>
          <p:cNvSpPr txBox="1"/>
          <p:nvPr/>
        </p:nvSpPr>
        <p:spPr>
          <a:xfrm>
            <a:off x="24400282" y="28813985"/>
            <a:ext cx="230786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Fonte: Autoria Própria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43D58DB2-E401-471A-A886-3D4856D70EE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5247208" y="2051203"/>
            <a:ext cx="5641313" cy="2441925"/>
          </a:xfrm>
          <a:prstGeom prst="rect">
            <a:avLst/>
          </a:prstGeom>
        </p:spPr>
      </p:pic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id="{75B26BF0-8F2D-431A-BFC9-11AB4401B9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018205"/>
              </p:ext>
            </p:extLst>
          </p:nvPr>
        </p:nvGraphicFramePr>
        <p:xfrm>
          <a:off x="22932674" y="13860964"/>
          <a:ext cx="8516828" cy="2265426"/>
        </p:xfrm>
        <a:graphic>
          <a:graphicData uri="http://schemas.openxmlformats.org/drawingml/2006/table">
            <a:tbl>
              <a:tblPr firstRow="1" bandRow="1"/>
              <a:tblGrid>
                <a:gridCol w="1897576">
                  <a:extLst>
                    <a:ext uri="{9D8B030D-6E8A-4147-A177-3AD203B41FA5}">
                      <a16:colId xmlns:a16="http://schemas.microsoft.com/office/drawing/2014/main" val="2724837344"/>
                    </a:ext>
                  </a:extLst>
                </a:gridCol>
                <a:gridCol w="2209387">
                  <a:extLst>
                    <a:ext uri="{9D8B030D-6E8A-4147-A177-3AD203B41FA5}">
                      <a16:colId xmlns:a16="http://schemas.microsoft.com/office/drawing/2014/main" val="836937893"/>
                    </a:ext>
                  </a:extLst>
                </a:gridCol>
                <a:gridCol w="1887557">
                  <a:extLst>
                    <a:ext uri="{9D8B030D-6E8A-4147-A177-3AD203B41FA5}">
                      <a16:colId xmlns:a16="http://schemas.microsoft.com/office/drawing/2014/main" val="26235951"/>
                    </a:ext>
                  </a:extLst>
                </a:gridCol>
                <a:gridCol w="2522308">
                  <a:extLst>
                    <a:ext uri="{9D8B030D-6E8A-4147-A177-3AD203B41FA5}">
                      <a16:colId xmlns:a16="http://schemas.microsoft.com/office/drawing/2014/main" val="3035316927"/>
                    </a:ext>
                  </a:extLst>
                </a:gridCol>
              </a:tblGrid>
              <a:tr h="1029680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Resíduo (kg)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Condensado Superior 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Resíduo após  1h 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Condensado inferior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637578"/>
                  </a:ext>
                </a:extLst>
              </a:tr>
              <a:tr h="567238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0,800kg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0,050kg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0,645kg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0,105kg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148327"/>
                  </a:ext>
                </a:extLst>
              </a:tr>
              <a:tr h="567238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6,3%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80,6%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13,1%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072971"/>
                  </a:ext>
                </a:extLst>
              </a:tr>
            </a:tbl>
          </a:graphicData>
        </a:graphic>
      </p:graphicFrame>
      <p:graphicFrame>
        <p:nvGraphicFramePr>
          <p:cNvPr id="96" name="Tabela 5">
            <a:extLst>
              <a:ext uri="{FF2B5EF4-FFF2-40B4-BE49-F238E27FC236}">
                <a16:creationId xmlns:a16="http://schemas.microsoft.com/office/drawing/2014/main" id="{7B1D6823-4B0C-435A-BB75-F4AA8275B37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2038922"/>
              </p:ext>
            </p:extLst>
          </p:nvPr>
        </p:nvGraphicFramePr>
        <p:xfrm>
          <a:off x="21948619" y="10100591"/>
          <a:ext cx="9975949" cy="2265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5113">
                  <a:extLst>
                    <a:ext uri="{9D8B030D-6E8A-4147-A177-3AD203B41FA5}">
                      <a16:colId xmlns:a16="http://schemas.microsoft.com/office/drawing/2014/main" val="3169026597"/>
                    </a:ext>
                  </a:extLst>
                </a:gridCol>
                <a:gridCol w="2244436">
                  <a:extLst>
                    <a:ext uri="{9D8B030D-6E8A-4147-A177-3AD203B41FA5}">
                      <a16:colId xmlns:a16="http://schemas.microsoft.com/office/drawing/2014/main" val="1558861259"/>
                    </a:ext>
                  </a:extLst>
                </a:gridCol>
                <a:gridCol w="2867891">
                  <a:extLst>
                    <a:ext uri="{9D8B030D-6E8A-4147-A177-3AD203B41FA5}">
                      <a16:colId xmlns:a16="http://schemas.microsoft.com/office/drawing/2014/main" val="3728233652"/>
                    </a:ext>
                  </a:extLst>
                </a:gridCol>
                <a:gridCol w="2618509">
                  <a:extLst>
                    <a:ext uri="{9D8B030D-6E8A-4147-A177-3AD203B41FA5}">
                      <a16:colId xmlns:a16="http://schemas.microsoft.com/office/drawing/2014/main" val="9666104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Tempo  (h)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Lixo (kg)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Perda de massa (kg)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Perdas Percentuais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333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2,77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322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2,33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3240451" rtl="0" eaLnBrk="1" latinLnBrk="0" hangingPunct="1">
                        <a:lnSpc>
                          <a:spcPct val="150000"/>
                        </a:lnSpc>
                      </a:pPr>
                      <a:r>
                        <a:rPr lang="pt-BR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068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7815184"/>
      </p:ext>
    </p:extLst>
  </p:cSld>
  <p:clrMapOvr>
    <a:masterClrMapping/>
  </p:clrMapOvr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1323</TotalTime>
  <Words>690</Words>
  <Application>Microsoft Office PowerPoint</Application>
  <PresentationFormat>Personalizar</PresentationFormat>
  <Paragraphs>87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Arial</vt:lpstr>
      <vt:lpstr>Tw Cen MT</vt:lpstr>
      <vt:lpstr>Calibri</vt:lpstr>
      <vt:lpstr>Arial</vt:lpstr>
      <vt:lpstr>Tahoma</vt:lpstr>
      <vt:lpstr>Quattrocento Sans</vt:lpstr>
      <vt:lpstr>Times New Roman</vt:lpstr>
      <vt:lpstr>Gotícula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Diana Pires</dc:creator>
  <cp:lastModifiedBy>Adelino Santos</cp:lastModifiedBy>
  <cp:revision>42</cp:revision>
  <cp:lastPrinted>2021-10-04T15:37:09Z</cp:lastPrinted>
  <dcterms:modified xsi:type="dcterms:W3CDTF">2022-03-09T17:29:30Z</dcterms:modified>
</cp:coreProperties>
</file>