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43200625" cx="32399275"/>
  <p:notesSz cx="6858000" cy="9144000"/>
  <p:embeddedFontLst>
    <p:embeddedFont>
      <p:font typeface="Tahoma"/>
      <p:regular r:id="rId6"/>
      <p:bold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8" roundtripDataSignature="AMtx7mhRHd6jY4n5cP1W28Mc4eGddnmw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font" Target="fonts/Tahoma-regular.fntdata"/><Relationship Id="rId7" Type="http://schemas.openxmlformats.org/officeDocument/2006/relationships/font" Target="fonts/Tahoma-bold.fntdata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e Títu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2429947" y="7070108"/>
            <a:ext cx="27539394" cy="150402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4049911" y="22690338"/>
            <a:ext cx="24299466" cy="104301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/>
            </a:lvl1pPr>
            <a:lvl2pPr lvl="1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/>
            </a:lvl2pPr>
            <a:lvl3pPr lvl="2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/>
            </a:lvl3pPr>
            <a:lvl4pPr lvl="3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4pPr>
            <a:lvl5pPr lvl="4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5pPr>
            <a:lvl6pPr lvl="5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6pPr>
            <a:lvl7pPr lvl="6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7pPr>
            <a:lvl8pPr lvl="7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8pPr>
            <a:lvl9pPr lvl="8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Conteúdo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beçalho da Seção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2210578" y="10770172"/>
            <a:ext cx="27944386" cy="179702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2210578" y="28910441"/>
            <a:ext cx="27944386" cy="9450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7086"/>
              <a:buNone/>
              <a:defRPr sz="7086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6378"/>
              <a:buNone/>
              <a:defRPr sz="6378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as Partes de Conteúdo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222745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1640214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ção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223167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2231675" y="10590160"/>
            <a:ext cx="13706416" cy="51900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b="1" sz="8504"/>
            </a:lvl1pPr>
            <a:lvl2pPr indent="-2286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b="1" sz="7086"/>
            </a:lvl2pPr>
            <a:lvl3pPr indent="-2286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b="1" sz="6378"/>
            </a:lvl3pPr>
            <a:lvl4pPr indent="-2286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4pPr>
            <a:lvl5pPr indent="-2286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5pPr>
            <a:lvl6pPr indent="-2286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6pPr>
            <a:lvl7pPr indent="-2286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7pPr>
            <a:lvl8pPr indent="-2286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8pPr>
            <a:lvl9pPr indent="-2286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2231675" y="15780233"/>
            <a:ext cx="13706416" cy="232103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16402142" y="10590160"/>
            <a:ext cx="13773917" cy="51900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b="1" sz="8504"/>
            </a:lvl1pPr>
            <a:lvl2pPr indent="-2286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b="1" sz="7086"/>
            </a:lvl2pPr>
            <a:lvl3pPr indent="-2286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b="1" sz="6378"/>
            </a:lvl3pPr>
            <a:lvl4pPr indent="-2286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4pPr>
            <a:lvl5pPr indent="-2286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5pPr>
            <a:lvl6pPr indent="-2286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6pPr>
            <a:lvl7pPr indent="-2286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7pPr>
            <a:lvl8pPr indent="-2286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8pPr>
            <a:lvl9pPr indent="-2286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b="1" sz="5669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16402142" y="15780233"/>
            <a:ext cx="13773917" cy="232103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mente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údo com Legenda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948563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1338"/>
              <a:buChar char="•"/>
              <a:defRPr sz="11338"/>
            </a:lvl1pPr>
            <a:lvl2pPr indent="-858583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9921"/>
              <a:buChar char="•"/>
              <a:defRPr sz="9921"/>
            </a:lvl2pPr>
            <a:lvl3pPr indent="-768604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Char char="•"/>
              <a:defRPr sz="8504"/>
            </a:lvl3pPr>
            <a:lvl4pPr indent="-678561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4pPr>
            <a:lvl5pPr indent="-678561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5pPr>
            <a:lvl6pPr indent="-67856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6pPr>
            <a:lvl7pPr indent="-67856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7pPr>
            <a:lvl8pPr indent="-67856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8pPr>
            <a:lvl9pPr indent="-67856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indent="-2286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indent="-2286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indent="-2286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indent="-2286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indent="-2286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indent="-2286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indent="-2286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indent="-2286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m com Legenda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2231671" y="12960191"/>
            <a:ext cx="10449614" cy="240103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indent="-2286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indent="-2286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indent="-2286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indent="-2286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indent="-2286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indent="-2286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indent="-2286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indent="-2286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494440" y="11233181"/>
            <a:ext cx="27410408" cy="279443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xto e Título Vertical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8373517" y="17112259"/>
            <a:ext cx="36610545" cy="69860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5801170" y="10328657"/>
            <a:ext cx="36610545" cy="205532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5F7FC"/>
            </a:gs>
            <a:gs pos="74000">
              <a:srgbClr val="A9BEE4"/>
            </a:gs>
            <a:gs pos="83000">
              <a:srgbClr val="A9BEE4"/>
            </a:gs>
            <a:gs pos="100000">
              <a:srgbClr val="C5D3ED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90"/>
              <a:buFont typeface="Calibri"/>
              <a:buNone/>
              <a:defRPr b="0" i="0" sz="15589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858583" lvl="0" marL="457200" marR="0" rtl="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9921"/>
              <a:buFont typeface="Arial"/>
              <a:buChar char="•"/>
              <a:defRPr b="0" i="0" sz="99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768604" lvl="1" marL="9144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Font typeface="Arial"/>
              <a:buChar char="•"/>
              <a:defRPr b="0" i="0" sz="850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678561" lvl="2" marL="13716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Font typeface="Arial"/>
              <a:buChar char="•"/>
              <a:defRPr b="0" i="0" sz="708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633603" lvl="3" marL="18288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633603" lvl="4" marL="22860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633603" lvl="5" marL="27432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633603" lvl="6" marL="32004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633603" lvl="7" marL="36576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633603" lvl="8" marL="4114800" marR="0" rtl="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b="0" i="0" sz="637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2227451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10732264" y="40040600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22881997" y="40040600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425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0.png"/><Relationship Id="rId10" Type="http://schemas.openxmlformats.org/officeDocument/2006/relationships/image" Target="../media/image11.jpg"/><Relationship Id="rId13" Type="http://schemas.openxmlformats.org/officeDocument/2006/relationships/image" Target="../media/image8.png"/><Relationship Id="rId1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jpg"/><Relationship Id="rId9" Type="http://schemas.openxmlformats.org/officeDocument/2006/relationships/image" Target="../media/image12.jpg"/><Relationship Id="rId1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7.jpg"/><Relationship Id="rId7" Type="http://schemas.openxmlformats.org/officeDocument/2006/relationships/image" Target="../media/image2.jpg"/><Relationship Id="rId8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AFE7F0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9654107" y="34395981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5000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"/>
          <p:cNvSpPr/>
          <p:nvPr/>
        </p:nvSpPr>
        <p:spPr>
          <a:xfrm>
            <a:off x="-50" y="0"/>
            <a:ext cx="32399400" cy="4272600"/>
          </a:xfrm>
          <a:prstGeom prst="rect">
            <a:avLst/>
          </a:prstGeom>
          <a:solidFill>
            <a:srgbClr val="76A5A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ESCOLA ESTADUAL CULTO À CIÊNCIA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Autores: Felipe Franco, Lucas Galletta Dainez, Otávio Duarte de Sousa</a:t>
            </a:r>
            <a:endParaRPr b="1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Orientadoras: Claudia Carla Caniati e Laura Ramos de Freitas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Palavras chave: Animais Silvestres, Parque Bosque dos Jequitibás, Educação Ambiental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850750" y="231825"/>
            <a:ext cx="276363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i="0" lang="en-US" sz="7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NOTIFICAÇÃO DE ANIMAIS SILVESTRES NA ÁREA URBANA DE CAMPINAS</a:t>
            </a:r>
            <a:endParaRPr b="1" i="0" sz="7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975684" y="541303"/>
            <a:ext cx="3037499" cy="3582417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/>
          <p:nvPr/>
        </p:nvSpPr>
        <p:spPr>
          <a:xfrm>
            <a:off x="528600" y="4899275"/>
            <a:ext cx="15272700" cy="3444600"/>
          </a:xfrm>
          <a:prstGeom prst="homePlate">
            <a:avLst>
              <a:gd fmla="val 16900" name="adj"/>
            </a:avLst>
          </a:prstGeom>
          <a:solidFill>
            <a:srgbClr val="E1FAFF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O Parque Bosque dos Jequitibás, localizado na região central da cidade, constituído por vegetação remanescente da Mata Atlântica, abriga um mini zoológico,onde é realizado o tratamento veterinário com o objetivo de reabilitar animais silvestres resgatados pela Polícia Ambiental local.</a:t>
            </a:r>
            <a:endParaRPr sz="3200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sz="3200"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776256" y="4836758"/>
            <a:ext cx="133446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Introdução</a:t>
            </a:r>
            <a:endParaRPr b="1" i="0" sz="45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t/>
            </a:r>
            <a:endParaRPr b="1" i="0" sz="45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8608" y="8743956"/>
            <a:ext cx="7385826" cy="4529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Vista aérea do Bosque dos Jequitibás, em Campinas (SP). — Foto:  João Maurício Garcia"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19158" y="8743953"/>
            <a:ext cx="7159800" cy="450195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 txBox="1"/>
          <p:nvPr/>
        </p:nvSpPr>
        <p:spPr>
          <a:xfrm>
            <a:off x="426224" y="13426530"/>
            <a:ext cx="75906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i="0" lang="en-US" sz="2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Gambás-de-orelha-branca resgatados pela polícia ambiental. Fonte: Bosque dos Jequitibás, 2021</a:t>
            </a:r>
            <a:endParaRPr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8205949" y="13353319"/>
            <a:ext cx="7186200" cy="9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5400" marR="12700" rtl="0" algn="l">
              <a:lnSpc>
                <a:spcPct val="119400"/>
              </a:lnSpc>
              <a:spcBef>
                <a:spcPts val="0"/>
              </a:spcBef>
              <a:spcAft>
                <a:spcPts val="0"/>
              </a:spcAft>
              <a:buClr>
                <a:srgbClr val="555555"/>
              </a:buClr>
              <a:buSzPts val="2400"/>
              <a:buFont typeface="Arial"/>
              <a:buNone/>
            </a:pPr>
            <a:r>
              <a:rPr i="0" lang="en-US" sz="2400" u="none" cap="none" strike="noStrike">
                <a:solidFill>
                  <a:srgbClr val="555555"/>
                </a:solidFill>
                <a:latin typeface="Tahoma"/>
                <a:ea typeface="Tahoma"/>
                <a:cs typeface="Tahoma"/>
                <a:sym typeface="Tahoma"/>
              </a:rPr>
              <a:t>Vista aérea do Bosque dos Jequitibás, em Campinas (SP). — Foto: João Maurício Garcia</a:t>
            </a:r>
            <a:endParaRPr i="0" sz="24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-109150" y="14738475"/>
            <a:ext cx="15488100" cy="8009700"/>
          </a:xfrm>
          <a:prstGeom prst="verticalScroll">
            <a:avLst>
              <a:gd fmla="val 12500" name="adj"/>
            </a:avLst>
          </a:prstGeom>
          <a:solidFill>
            <a:srgbClr val="E1FA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808000" dist="19050">
              <a:srgbClr val="000000">
                <a:alpha val="40392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431800" lvl="0" marL="914400" marR="12700" rtl="0" algn="just">
              <a:lnSpc>
                <a:spcPct val="1163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Lucida Sans"/>
              <a:buChar char="●"/>
            </a:pPr>
            <a:r>
              <a:rPr b="0" i="0" lang="en-US" sz="3200" u="none" cap="none" strike="noStrike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rPr>
              <a:t>Sistematizar e analisar ocorrências de notificação de animais silvestres presentes em área urbana encaminhados ao Bosque dos Jequitibás no período de 2015 a 2020 e os encaminhamentos realizados</a:t>
            </a:r>
            <a:r>
              <a:rPr b="0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31800" lvl="0" marL="914400" marR="12700" rtl="0" algn="just">
              <a:lnSpc>
                <a:spcPct val="1163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Lucida Sans"/>
              <a:buChar char="●"/>
            </a:pPr>
            <a:r>
              <a:rPr b="0" i="0" lang="en-US" sz="3200" u="none" cap="none" strike="noStrike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rPr>
              <a:t>Desenvolver um banco de dados das ocorrências estabelecendo padrões de composição (grupos taxonômicos envolvidos) e distribuição espacial;</a:t>
            </a:r>
            <a:endParaRPr/>
          </a:p>
          <a:p>
            <a:pPr indent="-431800" lvl="0" marL="914400" marR="12700" rtl="0" algn="just">
              <a:lnSpc>
                <a:spcPct val="1163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Lucida Sans"/>
              <a:buChar char="●"/>
            </a:pPr>
            <a:r>
              <a:rPr b="0" i="0" lang="en-US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Demonstrar o importante papel da Polícia Ambiental e dos bombeiros no resgate de animais silvestres, bem como, a atuação do Zoológico na reabilitação dos mesmos.</a:t>
            </a:r>
            <a:endParaRPr/>
          </a:p>
          <a:p>
            <a:pPr indent="-431800" lvl="0" marL="914400" marR="12700" rtl="0" algn="just">
              <a:lnSpc>
                <a:spcPct val="1163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Lucida Sans"/>
              <a:buChar char="●"/>
            </a:pPr>
            <a:r>
              <a:rPr b="0" i="0" lang="en-US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Realizar ações de Educação Ambiental</a:t>
            </a:r>
            <a:endParaRPr b="0" i="0" sz="3200" u="none" cap="none" strike="noStrike">
              <a:solidFill>
                <a:srgbClr val="000000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indent="0" lvl="0" marL="25400" marR="12700" rtl="0" algn="l">
              <a:lnSpc>
                <a:spcPct val="1194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1850739" y="14618114"/>
            <a:ext cx="63684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45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76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Tahoma"/>
              <a:buNone/>
            </a:pPr>
            <a:r>
              <a:rPr b="1" i="0" lang="en-US" sz="45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  Objetivos</a:t>
            </a:r>
            <a:endParaRPr b="0" i="0" sz="45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6">
            <a:alphaModFix/>
          </a:blip>
          <a:srcRect b="2316" l="0" r="0" t="2317"/>
          <a:stretch/>
        </p:blipFill>
        <p:spPr>
          <a:xfrm>
            <a:off x="520150" y="23380337"/>
            <a:ext cx="5183101" cy="439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7">
            <a:alphaModFix/>
          </a:blip>
          <a:srcRect b="-1080" l="0" r="0" t="1080"/>
          <a:stretch/>
        </p:blipFill>
        <p:spPr>
          <a:xfrm>
            <a:off x="5939848" y="23336783"/>
            <a:ext cx="4997975" cy="448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057757" y="23376358"/>
            <a:ext cx="4399564" cy="4394974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>
            <a:off x="426225" y="27934813"/>
            <a:ext cx="5672700" cy="17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12700" rtl="0" algn="l">
              <a:lnSpc>
                <a:spcPct val="119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ahoma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Uso ilegal do uso de linha com cerol. Coruja resgatada com lesão na asa. Fonte: acervo pessoal Dr. Douglas Presotto</a:t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5847276" y="28006913"/>
            <a:ext cx="51831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Gavião carijó, momentos antes da soltura, após ser reabilitado. Fonte: acervo pessoal Dr. Douglas Presotto</a:t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1066850" y="28006913"/>
            <a:ext cx="48618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ahoma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Caio, arara azul, um dos mascotes do parque. Ao fundo Dr Douglas Pressoto, coordenador do Bosque. Fonte: acervo pessoal Dr. Douglas Presotto</a:t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02" name="Google Shape;102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26213" y="38687934"/>
            <a:ext cx="6066900" cy="3966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0469088" y="38687925"/>
            <a:ext cx="6057300" cy="396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 txBox="1"/>
          <p:nvPr/>
        </p:nvSpPr>
        <p:spPr>
          <a:xfrm flipH="1">
            <a:off x="17935225" y="38915050"/>
            <a:ext cx="6066900" cy="703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5875">
            <a:spAutoFit/>
          </a:bodyPr>
          <a:lstStyle/>
          <a:p>
            <a:pPr indent="0" lvl="0" marL="25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Tahoma"/>
              <a:buNone/>
            </a:pPr>
            <a:r>
              <a:rPr b="1" i="0" lang="en-US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Referências</a:t>
            </a:r>
            <a:endParaRPr b="0" i="0" sz="44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7387438" y="39690050"/>
            <a:ext cx="14143500" cy="317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FIGUEIREDO, Camila Silva, Padrões de interações entre humanos e animais silvestres no Rio de Janeiro, uma megacidade no hotspot de biodiversidade da Mata Atlântica, 2019. Disponível em: http://www.unirio.br/ccbs/ibio/cursos/cienciasambientais/monografias-do-curso-de-ciencias-ambientais/CAMILA_FIGUEIREDO_TCC_FINAL.pdf. Acesso em junho/2021</a:t>
            </a:r>
            <a:endParaRPr sz="2000"/>
          </a:p>
          <a:p>
            <a:pPr indent="-3556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MEIRELES, Rafael. Bosque dos Jequitibás, o mais antigo parque de Campinas. Disponível em: https://viajantesemfim.com.br/bosque-dos-jequitibas-o-mais-antigo-parque-de-campinas/. Acesso em junho/2021</a:t>
            </a:r>
            <a:endParaRPr sz="2000"/>
          </a:p>
          <a:p>
            <a:pPr indent="-3556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REVISTA CFMV. Zoológicos e a conservação da Biodiversidade. Brasília DF Ano XXII no 69 Abril a Junho 2016.</a:t>
            </a:r>
            <a:endParaRPr sz="2000"/>
          </a:p>
          <a:p>
            <a:pPr indent="-3556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 SILVA, Karen Natasha. Bosque dos Jequitibás, 100 anos de conservação ambiental, 2015.</a:t>
            </a:r>
            <a:endParaRPr sz="2000"/>
          </a:p>
          <a:p>
            <a:pPr indent="-3556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●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PREFEITURA MUNICIPAL DE CAMPINAS: A cidade disponível em https://www.campinas.sp.gov.br/governo/seplurb/dados-do-municipio/cidade/. Acesso em agosto 2021</a:t>
            </a:r>
            <a:endParaRPr sz="2000"/>
          </a:p>
        </p:txBody>
      </p:sp>
      <p:sp>
        <p:nvSpPr>
          <p:cNvPr id="106" name="Google Shape;106;p1"/>
          <p:cNvSpPr/>
          <p:nvPr/>
        </p:nvSpPr>
        <p:spPr>
          <a:xfrm>
            <a:off x="6572557" y="35961818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8000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"/>
          <p:cNvSpPr txBox="1"/>
          <p:nvPr/>
        </p:nvSpPr>
        <p:spPr>
          <a:xfrm>
            <a:off x="9920667" y="35240729"/>
            <a:ext cx="32226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Ação de Educação Ambiental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3467838" y="31097816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D234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"/>
          <p:cNvSpPr txBox="1"/>
          <p:nvPr/>
        </p:nvSpPr>
        <p:spPr>
          <a:xfrm>
            <a:off x="3984448" y="31689707"/>
            <a:ext cx="2722500" cy="20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</a:rPr>
              <a:t>Entrevista com profissional da  área</a:t>
            </a:r>
            <a:endParaRPr b="1" i="0" sz="3200" u="none" cap="none" strike="noStrike">
              <a:solidFill>
                <a:srgbClr val="000000"/>
              </a:solidFill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6572557" y="29510131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FF00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"/>
          <p:cNvSpPr txBox="1"/>
          <p:nvPr/>
        </p:nvSpPr>
        <p:spPr>
          <a:xfrm>
            <a:off x="6639306" y="30251738"/>
            <a:ext cx="36222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Pesquisa referencial teórico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3467857" y="34395981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AB4B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"/>
          <p:cNvSpPr txBox="1"/>
          <p:nvPr/>
        </p:nvSpPr>
        <p:spPr>
          <a:xfrm>
            <a:off x="3826951" y="34552831"/>
            <a:ext cx="30375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</a:rPr>
              <a:t>Treinamento com bombeiro em resgate de animais silvestres</a:t>
            </a:r>
            <a:endParaRPr b="1" i="0" sz="3200" u="none" cap="none" strike="noStrike">
              <a:solidFill>
                <a:srgbClr val="000000"/>
              </a:solidFill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9654107" y="31147896"/>
            <a:ext cx="3755700" cy="31425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3434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"/>
          <p:cNvSpPr txBox="1"/>
          <p:nvPr/>
        </p:nvSpPr>
        <p:spPr>
          <a:xfrm>
            <a:off x="9842213" y="31815938"/>
            <a:ext cx="3379500" cy="20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Desenvolvimen-to e</a:t>
            </a:r>
            <a:r>
              <a:rPr b="1" lang="en-US" sz="3200"/>
              <a:t> </a:t>
            </a: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análise de um banco  de dados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/>
          <p:nvPr/>
        </p:nvSpPr>
        <p:spPr>
          <a:xfrm>
            <a:off x="6486863" y="32694124"/>
            <a:ext cx="3903900" cy="3226200"/>
          </a:xfrm>
          <a:prstGeom prst="hexagon">
            <a:avLst>
              <a:gd fmla="val 25000" name="adj"/>
              <a:gd fmla="val 115470" name="vf"/>
            </a:avLst>
          </a:prstGeom>
          <a:solidFill>
            <a:srgbClr val="FFF2CC"/>
          </a:solidFill>
          <a:ln cap="flat" cmpd="sng" w="9525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"/>
          <p:cNvSpPr txBox="1"/>
          <p:nvPr/>
        </p:nvSpPr>
        <p:spPr>
          <a:xfrm>
            <a:off x="6627713" y="33388025"/>
            <a:ext cx="3622200" cy="183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latin typeface="Tahoma"/>
                <a:ea typeface="Tahoma"/>
                <a:cs typeface="Tahoma"/>
                <a:sym typeface="Tahoma"/>
              </a:rPr>
              <a:t>METODOLOGIA</a:t>
            </a:r>
            <a:endParaRPr b="1" sz="35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6709439" y="36949079"/>
            <a:ext cx="33795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/>
              <a:t>Divulgação em redes sociais</a:t>
            </a:r>
            <a:endParaRPr b="1" sz="3000"/>
          </a:p>
        </p:txBody>
      </p:sp>
      <p:sp>
        <p:nvSpPr>
          <p:cNvPr id="119" name="Google Shape;119;p1"/>
          <p:cNvSpPr txBox="1"/>
          <p:nvPr/>
        </p:nvSpPr>
        <p:spPr>
          <a:xfrm>
            <a:off x="6452825" y="39145825"/>
            <a:ext cx="3972000" cy="354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12700" rtl="0" algn="ctr">
              <a:lnSpc>
                <a:spcPct val="119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ahoma"/>
              <a:buNone/>
            </a:pPr>
            <a:r>
              <a:rPr lang="en-US" sz="2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 esquerda treinamento realizado com o bombeiro civil Alexandre Queiroz sobre resgate de animais silvestres. A direita uma palestra realizada na escola Culto à Ciência. Fonte: acervo dos autores.</a:t>
            </a:r>
            <a:endParaRPr b="0" i="0" sz="24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0" name="Google Shape;120;p1"/>
          <p:cNvSpPr/>
          <p:nvPr/>
        </p:nvSpPr>
        <p:spPr>
          <a:xfrm>
            <a:off x="17053219" y="4899275"/>
            <a:ext cx="14811900" cy="8647800"/>
          </a:xfrm>
          <a:prstGeom prst="rect">
            <a:avLst/>
          </a:prstGeom>
          <a:solidFill>
            <a:srgbClr val="E1FAFF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Lucida Sans"/>
              <a:buNone/>
            </a:pPr>
            <a:r>
              <a:rPr b="1" i="0" lang="en-US" sz="45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Resultados</a:t>
            </a:r>
            <a:endParaRPr b="1" i="0" sz="4500" u="none" cap="none" strike="noStrike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Os animais resgatados e encaminhados ao parque são principalmente as Aves, tendo como destaque os Psitacídeos (maritacas e papagaios)</a:t>
            </a:r>
            <a:r>
              <a:rPr lang="en-US" sz="32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, Passeriformes (Bem-te-vi, coleirinho) e os Strigiformes</a:t>
            </a:r>
            <a:r>
              <a:rPr i="1" lang="en-US" sz="32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lang="en-US" sz="32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(corujas)</a:t>
            </a:r>
            <a:endParaRPr sz="32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,dentre os Mamíferos destacam-se os Didelfídeos (gambás). Após o atendimento e reabilitação do animal a prioridade de ação é a soltura, permanecendo em cativeiro apenas aqueles que não mais possuem condições físicas de retornar ao habitat natural.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Ao final deste projeto espera-se a melhoria do entendimento da população sobre situações de conflitos entre humanos e animais silvestres.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7530975" y="13676825"/>
            <a:ext cx="13856450" cy="12195663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24384000" y="34107125"/>
            <a:ext cx="26029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1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7530975" y="26128300"/>
            <a:ext cx="13856452" cy="5415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953150" y="1726925"/>
            <a:ext cx="5421025" cy="2146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17530975" y="31970850"/>
            <a:ext cx="13856450" cy="631757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"/>
          <p:cNvSpPr txBox="1"/>
          <p:nvPr/>
        </p:nvSpPr>
        <p:spPr>
          <a:xfrm>
            <a:off x="10328250" y="37838103"/>
            <a:ext cx="33795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2021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7" name="Google Shape;127;p1"/>
          <p:cNvSpPr txBox="1"/>
          <p:nvPr/>
        </p:nvSpPr>
        <p:spPr>
          <a:xfrm flipH="1">
            <a:off x="431025" y="42726927"/>
            <a:ext cx="60573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2021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8" name="Google Shape;128;p1"/>
          <p:cNvSpPr txBox="1"/>
          <p:nvPr/>
        </p:nvSpPr>
        <p:spPr>
          <a:xfrm>
            <a:off x="10469100" y="42726928"/>
            <a:ext cx="33795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2021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9" name="Google Shape;129;p1"/>
          <p:cNvSpPr txBox="1"/>
          <p:nvPr/>
        </p:nvSpPr>
        <p:spPr>
          <a:xfrm>
            <a:off x="17387447" y="31543728"/>
            <a:ext cx="33795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2021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30" name="Google Shape;130;p1"/>
          <p:cNvSpPr txBox="1"/>
          <p:nvPr/>
        </p:nvSpPr>
        <p:spPr>
          <a:xfrm>
            <a:off x="17530975" y="38326640"/>
            <a:ext cx="33795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2021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31" name="Google Shape;131;p1"/>
          <p:cNvSpPr txBox="1"/>
          <p:nvPr/>
        </p:nvSpPr>
        <p:spPr>
          <a:xfrm>
            <a:off x="17530975" y="25661765"/>
            <a:ext cx="3379500" cy="55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Tahoma"/>
                <a:ea typeface="Tahoma"/>
                <a:cs typeface="Tahoma"/>
                <a:sym typeface="Tahoma"/>
              </a:rPr>
              <a:t>Fonte: Autores, 2022</a:t>
            </a:r>
            <a:endParaRPr sz="2400"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