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2" r:id="rId6"/>
    <p:sldId id="260"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6350C1-30A3-40EA-B5B5-42AF6F769F5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pt-BR"/>
        </a:p>
      </dgm:t>
    </dgm:pt>
    <dgm:pt modelId="{2C947D68-808A-4940-AC5E-DE3C95E7326B}">
      <dgm:prSet phldrT="[Texto]"/>
      <dgm:spPr/>
      <dgm:t>
        <a:bodyPr/>
        <a:lstStyle/>
        <a:p>
          <a:r>
            <a:rPr lang="pt-BR" b="1" dirty="0" smtClean="0"/>
            <a:t>Questionário</a:t>
          </a:r>
          <a:endParaRPr lang="pt-BR" b="1" dirty="0"/>
        </a:p>
      </dgm:t>
    </dgm:pt>
    <dgm:pt modelId="{4682A93D-0C40-4A2F-8D42-CEFD807DCEDB}" type="parTrans" cxnId="{ABDEBFC8-112C-454F-A812-B8AD3CDC5D0A}">
      <dgm:prSet/>
      <dgm:spPr/>
      <dgm:t>
        <a:bodyPr/>
        <a:lstStyle/>
        <a:p>
          <a:endParaRPr lang="pt-BR"/>
        </a:p>
      </dgm:t>
    </dgm:pt>
    <dgm:pt modelId="{00E537A4-A9C7-47E1-9503-88A58A02A2A2}" type="sibTrans" cxnId="{ABDEBFC8-112C-454F-A812-B8AD3CDC5D0A}">
      <dgm:prSet/>
      <dgm:spPr/>
      <dgm:t>
        <a:bodyPr/>
        <a:lstStyle/>
        <a:p>
          <a:endParaRPr lang="pt-BR"/>
        </a:p>
      </dgm:t>
    </dgm:pt>
    <dgm:pt modelId="{F07155DD-17BC-4B43-9727-ED5BE38914A3}">
      <dgm:prSet phldrT="[Texto]"/>
      <dgm:spPr/>
      <dgm:t>
        <a:bodyPr/>
        <a:lstStyle/>
        <a:p>
          <a:r>
            <a:rPr lang="pt-BR" b="1" dirty="0" smtClean="0"/>
            <a:t>Entrega de panfletos informativos</a:t>
          </a:r>
          <a:endParaRPr lang="pt-BR" b="1" dirty="0"/>
        </a:p>
      </dgm:t>
    </dgm:pt>
    <dgm:pt modelId="{BF73C496-FB3E-44F9-B10F-32A486A7B95F}" type="parTrans" cxnId="{0DAA107B-6D3A-4A78-BFE9-62C576D82582}">
      <dgm:prSet/>
      <dgm:spPr/>
      <dgm:t>
        <a:bodyPr/>
        <a:lstStyle/>
        <a:p>
          <a:endParaRPr lang="pt-BR"/>
        </a:p>
      </dgm:t>
    </dgm:pt>
    <dgm:pt modelId="{3FB32371-9DE4-4DA5-8513-894F771E0A73}" type="sibTrans" cxnId="{0DAA107B-6D3A-4A78-BFE9-62C576D82582}">
      <dgm:prSet/>
      <dgm:spPr/>
      <dgm:t>
        <a:bodyPr/>
        <a:lstStyle/>
        <a:p>
          <a:endParaRPr lang="pt-BR"/>
        </a:p>
      </dgm:t>
    </dgm:pt>
    <dgm:pt modelId="{4A20BD59-CB01-4C81-82DD-0B379430FD33}">
      <dgm:prSet phldrT="[Texto]"/>
      <dgm:spPr/>
      <dgm:t>
        <a:bodyPr/>
        <a:lstStyle/>
        <a:p>
          <a:r>
            <a:rPr lang="pt-BR" b="1" dirty="0" smtClean="0">
              <a:solidFill>
                <a:schemeClr val="accent1">
                  <a:lumMod val="50000"/>
                </a:schemeClr>
              </a:solidFill>
            </a:rPr>
            <a:t>Roda de Conversa </a:t>
          </a:r>
          <a:r>
            <a:rPr lang="pt-BR" b="1" dirty="0" smtClean="0"/>
            <a:t>com profissionais da área da saúde e adolescentes</a:t>
          </a:r>
          <a:endParaRPr lang="pt-BR" b="1" dirty="0"/>
        </a:p>
      </dgm:t>
    </dgm:pt>
    <dgm:pt modelId="{05B1E168-3643-409C-A88A-3F037AF5CCA4}" type="parTrans" cxnId="{5C0EF58A-5F84-4D12-B6C0-1B8A5E51C891}">
      <dgm:prSet/>
      <dgm:spPr/>
      <dgm:t>
        <a:bodyPr/>
        <a:lstStyle/>
        <a:p>
          <a:endParaRPr lang="pt-BR"/>
        </a:p>
      </dgm:t>
    </dgm:pt>
    <dgm:pt modelId="{277A062A-8903-4AF6-ABB9-3D3966851B0C}" type="sibTrans" cxnId="{5C0EF58A-5F84-4D12-B6C0-1B8A5E51C891}">
      <dgm:prSet/>
      <dgm:spPr/>
      <dgm:t>
        <a:bodyPr/>
        <a:lstStyle/>
        <a:p>
          <a:endParaRPr lang="pt-BR"/>
        </a:p>
      </dgm:t>
    </dgm:pt>
    <dgm:pt modelId="{C888C3E9-BE01-4602-96BF-E5DF5E23F350}">
      <dgm:prSet phldrT="[Texto]" custT="1"/>
      <dgm:spPr/>
      <dgm:t>
        <a:bodyPr/>
        <a:lstStyle/>
        <a:p>
          <a:r>
            <a:rPr lang="pt-BR" sz="3200" b="1" dirty="0" smtClean="0">
              <a:solidFill>
                <a:schemeClr val="accent1">
                  <a:lumMod val="50000"/>
                </a:schemeClr>
              </a:solidFill>
            </a:rPr>
            <a:t>SITE</a:t>
          </a:r>
        </a:p>
        <a:p>
          <a:r>
            <a:rPr lang="pt-BR" sz="700" b="1" dirty="0" smtClean="0"/>
            <a:t>https://sites.google.com/view/projetoriacj/p%C3%A1gina-inicial</a:t>
          </a:r>
          <a:endParaRPr lang="pt-BR" sz="700" b="1" dirty="0"/>
        </a:p>
      </dgm:t>
    </dgm:pt>
    <dgm:pt modelId="{ED38A0C6-1CF0-4648-B690-C299A922D651}" type="parTrans" cxnId="{27F69F9F-B41B-4AB7-A4E3-346F89E14642}">
      <dgm:prSet/>
      <dgm:spPr/>
      <dgm:t>
        <a:bodyPr/>
        <a:lstStyle/>
        <a:p>
          <a:endParaRPr lang="pt-BR"/>
        </a:p>
      </dgm:t>
    </dgm:pt>
    <dgm:pt modelId="{D4A4733C-79F3-4A0C-A6C0-DCD4541B97CB}" type="sibTrans" cxnId="{27F69F9F-B41B-4AB7-A4E3-346F89E14642}">
      <dgm:prSet/>
      <dgm:spPr/>
      <dgm:t>
        <a:bodyPr/>
        <a:lstStyle/>
        <a:p>
          <a:endParaRPr lang="pt-BR"/>
        </a:p>
      </dgm:t>
    </dgm:pt>
    <dgm:pt modelId="{5591682B-ABB8-4623-AEBF-82608435A4F0}">
      <dgm:prSet phldrT="[Texto]"/>
      <dgm:spPr/>
      <dgm:t>
        <a:bodyPr/>
        <a:lstStyle/>
        <a:p>
          <a:r>
            <a:rPr lang="pt-BR" dirty="0" smtClean="0"/>
            <a:t>Desenvolver uma pílula com menos efeitos colaterais </a:t>
          </a:r>
          <a:endParaRPr lang="pt-BR" dirty="0"/>
        </a:p>
      </dgm:t>
    </dgm:pt>
    <dgm:pt modelId="{2F55FD95-9F8E-4DF3-9C73-2299F017F7B0}" type="parTrans" cxnId="{B3B318D0-C091-4047-BC52-AF7D551DCB0D}">
      <dgm:prSet/>
      <dgm:spPr/>
      <dgm:t>
        <a:bodyPr/>
        <a:lstStyle/>
        <a:p>
          <a:endParaRPr lang="pt-BR"/>
        </a:p>
      </dgm:t>
    </dgm:pt>
    <dgm:pt modelId="{F7C4F4AC-02E0-4CB6-A6CA-8AC224D20876}" type="sibTrans" cxnId="{B3B318D0-C091-4047-BC52-AF7D551DCB0D}">
      <dgm:prSet/>
      <dgm:spPr/>
      <dgm:t>
        <a:bodyPr/>
        <a:lstStyle/>
        <a:p>
          <a:endParaRPr lang="pt-BR"/>
        </a:p>
      </dgm:t>
    </dgm:pt>
    <dgm:pt modelId="{82BAD8D2-36A1-46C7-BDFE-598D97ACB841}" type="pres">
      <dgm:prSet presAssocID="{696350C1-30A3-40EA-B5B5-42AF6F769F5A}" presName="diagram" presStyleCnt="0">
        <dgm:presLayoutVars>
          <dgm:dir/>
          <dgm:resizeHandles val="exact"/>
        </dgm:presLayoutVars>
      </dgm:prSet>
      <dgm:spPr/>
    </dgm:pt>
    <dgm:pt modelId="{8EB7CF80-0FD5-4A73-AB18-C77F7DC44025}" type="pres">
      <dgm:prSet presAssocID="{2C947D68-808A-4940-AC5E-DE3C95E7326B}" presName="node" presStyleLbl="node1" presStyleIdx="0" presStyleCnt="5">
        <dgm:presLayoutVars>
          <dgm:bulletEnabled val="1"/>
        </dgm:presLayoutVars>
      </dgm:prSet>
      <dgm:spPr/>
      <dgm:t>
        <a:bodyPr/>
        <a:lstStyle/>
        <a:p>
          <a:endParaRPr lang="pt-BR"/>
        </a:p>
      </dgm:t>
    </dgm:pt>
    <dgm:pt modelId="{78169390-62C0-4761-9D5F-BE459855C976}" type="pres">
      <dgm:prSet presAssocID="{00E537A4-A9C7-47E1-9503-88A58A02A2A2}" presName="sibTrans" presStyleCnt="0"/>
      <dgm:spPr/>
    </dgm:pt>
    <dgm:pt modelId="{6E0D799B-F478-4623-935B-E4BF2BFCC393}" type="pres">
      <dgm:prSet presAssocID="{F07155DD-17BC-4B43-9727-ED5BE38914A3}" presName="node" presStyleLbl="node1" presStyleIdx="1" presStyleCnt="5">
        <dgm:presLayoutVars>
          <dgm:bulletEnabled val="1"/>
        </dgm:presLayoutVars>
      </dgm:prSet>
      <dgm:spPr/>
      <dgm:t>
        <a:bodyPr/>
        <a:lstStyle/>
        <a:p>
          <a:endParaRPr lang="pt-BR"/>
        </a:p>
      </dgm:t>
    </dgm:pt>
    <dgm:pt modelId="{78035752-DA99-4DF5-A193-DDD90E985091}" type="pres">
      <dgm:prSet presAssocID="{3FB32371-9DE4-4DA5-8513-894F771E0A73}" presName="sibTrans" presStyleCnt="0"/>
      <dgm:spPr/>
    </dgm:pt>
    <dgm:pt modelId="{77FA5F51-4768-474C-9755-E34DFF7BAFC6}" type="pres">
      <dgm:prSet presAssocID="{4A20BD59-CB01-4C81-82DD-0B379430FD33}" presName="node" presStyleLbl="node1" presStyleIdx="2" presStyleCnt="5">
        <dgm:presLayoutVars>
          <dgm:bulletEnabled val="1"/>
        </dgm:presLayoutVars>
      </dgm:prSet>
      <dgm:spPr/>
      <dgm:t>
        <a:bodyPr/>
        <a:lstStyle/>
        <a:p>
          <a:endParaRPr lang="pt-BR"/>
        </a:p>
      </dgm:t>
    </dgm:pt>
    <dgm:pt modelId="{2C556BD9-CBF5-4372-9756-321840E2E656}" type="pres">
      <dgm:prSet presAssocID="{277A062A-8903-4AF6-ABB9-3D3966851B0C}" presName="sibTrans" presStyleCnt="0"/>
      <dgm:spPr/>
    </dgm:pt>
    <dgm:pt modelId="{871EED9C-0748-4A6A-AF50-C714A3076567}" type="pres">
      <dgm:prSet presAssocID="{C888C3E9-BE01-4602-96BF-E5DF5E23F350}" presName="node" presStyleLbl="node1" presStyleIdx="3" presStyleCnt="5" custLinFactX="-48803" custLinFactNeighborX="-100000">
        <dgm:presLayoutVars>
          <dgm:bulletEnabled val="1"/>
        </dgm:presLayoutVars>
      </dgm:prSet>
      <dgm:spPr/>
      <dgm:t>
        <a:bodyPr/>
        <a:lstStyle/>
        <a:p>
          <a:endParaRPr lang="pt-BR"/>
        </a:p>
      </dgm:t>
    </dgm:pt>
    <dgm:pt modelId="{903084B7-C4CC-40D8-BD77-C29714F1333A}" type="pres">
      <dgm:prSet presAssocID="{D4A4733C-79F3-4A0C-A6C0-DCD4541B97CB}" presName="sibTrans" presStyleCnt="0"/>
      <dgm:spPr/>
    </dgm:pt>
    <dgm:pt modelId="{32A8318F-0597-4D9E-B3D2-E73BE65EBAB7}" type="pres">
      <dgm:prSet presAssocID="{5591682B-ABB8-4623-AEBF-82608435A4F0}" presName="node" presStyleLbl="node1" presStyleIdx="4" presStyleCnt="5" custLinFactNeighborX="72992" custLinFactNeighborY="1419">
        <dgm:presLayoutVars>
          <dgm:bulletEnabled val="1"/>
        </dgm:presLayoutVars>
      </dgm:prSet>
      <dgm:spPr/>
      <dgm:t>
        <a:bodyPr/>
        <a:lstStyle/>
        <a:p>
          <a:endParaRPr lang="pt-BR"/>
        </a:p>
      </dgm:t>
    </dgm:pt>
  </dgm:ptLst>
  <dgm:cxnLst>
    <dgm:cxn modelId="{6575AAE5-6F43-477C-8BCA-B58A59891465}" type="presOf" srcId="{5591682B-ABB8-4623-AEBF-82608435A4F0}" destId="{32A8318F-0597-4D9E-B3D2-E73BE65EBAB7}" srcOrd="0" destOrd="0" presId="urn:microsoft.com/office/officeart/2005/8/layout/default"/>
    <dgm:cxn modelId="{980BC1FE-D9E7-4E62-9C16-DDAC17141FD8}" type="presOf" srcId="{696350C1-30A3-40EA-B5B5-42AF6F769F5A}" destId="{82BAD8D2-36A1-46C7-BDFE-598D97ACB841}" srcOrd="0" destOrd="0" presId="urn:microsoft.com/office/officeart/2005/8/layout/default"/>
    <dgm:cxn modelId="{7D430C3D-9A36-4466-96FB-FA14B3B3E2DE}" type="presOf" srcId="{4A20BD59-CB01-4C81-82DD-0B379430FD33}" destId="{77FA5F51-4768-474C-9755-E34DFF7BAFC6}" srcOrd="0" destOrd="0" presId="urn:microsoft.com/office/officeart/2005/8/layout/default"/>
    <dgm:cxn modelId="{44F68F2F-B8A7-4C8D-9992-192C50A2698B}" type="presOf" srcId="{2C947D68-808A-4940-AC5E-DE3C95E7326B}" destId="{8EB7CF80-0FD5-4A73-AB18-C77F7DC44025}" srcOrd="0" destOrd="0" presId="urn:microsoft.com/office/officeart/2005/8/layout/default"/>
    <dgm:cxn modelId="{B3B318D0-C091-4047-BC52-AF7D551DCB0D}" srcId="{696350C1-30A3-40EA-B5B5-42AF6F769F5A}" destId="{5591682B-ABB8-4623-AEBF-82608435A4F0}" srcOrd="4" destOrd="0" parTransId="{2F55FD95-9F8E-4DF3-9C73-2299F017F7B0}" sibTransId="{F7C4F4AC-02E0-4CB6-A6CA-8AC224D20876}"/>
    <dgm:cxn modelId="{75C00E5C-50CD-49E0-814E-A75E083D6177}" type="presOf" srcId="{F07155DD-17BC-4B43-9727-ED5BE38914A3}" destId="{6E0D799B-F478-4623-935B-E4BF2BFCC393}" srcOrd="0" destOrd="0" presId="urn:microsoft.com/office/officeart/2005/8/layout/default"/>
    <dgm:cxn modelId="{27F69F9F-B41B-4AB7-A4E3-346F89E14642}" srcId="{696350C1-30A3-40EA-B5B5-42AF6F769F5A}" destId="{C888C3E9-BE01-4602-96BF-E5DF5E23F350}" srcOrd="3" destOrd="0" parTransId="{ED38A0C6-1CF0-4648-B690-C299A922D651}" sibTransId="{D4A4733C-79F3-4A0C-A6C0-DCD4541B97CB}"/>
    <dgm:cxn modelId="{ABDEBFC8-112C-454F-A812-B8AD3CDC5D0A}" srcId="{696350C1-30A3-40EA-B5B5-42AF6F769F5A}" destId="{2C947D68-808A-4940-AC5E-DE3C95E7326B}" srcOrd="0" destOrd="0" parTransId="{4682A93D-0C40-4A2F-8D42-CEFD807DCEDB}" sibTransId="{00E537A4-A9C7-47E1-9503-88A58A02A2A2}"/>
    <dgm:cxn modelId="{0DAA107B-6D3A-4A78-BFE9-62C576D82582}" srcId="{696350C1-30A3-40EA-B5B5-42AF6F769F5A}" destId="{F07155DD-17BC-4B43-9727-ED5BE38914A3}" srcOrd="1" destOrd="0" parTransId="{BF73C496-FB3E-44F9-B10F-32A486A7B95F}" sibTransId="{3FB32371-9DE4-4DA5-8513-894F771E0A73}"/>
    <dgm:cxn modelId="{02A90064-3FA6-4A9D-8D6D-0CF33605C6BE}" type="presOf" srcId="{C888C3E9-BE01-4602-96BF-E5DF5E23F350}" destId="{871EED9C-0748-4A6A-AF50-C714A3076567}" srcOrd="0" destOrd="0" presId="urn:microsoft.com/office/officeart/2005/8/layout/default"/>
    <dgm:cxn modelId="{5C0EF58A-5F84-4D12-B6C0-1B8A5E51C891}" srcId="{696350C1-30A3-40EA-B5B5-42AF6F769F5A}" destId="{4A20BD59-CB01-4C81-82DD-0B379430FD33}" srcOrd="2" destOrd="0" parTransId="{05B1E168-3643-409C-A88A-3F037AF5CCA4}" sibTransId="{277A062A-8903-4AF6-ABB9-3D3966851B0C}"/>
    <dgm:cxn modelId="{8388830E-31D5-4E12-8C6B-0B22232792B0}" type="presParOf" srcId="{82BAD8D2-36A1-46C7-BDFE-598D97ACB841}" destId="{8EB7CF80-0FD5-4A73-AB18-C77F7DC44025}" srcOrd="0" destOrd="0" presId="urn:microsoft.com/office/officeart/2005/8/layout/default"/>
    <dgm:cxn modelId="{14563EFF-5C1E-4BD1-925E-714C2A6C2EBF}" type="presParOf" srcId="{82BAD8D2-36A1-46C7-BDFE-598D97ACB841}" destId="{78169390-62C0-4761-9D5F-BE459855C976}" srcOrd="1" destOrd="0" presId="urn:microsoft.com/office/officeart/2005/8/layout/default"/>
    <dgm:cxn modelId="{B66AAFB0-A126-461E-BEF6-EF815E2BF68C}" type="presParOf" srcId="{82BAD8D2-36A1-46C7-BDFE-598D97ACB841}" destId="{6E0D799B-F478-4623-935B-E4BF2BFCC393}" srcOrd="2" destOrd="0" presId="urn:microsoft.com/office/officeart/2005/8/layout/default"/>
    <dgm:cxn modelId="{12888A06-B720-44EF-9F36-CFB04084A507}" type="presParOf" srcId="{82BAD8D2-36A1-46C7-BDFE-598D97ACB841}" destId="{78035752-DA99-4DF5-A193-DDD90E985091}" srcOrd="3" destOrd="0" presId="urn:microsoft.com/office/officeart/2005/8/layout/default"/>
    <dgm:cxn modelId="{564BBB82-549D-47AD-9D20-BEAAC6453EA6}" type="presParOf" srcId="{82BAD8D2-36A1-46C7-BDFE-598D97ACB841}" destId="{77FA5F51-4768-474C-9755-E34DFF7BAFC6}" srcOrd="4" destOrd="0" presId="urn:microsoft.com/office/officeart/2005/8/layout/default"/>
    <dgm:cxn modelId="{80D1928F-6965-43AA-A329-73D63AB23EC8}" type="presParOf" srcId="{82BAD8D2-36A1-46C7-BDFE-598D97ACB841}" destId="{2C556BD9-CBF5-4372-9756-321840E2E656}" srcOrd="5" destOrd="0" presId="urn:microsoft.com/office/officeart/2005/8/layout/default"/>
    <dgm:cxn modelId="{794BD279-D0C6-4E93-A8E9-C79A77C59E7F}" type="presParOf" srcId="{82BAD8D2-36A1-46C7-BDFE-598D97ACB841}" destId="{871EED9C-0748-4A6A-AF50-C714A3076567}" srcOrd="6" destOrd="0" presId="urn:microsoft.com/office/officeart/2005/8/layout/default"/>
    <dgm:cxn modelId="{BA502D00-174A-4276-9F99-535D5A7DA9CD}" type="presParOf" srcId="{82BAD8D2-36A1-46C7-BDFE-598D97ACB841}" destId="{903084B7-C4CC-40D8-BD77-C29714F1333A}" srcOrd="7" destOrd="0" presId="urn:microsoft.com/office/officeart/2005/8/layout/default"/>
    <dgm:cxn modelId="{B9034FC1-DEED-48C2-8C2F-52F8FC71778C}" type="presParOf" srcId="{82BAD8D2-36A1-46C7-BDFE-598D97ACB841}" destId="{32A8318F-0597-4D9E-B3D2-E73BE65EBAB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B7CF80-0FD5-4A73-AB18-C77F7DC44025}">
      <dsp:nvSpPr>
        <dsp:cNvPr id="0" name=""/>
        <dsp:cNvSpPr/>
      </dsp:nvSpPr>
      <dsp:spPr>
        <a:xfrm>
          <a:off x="584154" y="1841"/>
          <a:ext cx="2880206" cy="172812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pt-BR" sz="2500" b="1" kern="1200" dirty="0" smtClean="0"/>
            <a:t>Questionário</a:t>
          </a:r>
          <a:endParaRPr lang="pt-BR" sz="2500" b="1" kern="1200" dirty="0"/>
        </a:p>
      </dsp:txBody>
      <dsp:txXfrm>
        <a:off x="584154" y="1841"/>
        <a:ext cx="2880206" cy="1728124"/>
      </dsp:txXfrm>
    </dsp:sp>
    <dsp:sp modelId="{6E0D799B-F478-4623-935B-E4BF2BFCC393}">
      <dsp:nvSpPr>
        <dsp:cNvPr id="0" name=""/>
        <dsp:cNvSpPr/>
      </dsp:nvSpPr>
      <dsp:spPr>
        <a:xfrm>
          <a:off x="3752382" y="1841"/>
          <a:ext cx="2880206" cy="172812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pt-BR" sz="2500" b="1" kern="1200" dirty="0" smtClean="0"/>
            <a:t>Entrega de panfletos informativos</a:t>
          </a:r>
          <a:endParaRPr lang="pt-BR" sz="2500" b="1" kern="1200" dirty="0"/>
        </a:p>
      </dsp:txBody>
      <dsp:txXfrm>
        <a:off x="3752382" y="1841"/>
        <a:ext cx="2880206" cy="1728124"/>
      </dsp:txXfrm>
    </dsp:sp>
    <dsp:sp modelId="{77FA5F51-4768-474C-9755-E34DFF7BAFC6}">
      <dsp:nvSpPr>
        <dsp:cNvPr id="0" name=""/>
        <dsp:cNvSpPr/>
      </dsp:nvSpPr>
      <dsp:spPr>
        <a:xfrm>
          <a:off x="6920609" y="1841"/>
          <a:ext cx="2880206" cy="172812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pt-BR" sz="2500" b="1" kern="1200" dirty="0" smtClean="0">
              <a:solidFill>
                <a:schemeClr val="accent1">
                  <a:lumMod val="50000"/>
                </a:schemeClr>
              </a:solidFill>
            </a:rPr>
            <a:t>Roda de Conversa </a:t>
          </a:r>
          <a:r>
            <a:rPr lang="pt-BR" sz="2500" b="1" kern="1200" dirty="0" smtClean="0"/>
            <a:t>com profissionais da área da saúde e adolescentes</a:t>
          </a:r>
          <a:endParaRPr lang="pt-BR" sz="2500" b="1" kern="1200" dirty="0"/>
        </a:p>
      </dsp:txBody>
      <dsp:txXfrm>
        <a:off x="6920609" y="1841"/>
        <a:ext cx="2880206" cy="1728124"/>
      </dsp:txXfrm>
    </dsp:sp>
    <dsp:sp modelId="{871EED9C-0748-4A6A-AF50-C714A3076567}">
      <dsp:nvSpPr>
        <dsp:cNvPr id="0" name=""/>
        <dsp:cNvSpPr/>
      </dsp:nvSpPr>
      <dsp:spPr>
        <a:xfrm>
          <a:off x="0" y="2017986"/>
          <a:ext cx="2880206" cy="172812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kern="1200" dirty="0" smtClean="0">
              <a:solidFill>
                <a:schemeClr val="accent1">
                  <a:lumMod val="50000"/>
                </a:schemeClr>
              </a:solidFill>
            </a:rPr>
            <a:t>SITE</a:t>
          </a:r>
        </a:p>
        <a:p>
          <a:pPr lvl="0" algn="ctr" defTabSz="1422400">
            <a:lnSpc>
              <a:spcPct val="90000"/>
            </a:lnSpc>
            <a:spcBef>
              <a:spcPct val="0"/>
            </a:spcBef>
            <a:spcAft>
              <a:spcPct val="35000"/>
            </a:spcAft>
          </a:pPr>
          <a:r>
            <a:rPr lang="pt-BR" sz="700" b="1" kern="1200" dirty="0" smtClean="0"/>
            <a:t>https://sites.google.com/view/projetoriacj/p%C3%A1gina-inicial</a:t>
          </a:r>
          <a:endParaRPr lang="pt-BR" sz="700" b="1" kern="1200" dirty="0"/>
        </a:p>
      </dsp:txBody>
      <dsp:txXfrm>
        <a:off x="0" y="2017986"/>
        <a:ext cx="2880206" cy="1728124"/>
      </dsp:txXfrm>
    </dsp:sp>
    <dsp:sp modelId="{32A8318F-0597-4D9E-B3D2-E73BE65EBAB7}">
      <dsp:nvSpPr>
        <dsp:cNvPr id="0" name=""/>
        <dsp:cNvSpPr/>
      </dsp:nvSpPr>
      <dsp:spPr>
        <a:xfrm>
          <a:off x="7438816" y="2019827"/>
          <a:ext cx="2880206" cy="172812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pt-BR" sz="2500" kern="1200" dirty="0" smtClean="0"/>
            <a:t>Desenvolver uma pílula com menos efeitos colaterais </a:t>
          </a:r>
          <a:endParaRPr lang="pt-BR" sz="2500" kern="1200" dirty="0"/>
        </a:p>
      </dsp:txBody>
      <dsp:txXfrm>
        <a:off x="7438816" y="2019827"/>
        <a:ext cx="2880206" cy="172812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12/13/2021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smtClean="0"/>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42A54C80-263E-416B-A8E0-580EDEADCBDC}" type="datetimeFigureOut">
              <a:rPr lang="en-US" dirty="0"/>
              <a:t>12/13/2021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Editar estilos de texto Mestre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Editar estilos de texto Mestre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Editar estilos de texto Mestre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12/13/2021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371602" y="4429660"/>
            <a:ext cx="8255100" cy="2180150"/>
          </a:xfrm>
        </p:spPr>
        <p:txBody>
          <a:bodyPr>
            <a:normAutofit/>
          </a:bodyPr>
          <a:lstStyle/>
          <a:p>
            <a:pPr algn="l"/>
            <a:r>
              <a:rPr lang="pt-BR" dirty="0"/>
              <a:t> </a:t>
            </a:r>
            <a:r>
              <a:rPr lang="pt-BR" dirty="0">
                <a:solidFill>
                  <a:schemeClr val="accent1">
                    <a:lumMod val="75000"/>
                  </a:schemeClr>
                </a:solidFill>
              </a:rPr>
              <a:t>Maria Eduarda Felício Maia</a:t>
            </a:r>
          </a:p>
          <a:p>
            <a:pPr algn="l"/>
            <a:r>
              <a:rPr lang="pt-BR" dirty="0">
                <a:solidFill>
                  <a:schemeClr val="accent1">
                    <a:lumMod val="75000"/>
                  </a:schemeClr>
                </a:solidFill>
              </a:rPr>
              <a:t> </a:t>
            </a:r>
            <a:r>
              <a:rPr lang="pt-BR" dirty="0" smtClean="0">
                <a:solidFill>
                  <a:schemeClr val="accent1">
                    <a:lumMod val="75000"/>
                  </a:schemeClr>
                </a:solidFill>
              </a:rPr>
              <a:t>Ingrid </a:t>
            </a:r>
            <a:r>
              <a:rPr lang="pt-BR" dirty="0">
                <a:solidFill>
                  <a:schemeClr val="accent1">
                    <a:lumMod val="75000"/>
                  </a:schemeClr>
                </a:solidFill>
              </a:rPr>
              <a:t>Gonçalves Pereira </a:t>
            </a:r>
            <a:r>
              <a:rPr lang="pt-BR" dirty="0" smtClean="0">
                <a:solidFill>
                  <a:schemeClr val="accent1">
                    <a:lumMod val="75000"/>
                  </a:schemeClr>
                </a:solidFill>
              </a:rPr>
              <a:t>Dantas</a:t>
            </a:r>
          </a:p>
          <a:p>
            <a:r>
              <a:rPr lang="pt-BR" dirty="0">
                <a:solidFill>
                  <a:srgbClr val="0070C0"/>
                </a:solidFill>
              </a:rPr>
              <a:t>Orientadora: Lilian Daniele Duarte</a:t>
            </a:r>
          </a:p>
          <a:p>
            <a:r>
              <a:rPr lang="pt-BR" dirty="0" err="1">
                <a:solidFill>
                  <a:srgbClr val="0070C0"/>
                </a:solidFill>
              </a:rPr>
              <a:t>Coorientador</a:t>
            </a:r>
            <a:r>
              <a:rPr lang="pt-BR" dirty="0">
                <a:solidFill>
                  <a:srgbClr val="0070C0"/>
                </a:solidFill>
              </a:rPr>
              <a:t>: Adriano Claudino</a:t>
            </a:r>
          </a:p>
          <a:p>
            <a:pPr algn="l"/>
            <a:endParaRPr lang="pt-BR" dirty="0"/>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2" y="431076"/>
            <a:ext cx="7902401" cy="3905793"/>
          </a:xfrm>
          <a:prstGeom prst="rect">
            <a:avLst/>
          </a:prstGeom>
        </p:spPr>
      </p:pic>
    </p:spTree>
    <p:extLst>
      <p:ext uri="{BB962C8B-B14F-4D97-AF65-F5344CB8AC3E}">
        <p14:creationId xmlns:p14="http://schemas.microsoft.com/office/powerpoint/2010/main" val="2462339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t>Introdução </a:t>
            </a:r>
            <a:endParaRPr lang="pt-BR" dirty="0"/>
          </a:p>
        </p:txBody>
      </p:sp>
      <p:sp>
        <p:nvSpPr>
          <p:cNvPr id="3" name="Espaço Reservado para Conteúdo 2"/>
          <p:cNvSpPr>
            <a:spLocks noGrp="1"/>
          </p:cNvSpPr>
          <p:nvPr>
            <p:ph idx="1"/>
          </p:nvPr>
        </p:nvSpPr>
        <p:spPr>
          <a:xfrm>
            <a:off x="677334" y="1436915"/>
            <a:ext cx="9211248" cy="4604448"/>
          </a:xfrm>
        </p:spPr>
        <p:txBody>
          <a:bodyPr>
            <a:normAutofit fontScale="92500" lnSpcReduction="10000"/>
          </a:bodyPr>
          <a:lstStyle/>
          <a:p>
            <a:pPr algn="just"/>
            <a:r>
              <a:rPr lang="pt-BR" dirty="0"/>
              <a:t>Na cidade de Juazeiro do Norte, na rede pública, é distribuído pelo SUS (Sistema Único de Saúde) o Ciclo 21, que possui como composição 0,15 de </a:t>
            </a:r>
            <a:r>
              <a:rPr lang="pt-BR" dirty="0" err="1"/>
              <a:t>Levonorgestrel</a:t>
            </a:r>
            <a:r>
              <a:rPr lang="pt-BR" dirty="0"/>
              <a:t>, conhecido por ser uma progesterona sintética, e 0,3 de </a:t>
            </a:r>
            <a:r>
              <a:rPr lang="pt-BR" dirty="0" err="1"/>
              <a:t>etinilestradiol</a:t>
            </a:r>
            <a:r>
              <a:rPr lang="pt-BR" dirty="0"/>
              <a:t>, também conhecido por ser um estrógeno sintético. Além disso, segundo o Hospital Oswaldo Cruz, através de seus estudos, o ciclo 21 é conhecido por ser um dos anticoncepcionais que mais causam trombose nas mulheres. Entretanto, é importante retratar que trombose e AVC são ocasionados por vários fatores, exemplo disso é o tabagismo, pois o uso do cigarro pode danificar a parede vascular pela ativação da via intrínseca da coagulação, além do tabagismo, a má alimentação, a falta de exercícios físicos e a obesidade contribuem para o aumento dos riscos de AVC e trombose. (PEREIRA PVS e ANGONESI D, 2009).                                                                </a:t>
            </a:r>
          </a:p>
          <a:p>
            <a:pPr algn="just"/>
            <a:r>
              <a:rPr lang="pt-BR" dirty="0"/>
              <a:t>Os anticoncepcionais orais a base de estrogênio, especificamente o </a:t>
            </a:r>
            <a:r>
              <a:rPr lang="pt-BR" dirty="0" err="1"/>
              <a:t>etinilestradiol</a:t>
            </a:r>
            <a:r>
              <a:rPr lang="pt-BR" dirty="0"/>
              <a:t> que compõe os anticoncepcionais hormonais combinados, induz alterações significativas no sistema de coagulação, favorecendo o aumento de trombina e dos fatores de coagulação, reduzindo os inibidores naturais da coagulação. Além disso, esse hormônio atua diretamente na parede vascular, influenciando mudanças nos fatores que estimulam a disfunção endotelial.  Essas mudanças são favoráveis ao desenvolvimento tromboembólicos, como AVC (Acidente Vascular Cerebral) e trombose. (Lima, ACS, Martins, LCG, Lopes, MVDO, Araújo, TLD, Lima, FET, Aquino, PDS, &amp; Moura, ERF (2017)</a:t>
            </a:r>
          </a:p>
          <a:p>
            <a:endParaRPr lang="pt-BR" dirty="0"/>
          </a:p>
        </p:txBody>
      </p:sp>
    </p:spTree>
    <p:extLst>
      <p:ext uri="{BB962C8B-B14F-4D97-AF65-F5344CB8AC3E}">
        <p14:creationId xmlns:p14="http://schemas.microsoft.com/office/powerpoint/2010/main" val="2501168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lvl="0"/>
            <a:r>
              <a:rPr lang="pt-BR" dirty="0"/>
              <a:t>Objetivos</a:t>
            </a:r>
            <a:br>
              <a:rPr lang="pt-BR" dirty="0"/>
            </a:br>
            <a:endParaRPr lang="pt-BR" dirty="0"/>
          </a:p>
        </p:txBody>
      </p:sp>
      <p:sp>
        <p:nvSpPr>
          <p:cNvPr id="3" name="Espaço Reservado para Conteúdo 2"/>
          <p:cNvSpPr>
            <a:spLocks noGrp="1"/>
          </p:cNvSpPr>
          <p:nvPr>
            <p:ph idx="1"/>
          </p:nvPr>
        </p:nvSpPr>
        <p:spPr>
          <a:xfrm>
            <a:off x="677334" y="1541417"/>
            <a:ext cx="8596668" cy="4499945"/>
          </a:xfrm>
        </p:spPr>
        <p:txBody>
          <a:bodyPr>
            <a:normAutofit fontScale="92500" lnSpcReduction="10000"/>
          </a:bodyPr>
          <a:lstStyle/>
          <a:p>
            <a:pPr lvl="1"/>
            <a:r>
              <a:rPr lang="pt-BR" sz="2200" b="1" dirty="0"/>
              <a:t>Objetivo Geral</a:t>
            </a:r>
            <a:endParaRPr lang="pt-BR" sz="1900" b="1" dirty="0"/>
          </a:p>
          <a:p>
            <a:r>
              <a:rPr lang="pt-BR" dirty="0"/>
              <a:t>Mitigar os riscos da ingestão das pílulas anticoncepcionais no aumento dos casos de trombose e AVC entre jovens.</a:t>
            </a:r>
            <a:endParaRPr lang="pt-BR" sz="1600" dirty="0"/>
          </a:p>
          <a:p>
            <a:pPr lvl="1"/>
            <a:r>
              <a:rPr lang="pt-BR" sz="2200" b="1" dirty="0"/>
              <a:t>Objetivos </a:t>
            </a:r>
            <a:r>
              <a:rPr lang="pt-BR" sz="2200" b="1" dirty="0" smtClean="0"/>
              <a:t>específicos</a:t>
            </a:r>
            <a:endParaRPr lang="pt-BR" sz="1900" b="1" dirty="0"/>
          </a:p>
          <a:p>
            <a:pPr lvl="0"/>
            <a:r>
              <a:rPr lang="pt-BR" dirty="0"/>
              <a:t>Sensibilizar e alertar as mulheres/jovens em relação ao consumo das pílulas anticoncepcionais.</a:t>
            </a:r>
            <a:endParaRPr lang="pt-BR" sz="1600" dirty="0"/>
          </a:p>
          <a:p>
            <a:pPr lvl="0"/>
            <a:r>
              <a:rPr lang="pt-BR" dirty="0"/>
              <a:t>Realizar um estudo aprofundado sobre a constituição das pílulas anticoncepcionais para assim substituir as substâncias que causam efeitos colaterais.</a:t>
            </a:r>
            <a:endParaRPr lang="pt-BR" sz="1600" dirty="0"/>
          </a:p>
          <a:p>
            <a:pPr lvl="0"/>
            <a:r>
              <a:rPr lang="pt-BR" dirty="0"/>
              <a:t>Produzir uma cartilha que apresenta os riscos do uso das pílulas sem acompanhamento médico, bem como sobre o aumento dos casos de AVC e trombose.</a:t>
            </a:r>
            <a:endParaRPr lang="pt-BR" sz="1600" dirty="0"/>
          </a:p>
          <a:p>
            <a:pPr lvl="0"/>
            <a:r>
              <a:rPr lang="pt-BR" dirty="0"/>
              <a:t>Desenvolver uma pílula anticoncepcional em parceria com uma universidade, que apresente menor risco no desenvolvimento de AVC e trombose, além de ser mais acessível para todos.</a:t>
            </a:r>
            <a:endParaRPr lang="pt-BR" sz="1600" dirty="0"/>
          </a:p>
          <a:p>
            <a:endParaRPr lang="pt-BR" sz="2400" dirty="0"/>
          </a:p>
        </p:txBody>
      </p:sp>
    </p:spTree>
    <p:extLst>
      <p:ext uri="{BB962C8B-B14F-4D97-AF65-F5344CB8AC3E}">
        <p14:creationId xmlns:p14="http://schemas.microsoft.com/office/powerpoint/2010/main" val="2735834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Metodologia</a:t>
            </a:r>
            <a:endParaRPr lang="pt-BR" dirty="0"/>
          </a:p>
        </p:txBody>
      </p:sp>
      <p:graphicFrame>
        <p:nvGraphicFramePr>
          <p:cNvPr id="6" name="Espaço Reservado para Conteúdo 5"/>
          <p:cNvGraphicFramePr>
            <a:graphicFrameLocks noGrp="1"/>
          </p:cNvGraphicFramePr>
          <p:nvPr>
            <p:ph idx="1"/>
            <p:extLst>
              <p:ext uri="{D42A27DB-BD31-4B8C-83A1-F6EECF244321}">
                <p14:modId xmlns:p14="http://schemas.microsoft.com/office/powerpoint/2010/main" val="2079306920"/>
              </p:ext>
            </p:extLst>
          </p:nvPr>
        </p:nvGraphicFramePr>
        <p:xfrm>
          <a:off x="274320" y="2294073"/>
          <a:ext cx="10384971" cy="3747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Imagem 6"/>
          <p:cNvPicPr>
            <a:picLocks noChangeAspect="1"/>
          </p:cNvPicPr>
          <p:nvPr/>
        </p:nvPicPr>
        <p:blipFill>
          <a:blip r:embed="rId7"/>
          <a:stretch>
            <a:fillRect/>
          </a:stretch>
        </p:blipFill>
        <p:spPr>
          <a:xfrm>
            <a:off x="6888887" y="141423"/>
            <a:ext cx="2124075" cy="2152650"/>
          </a:xfrm>
          <a:prstGeom prst="rect">
            <a:avLst/>
          </a:prstGeom>
        </p:spPr>
      </p:pic>
      <p:pic>
        <p:nvPicPr>
          <p:cNvPr id="8" name="Imagem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92242" y="597859"/>
            <a:ext cx="2564867" cy="1709911"/>
          </a:xfrm>
          <a:prstGeom prst="rect">
            <a:avLst/>
          </a:prstGeom>
        </p:spPr>
      </p:pic>
      <p:pic>
        <p:nvPicPr>
          <p:cNvPr id="10" name="Imagem 9"/>
          <p:cNvPicPr>
            <a:picLocks noChangeAspect="1"/>
          </p:cNvPicPr>
          <p:nvPr/>
        </p:nvPicPr>
        <p:blipFill>
          <a:blip r:embed="rId9"/>
          <a:stretch>
            <a:fillRect/>
          </a:stretch>
        </p:blipFill>
        <p:spPr>
          <a:xfrm>
            <a:off x="3370160" y="4168049"/>
            <a:ext cx="2591344" cy="2591344"/>
          </a:xfrm>
          <a:prstGeom prst="rect">
            <a:avLst/>
          </a:prstGeom>
        </p:spPr>
      </p:pic>
      <p:sp>
        <p:nvSpPr>
          <p:cNvPr id="11" name="Texto Explicativo em Nuvem 10"/>
          <p:cNvSpPr/>
          <p:nvPr/>
        </p:nvSpPr>
        <p:spPr>
          <a:xfrm>
            <a:off x="5961504" y="4116616"/>
            <a:ext cx="1693815" cy="78413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solidFill>
                  <a:schemeClr val="accent1">
                    <a:lumMod val="50000"/>
                  </a:schemeClr>
                </a:solidFill>
              </a:rPr>
              <a:t>Escanei </a:t>
            </a:r>
            <a:r>
              <a:rPr lang="pt-BR" b="1" dirty="0" err="1" smtClean="0">
                <a:solidFill>
                  <a:schemeClr val="accent1">
                    <a:lumMod val="50000"/>
                  </a:schemeClr>
                </a:solidFill>
              </a:rPr>
              <a:t>Qr</a:t>
            </a:r>
            <a:r>
              <a:rPr lang="pt-BR" b="1" dirty="0" smtClean="0">
                <a:solidFill>
                  <a:schemeClr val="accent1">
                    <a:lumMod val="50000"/>
                  </a:schemeClr>
                </a:solidFill>
              </a:rPr>
              <a:t> </a:t>
            </a:r>
            <a:r>
              <a:rPr lang="pt-BR" b="1" dirty="0" err="1" smtClean="0">
                <a:solidFill>
                  <a:schemeClr val="accent1">
                    <a:lumMod val="50000"/>
                  </a:schemeClr>
                </a:solidFill>
              </a:rPr>
              <a:t>Code</a:t>
            </a:r>
            <a:endParaRPr lang="pt-BR" b="1" dirty="0">
              <a:solidFill>
                <a:schemeClr val="accent1">
                  <a:lumMod val="50000"/>
                </a:schemeClr>
              </a:solidFill>
            </a:endParaRPr>
          </a:p>
        </p:txBody>
      </p:sp>
    </p:spTree>
    <p:extLst>
      <p:ext uri="{BB962C8B-B14F-4D97-AF65-F5344CB8AC3E}">
        <p14:creationId xmlns:p14="http://schemas.microsoft.com/office/powerpoint/2010/main" val="2263393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Um pouco do trabalho que estamos desenvolvendo</a:t>
            </a:r>
            <a:endParaRPr lang="pt-BR" dirty="0"/>
          </a:p>
        </p:txBody>
      </p:sp>
      <p:pic>
        <p:nvPicPr>
          <p:cNvPr id="4" name="Espaço Reservado para Conteúdo 3"/>
          <p:cNvPicPr>
            <a:picLocks noGrp="1" noChangeAspect="1"/>
          </p:cNvPicPr>
          <p:nvPr>
            <p:ph idx="1"/>
          </p:nvPr>
        </p:nvPicPr>
        <p:blipFill>
          <a:blip r:embed="rId2"/>
          <a:stretch>
            <a:fillRect/>
          </a:stretch>
        </p:blipFill>
        <p:spPr>
          <a:xfrm>
            <a:off x="546138" y="2286000"/>
            <a:ext cx="6677377" cy="3756025"/>
          </a:xfrm>
          <a:prstGeom prst="rect">
            <a:avLst/>
          </a:prstGeom>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5679" y="712892"/>
            <a:ext cx="3265579" cy="5805474"/>
          </a:xfrm>
          <a:prstGeom prst="rect">
            <a:avLst/>
          </a:prstGeom>
        </p:spPr>
      </p:pic>
      <p:pic>
        <p:nvPicPr>
          <p:cNvPr id="6" name="Imagem 5"/>
          <p:cNvPicPr>
            <a:picLocks noChangeAspect="1"/>
          </p:cNvPicPr>
          <p:nvPr/>
        </p:nvPicPr>
        <p:blipFill>
          <a:blip r:embed="rId4"/>
          <a:stretch>
            <a:fillRect/>
          </a:stretch>
        </p:blipFill>
        <p:spPr>
          <a:xfrm>
            <a:off x="7407710" y="4365851"/>
            <a:ext cx="3042575" cy="2281931"/>
          </a:xfrm>
          <a:prstGeom prst="rect">
            <a:avLst/>
          </a:prstGeom>
        </p:spPr>
      </p:pic>
    </p:spTree>
    <p:extLst>
      <p:ext uri="{BB962C8B-B14F-4D97-AF65-F5344CB8AC3E}">
        <p14:creationId xmlns:p14="http://schemas.microsoft.com/office/powerpoint/2010/main" val="2750089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lvl="0"/>
            <a:r>
              <a:rPr lang="pt-BR" dirty="0"/>
              <a:t>Conclusão</a:t>
            </a:r>
            <a:br>
              <a:rPr lang="pt-BR" dirty="0"/>
            </a:br>
            <a:endParaRPr lang="pt-BR" dirty="0"/>
          </a:p>
        </p:txBody>
      </p:sp>
      <p:sp>
        <p:nvSpPr>
          <p:cNvPr id="3" name="Espaço Reservado para Conteúdo 2"/>
          <p:cNvSpPr>
            <a:spLocks noGrp="1"/>
          </p:cNvSpPr>
          <p:nvPr>
            <p:ph idx="1"/>
          </p:nvPr>
        </p:nvSpPr>
        <p:spPr>
          <a:xfrm>
            <a:off x="677333" y="1554481"/>
            <a:ext cx="9603135" cy="5159828"/>
          </a:xfrm>
        </p:spPr>
        <p:txBody>
          <a:bodyPr>
            <a:normAutofit fontScale="92500" lnSpcReduction="10000"/>
          </a:bodyPr>
          <a:lstStyle/>
          <a:p>
            <a:pPr algn="just"/>
            <a:r>
              <a:rPr lang="pt-BR" dirty="0"/>
              <a:t>A desinformação é um dos "vilões" da situação, já que caso as pessoas possuíssem total ciência das terríveis consequências que esse método contraceptivo pode acarretar para o seu organismo, como também pode afetar a sua saúde, elas exigiram de alguma forma a solução para esse problema. Tanto que podemos incluir a filosofia de Thomas Hobbes na obra "Do cidadão e </a:t>
            </a:r>
            <a:r>
              <a:rPr lang="pt-BR" dirty="0" err="1"/>
              <a:t>Levitã</a:t>
            </a:r>
            <a:r>
              <a:rPr lang="pt-BR" dirty="0"/>
              <a:t>", sobre como o ser humano é capaz de realizar qualquer tipo de ação onde a sua vida é posta em perigo</a:t>
            </a:r>
          </a:p>
          <a:p>
            <a:pPr algn="just"/>
            <a:r>
              <a:rPr lang="pt-BR" dirty="0"/>
              <a:t>Logo é necessário a realização da conscientização do perigo na ingestão das pílulas anticoncepcionais nos jovens, já que diversos problemas de saúde podem ser desencadeados pelo uso indevido do remédio, entre eles a trombose e o AVC (Acidente Vascular Cerebral), além desses também temos outras, como: o glaucoma, hipertensão, doenças hepáticas varizes, entre outras. A partir disso, as mulheres passam a ter mais liberdade nas suas escolhas de vida além de terem consciência e segurança diante de questões relacionadas à sua saúde. </a:t>
            </a:r>
          </a:p>
          <a:p>
            <a:pPr algn="just"/>
            <a:r>
              <a:rPr lang="pt-BR" dirty="0"/>
              <a:t>Portanto medidas devem ser tomadas diante dessa situação. O projeto em como propósito que as pílulas sejam utilizadas de forma mais consciente quando prescritas pelo ginecologista, da maneira mais saudável possível, por isso propomos que o alcance de informações seja maior, pois as mulheres passam a possuir um conhecimento relacionado com as pílulas anticoncepcionais, além disso, não existem apenas as pílulas anticoncepcionais como opção entre os métodos contraceptivos. Os métodos de barreira se enquadrando entre os métodos de baixo custo, sendo disponibilizado inclusive pelo SUS.</a:t>
            </a:r>
          </a:p>
          <a:p>
            <a:endParaRPr lang="pt-BR" dirty="0"/>
          </a:p>
        </p:txBody>
      </p:sp>
    </p:spTree>
    <p:extLst>
      <p:ext uri="{BB962C8B-B14F-4D97-AF65-F5344CB8AC3E}">
        <p14:creationId xmlns:p14="http://schemas.microsoft.com/office/powerpoint/2010/main" val="3229636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lvl="0"/>
            <a:r>
              <a:rPr lang="pt-BR" dirty="0"/>
              <a:t>Referências bibliográficas</a:t>
            </a:r>
            <a:br>
              <a:rPr lang="pt-BR" dirty="0"/>
            </a:br>
            <a:endParaRPr lang="pt-BR" dirty="0"/>
          </a:p>
        </p:txBody>
      </p:sp>
      <p:sp>
        <p:nvSpPr>
          <p:cNvPr id="3" name="Espaço Reservado para Conteúdo 2"/>
          <p:cNvSpPr>
            <a:spLocks noGrp="1"/>
          </p:cNvSpPr>
          <p:nvPr>
            <p:ph idx="1"/>
          </p:nvPr>
        </p:nvSpPr>
        <p:spPr>
          <a:xfrm>
            <a:off x="677334" y="1468258"/>
            <a:ext cx="8858552" cy="2790234"/>
          </a:xfrm>
        </p:spPr>
        <p:txBody>
          <a:bodyPr>
            <a:normAutofit fontScale="85000" lnSpcReduction="10000"/>
          </a:bodyPr>
          <a:lstStyle/>
          <a:p>
            <a:pPr algn="just"/>
            <a:r>
              <a:rPr lang="pt-BR" dirty="0"/>
              <a:t>Influência de anticoncepcionais hormonais e ocorrência de acidente vascular cerebral: revisão integrativa. Revista Brasileira de Enfermagem, 70, 647-655. Recuperado de: https://www.scielo.br/j/reben/a/stgG6mmLJjcWf4NMmrmvk7q/?lang=pt&amp;format=pdf                                                                                                                                                                                                                                                     Brandt, G. P., Oliveira, A. P. R., &amp; </a:t>
            </a:r>
            <a:r>
              <a:rPr lang="pt-BR" dirty="0" err="1"/>
              <a:t>Burci</a:t>
            </a:r>
            <a:r>
              <a:rPr lang="pt-BR" dirty="0"/>
              <a:t>, L. M. (2018). </a:t>
            </a:r>
          </a:p>
          <a:p>
            <a:pPr algn="just"/>
            <a:r>
              <a:rPr lang="pt-BR" dirty="0"/>
              <a:t>Anticoncepcionais hormonais na atualidade: um novo paradigma para o planejamento familiar. Revista Gestão e Saúde, 18(1), 54-62. Recuperado de:  https://bvsms.saude.gov.br/bvs/publicacoes/0102assistencia2.pdf                                                                             Almeida, L. (2021). </a:t>
            </a:r>
          </a:p>
          <a:p>
            <a:pPr algn="just"/>
            <a:r>
              <a:rPr lang="pt-BR" dirty="0"/>
              <a:t> BRASIL. MINISTÉRIO DA SAÚDE. Secretaria de Política de Saúde. Área Técnica de Saúde da Mulher. Assistência em Planejamento Familiar: Manual Técnico. 4ª edição, Ministério da Saúde. Brasília: Ministério da saúde, 152 p. 2002b.</a:t>
            </a:r>
          </a:p>
          <a:p>
            <a:endParaRPr lang="pt-BR" dirty="0"/>
          </a:p>
          <a:p>
            <a:endParaRPr lang="pt-BR" dirty="0"/>
          </a:p>
        </p:txBody>
      </p:sp>
      <p:pic>
        <p:nvPicPr>
          <p:cNvPr id="4" name="Imagem 3"/>
          <p:cNvPicPr>
            <a:picLocks noChangeAspect="1"/>
          </p:cNvPicPr>
          <p:nvPr/>
        </p:nvPicPr>
        <p:blipFill>
          <a:blip r:embed="rId2"/>
          <a:stretch>
            <a:fillRect/>
          </a:stretch>
        </p:blipFill>
        <p:spPr>
          <a:xfrm>
            <a:off x="4004662" y="4550052"/>
            <a:ext cx="3493418" cy="1965048"/>
          </a:xfrm>
          <a:prstGeom prst="rect">
            <a:avLst/>
          </a:prstGeom>
        </p:spPr>
      </p:pic>
    </p:spTree>
    <p:extLst>
      <p:ext uri="{BB962C8B-B14F-4D97-AF65-F5344CB8AC3E}">
        <p14:creationId xmlns:p14="http://schemas.microsoft.com/office/powerpoint/2010/main" val="2323213663"/>
      </p:ext>
    </p:extLst>
  </p:cSld>
  <p:clrMapOvr>
    <a:masterClrMapping/>
  </p:clrMapOvr>
</p:sld>
</file>

<file path=ppt/theme/theme1.xml><?xml version="1.0" encoding="utf-8"?>
<a:theme xmlns:a="http://schemas.openxmlformats.org/drawingml/2006/main" name="Facetado">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84</TotalTime>
  <Words>722</Words>
  <Application>Microsoft Office PowerPoint</Application>
  <PresentationFormat>Widescreen</PresentationFormat>
  <Paragraphs>32</Paragraphs>
  <Slides>7</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7</vt:i4>
      </vt:variant>
    </vt:vector>
  </HeadingPairs>
  <TitlesOfParts>
    <vt:vector size="11" baseType="lpstr">
      <vt:lpstr>Arial</vt:lpstr>
      <vt:lpstr>Trebuchet MS</vt:lpstr>
      <vt:lpstr>Wingdings 3</vt:lpstr>
      <vt:lpstr>Facetado</vt:lpstr>
      <vt:lpstr>Apresentação do PowerPoint</vt:lpstr>
      <vt:lpstr>Introdução </vt:lpstr>
      <vt:lpstr>Objetivos </vt:lpstr>
      <vt:lpstr>Metodologia</vt:lpstr>
      <vt:lpstr>Um pouco do trabalho que estamos desenvolvendo</vt:lpstr>
      <vt:lpstr>Conclusão </vt:lpstr>
      <vt:lpstr>Referências bibliográficas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RIACJ - RISCO DA INGESTÃO DAS PÍLULAS ANTICONCEPCIONAIS EM JOVENS</dc:title>
  <dc:creator>AULA</dc:creator>
  <cp:lastModifiedBy>AULA</cp:lastModifiedBy>
  <cp:revision>23</cp:revision>
  <dcterms:created xsi:type="dcterms:W3CDTF">2021-12-13T12:07:56Z</dcterms:created>
  <dcterms:modified xsi:type="dcterms:W3CDTF">2021-12-13T13:32:03Z</dcterms:modified>
</cp:coreProperties>
</file>