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256" r:id="rId2"/>
  </p:sldIdLst>
  <p:sldSz cx="32404050" cy="43205400"/>
  <p:notesSz cx="6934200" cy="9220200"/>
  <p:defaultTextStyle>
    <a:defPPr>
      <a:defRPr lang="pt-BR"/>
    </a:defPPr>
    <a:lvl1pPr marL="0" algn="l" defTabSz="4320540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1pPr>
    <a:lvl2pPr marL="2160270" algn="l" defTabSz="4320540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2pPr>
    <a:lvl3pPr marL="4320540" algn="l" defTabSz="4320540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3pPr>
    <a:lvl4pPr marL="6480810" algn="l" defTabSz="4320540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4pPr>
    <a:lvl5pPr marL="8641080" algn="l" defTabSz="4320540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5pPr>
    <a:lvl6pPr marL="10801350" algn="l" defTabSz="4320540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6pPr>
    <a:lvl7pPr marL="12961620" algn="l" defTabSz="4320540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7pPr>
    <a:lvl8pPr marL="15121890" algn="l" defTabSz="4320540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8pPr>
    <a:lvl9pPr marL="17282160" algn="l" defTabSz="4320540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608">
          <p15:clr>
            <a:srgbClr val="A4A3A4"/>
          </p15:clr>
        </p15:guide>
        <p15:guide id="2" pos="1020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88" autoAdjust="0"/>
    <p:restoredTop sz="94660"/>
  </p:normalViewPr>
  <p:slideViewPr>
    <p:cSldViewPr>
      <p:cViewPr>
        <p:scale>
          <a:sx n="33" d="100"/>
          <a:sy n="33" d="100"/>
        </p:scale>
        <p:origin x="19" y="-4339"/>
      </p:cViewPr>
      <p:guideLst>
        <p:guide orient="horz" pos="13608"/>
        <p:guide pos="1020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gério Vargas" userId="2fe2a8009302ff85" providerId="LiveId" clId="{D0CFA767-2478-4023-BE5D-03F92B1C5556}"/>
    <pc:docChg chg="undo custSel delSld modSld">
      <pc:chgData name="Rogério Vargas" userId="2fe2a8009302ff85" providerId="LiveId" clId="{D0CFA767-2478-4023-BE5D-03F92B1C5556}" dt="2022-01-11T17:16:13.435" v="93" actId="1038"/>
      <pc:docMkLst>
        <pc:docMk/>
      </pc:docMkLst>
      <pc:sldChg chg="addSp delSp modSp mod">
        <pc:chgData name="Rogério Vargas" userId="2fe2a8009302ff85" providerId="LiveId" clId="{D0CFA767-2478-4023-BE5D-03F92B1C5556}" dt="2022-01-11T17:16:13.435" v="93" actId="1038"/>
        <pc:sldMkLst>
          <pc:docMk/>
          <pc:sldMk cId="0" sldId="256"/>
        </pc:sldMkLst>
        <pc:picChg chg="add del mod">
          <ac:chgData name="Rogério Vargas" userId="2fe2a8009302ff85" providerId="LiveId" clId="{D0CFA767-2478-4023-BE5D-03F92B1C5556}" dt="2022-01-11T17:14:53.706" v="60" actId="478"/>
          <ac:picMkLst>
            <pc:docMk/>
            <pc:sldMk cId="0" sldId="256"/>
            <ac:picMk id="3" creationId="{AAAB1040-DCE2-4504-9647-C3D24ACB77C3}"/>
          </ac:picMkLst>
        </pc:picChg>
        <pc:picChg chg="mod">
          <ac:chgData name="Rogério Vargas" userId="2fe2a8009302ff85" providerId="LiveId" clId="{D0CFA767-2478-4023-BE5D-03F92B1C5556}" dt="2022-01-11T17:16:06.524" v="87" actId="14100"/>
          <ac:picMkLst>
            <pc:docMk/>
            <pc:sldMk cId="0" sldId="256"/>
            <ac:picMk id="5" creationId="{A68C6389-8061-4C22-AD00-791196B64A57}"/>
          </ac:picMkLst>
        </pc:picChg>
        <pc:picChg chg="add mod">
          <ac:chgData name="Rogério Vargas" userId="2fe2a8009302ff85" providerId="LiveId" clId="{D0CFA767-2478-4023-BE5D-03F92B1C5556}" dt="2022-01-11T17:16:13.435" v="93" actId="1038"/>
          <ac:picMkLst>
            <pc:docMk/>
            <pc:sldMk cId="0" sldId="256"/>
            <ac:picMk id="6" creationId="{235E7D9C-FACA-4B3A-B946-9A51DEADEF62}"/>
          </ac:picMkLst>
        </pc:picChg>
      </pc:sldChg>
      <pc:sldChg chg="del">
        <pc:chgData name="Rogério Vargas" userId="2fe2a8009302ff85" providerId="LiveId" clId="{D0CFA767-2478-4023-BE5D-03F92B1C5556}" dt="2021-10-29T16:40:22.679" v="0" actId="2696"/>
        <pc:sldMkLst>
          <pc:docMk/>
          <pc:sldMk cId="283621856" sldId="25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05138" cy="4603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927475" y="0"/>
            <a:ext cx="3005138" cy="4603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35A7EB-5293-45A1-BD99-46117BD817BB}" type="datetimeFigureOut">
              <a:rPr lang="pt-BR" smtClean="0"/>
              <a:t>11/01/2022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2170113" y="692150"/>
            <a:ext cx="2593975" cy="3457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93738" y="4379913"/>
            <a:ext cx="5546725" cy="41481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758238"/>
            <a:ext cx="3005138" cy="4603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927475" y="8758238"/>
            <a:ext cx="3005138" cy="4603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AB7E1C-B58D-468E-9E89-6133401D48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61942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AB7E1C-B58D-468E-9E89-6133401D4896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42587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430304" y="13421680"/>
            <a:ext cx="27543443" cy="9261158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860608" y="24483060"/>
            <a:ext cx="22682835" cy="110413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602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205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4808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641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8013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9616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121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282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BD936-845B-485E-8DA1-4190F785758D}" type="datetimeFigureOut">
              <a:rPr lang="pt-BR" smtClean="0"/>
              <a:pPr/>
              <a:t>11/01/2022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1DE5B-6C3D-4547-AB57-E38925835BE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BD936-845B-485E-8DA1-4190F785758D}" type="datetimeFigureOut">
              <a:rPr lang="pt-BR" smtClean="0"/>
              <a:pPr/>
              <a:t>11/01/2022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1DE5B-6C3D-4547-AB57-E38925835BE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59696" y="27763473"/>
            <a:ext cx="27543443" cy="8581073"/>
          </a:xfrm>
        </p:spPr>
        <p:txBody>
          <a:bodyPr anchor="t"/>
          <a:lstStyle>
            <a:lvl1pPr algn="l">
              <a:defRPr sz="189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559696" y="18312295"/>
            <a:ext cx="27543443" cy="9451178"/>
          </a:xfrm>
        </p:spPr>
        <p:txBody>
          <a:bodyPr anchor="b"/>
          <a:lstStyle>
            <a:lvl1pPr marL="0" indent="0">
              <a:buNone/>
              <a:defRPr sz="9500">
                <a:solidFill>
                  <a:schemeClr val="tx1">
                    <a:tint val="75000"/>
                  </a:schemeClr>
                </a:solidFill>
              </a:defRPr>
            </a:lvl1pPr>
            <a:lvl2pPr marL="2160270" indent="0">
              <a:buNone/>
              <a:defRPr sz="8500">
                <a:solidFill>
                  <a:schemeClr val="tx1">
                    <a:tint val="75000"/>
                  </a:schemeClr>
                </a:solidFill>
              </a:defRPr>
            </a:lvl2pPr>
            <a:lvl3pPr marL="4320540" indent="0">
              <a:buNone/>
              <a:defRPr sz="7600">
                <a:solidFill>
                  <a:schemeClr val="tx1">
                    <a:tint val="75000"/>
                  </a:schemeClr>
                </a:solidFill>
              </a:defRPr>
            </a:lvl3pPr>
            <a:lvl4pPr marL="6480810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4pPr>
            <a:lvl5pPr marL="8641080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5pPr>
            <a:lvl6pPr marL="10801350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6pPr>
            <a:lvl7pPr marL="12961620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7pPr>
            <a:lvl8pPr marL="15121890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8pPr>
            <a:lvl9pPr marL="17282160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BD936-845B-485E-8DA1-4190F785758D}" type="datetimeFigureOut">
              <a:rPr lang="pt-BR" smtClean="0"/>
              <a:pPr/>
              <a:t>11/01/2022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1DE5B-6C3D-4547-AB57-E38925835BE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620202" y="10081263"/>
            <a:ext cx="14311789" cy="28513567"/>
          </a:xfrm>
        </p:spPr>
        <p:txBody>
          <a:bodyPr/>
          <a:lstStyle>
            <a:lvl1pPr>
              <a:defRPr sz="13200"/>
            </a:lvl1pPr>
            <a:lvl2pPr>
              <a:defRPr sz="11300"/>
            </a:lvl2pPr>
            <a:lvl3pPr>
              <a:defRPr sz="9500"/>
            </a:lvl3pPr>
            <a:lvl4pPr>
              <a:defRPr sz="8500"/>
            </a:lvl4pPr>
            <a:lvl5pPr>
              <a:defRPr sz="8500"/>
            </a:lvl5pPr>
            <a:lvl6pPr>
              <a:defRPr sz="8500"/>
            </a:lvl6pPr>
            <a:lvl7pPr>
              <a:defRPr sz="8500"/>
            </a:lvl7pPr>
            <a:lvl8pPr>
              <a:defRPr sz="8500"/>
            </a:lvl8pPr>
            <a:lvl9pPr>
              <a:defRPr sz="85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6472059" y="10081263"/>
            <a:ext cx="14311789" cy="28513567"/>
          </a:xfrm>
        </p:spPr>
        <p:txBody>
          <a:bodyPr/>
          <a:lstStyle>
            <a:lvl1pPr>
              <a:defRPr sz="13200"/>
            </a:lvl1pPr>
            <a:lvl2pPr>
              <a:defRPr sz="11300"/>
            </a:lvl2pPr>
            <a:lvl3pPr>
              <a:defRPr sz="9500"/>
            </a:lvl3pPr>
            <a:lvl4pPr>
              <a:defRPr sz="8500"/>
            </a:lvl4pPr>
            <a:lvl5pPr>
              <a:defRPr sz="8500"/>
            </a:lvl5pPr>
            <a:lvl6pPr>
              <a:defRPr sz="8500"/>
            </a:lvl6pPr>
            <a:lvl7pPr>
              <a:defRPr sz="8500"/>
            </a:lvl7pPr>
            <a:lvl8pPr>
              <a:defRPr sz="8500"/>
            </a:lvl8pPr>
            <a:lvl9pPr>
              <a:defRPr sz="85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BD936-845B-485E-8DA1-4190F785758D}" type="datetimeFigureOut">
              <a:rPr lang="pt-BR" smtClean="0"/>
              <a:pPr/>
              <a:t>11/01/2022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1DE5B-6C3D-4547-AB57-E38925835BE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620203" y="9671212"/>
            <a:ext cx="14317416" cy="4030501"/>
          </a:xfrm>
        </p:spPr>
        <p:txBody>
          <a:bodyPr anchor="b"/>
          <a:lstStyle>
            <a:lvl1pPr marL="0" indent="0">
              <a:buNone/>
              <a:defRPr sz="11300" b="1"/>
            </a:lvl1pPr>
            <a:lvl2pPr marL="2160270" indent="0">
              <a:buNone/>
              <a:defRPr sz="9500" b="1"/>
            </a:lvl2pPr>
            <a:lvl3pPr marL="4320540" indent="0">
              <a:buNone/>
              <a:defRPr sz="8500" b="1"/>
            </a:lvl3pPr>
            <a:lvl4pPr marL="6480810" indent="0">
              <a:buNone/>
              <a:defRPr sz="7600" b="1"/>
            </a:lvl4pPr>
            <a:lvl5pPr marL="8641080" indent="0">
              <a:buNone/>
              <a:defRPr sz="7600" b="1"/>
            </a:lvl5pPr>
            <a:lvl6pPr marL="10801350" indent="0">
              <a:buNone/>
              <a:defRPr sz="7600" b="1"/>
            </a:lvl6pPr>
            <a:lvl7pPr marL="12961620" indent="0">
              <a:buNone/>
              <a:defRPr sz="7600" b="1"/>
            </a:lvl7pPr>
            <a:lvl8pPr marL="15121890" indent="0">
              <a:buNone/>
              <a:defRPr sz="7600" b="1"/>
            </a:lvl8pPr>
            <a:lvl9pPr marL="17282160" indent="0">
              <a:buNone/>
              <a:defRPr sz="7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620203" y="13701713"/>
            <a:ext cx="14317416" cy="24893114"/>
          </a:xfrm>
        </p:spPr>
        <p:txBody>
          <a:bodyPr/>
          <a:lstStyle>
            <a:lvl1pPr>
              <a:defRPr sz="11300"/>
            </a:lvl1pPr>
            <a:lvl2pPr>
              <a:defRPr sz="9500"/>
            </a:lvl2pPr>
            <a:lvl3pPr>
              <a:defRPr sz="8500"/>
            </a:lvl3pPr>
            <a:lvl4pPr>
              <a:defRPr sz="7600"/>
            </a:lvl4pPr>
            <a:lvl5pPr>
              <a:defRPr sz="7600"/>
            </a:lvl5pPr>
            <a:lvl6pPr>
              <a:defRPr sz="7600"/>
            </a:lvl6pPr>
            <a:lvl7pPr>
              <a:defRPr sz="7600"/>
            </a:lvl7pPr>
            <a:lvl8pPr>
              <a:defRPr sz="7600"/>
            </a:lvl8pPr>
            <a:lvl9pPr>
              <a:defRPr sz="7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16460809" y="9671212"/>
            <a:ext cx="14323040" cy="4030501"/>
          </a:xfrm>
        </p:spPr>
        <p:txBody>
          <a:bodyPr anchor="b"/>
          <a:lstStyle>
            <a:lvl1pPr marL="0" indent="0">
              <a:buNone/>
              <a:defRPr sz="11300" b="1"/>
            </a:lvl1pPr>
            <a:lvl2pPr marL="2160270" indent="0">
              <a:buNone/>
              <a:defRPr sz="9500" b="1"/>
            </a:lvl2pPr>
            <a:lvl3pPr marL="4320540" indent="0">
              <a:buNone/>
              <a:defRPr sz="8500" b="1"/>
            </a:lvl3pPr>
            <a:lvl4pPr marL="6480810" indent="0">
              <a:buNone/>
              <a:defRPr sz="7600" b="1"/>
            </a:lvl4pPr>
            <a:lvl5pPr marL="8641080" indent="0">
              <a:buNone/>
              <a:defRPr sz="7600" b="1"/>
            </a:lvl5pPr>
            <a:lvl6pPr marL="10801350" indent="0">
              <a:buNone/>
              <a:defRPr sz="7600" b="1"/>
            </a:lvl6pPr>
            <a:lvl7pPr marL="12961620" indent="0">
              <a:buNone/>
              <a:defRPr sz="7600" b="1"/>
            </a:lvl7pPr>
            <a:lvl8pPr marL="15121890" indent="0">
              <a:buNone/>
              <a:defRPr sz="7600" b="1"/>
            </a:lvl8pPr>
            <a:lvl9pPr marL="17282160" indent="0">
              <a:buNone/>
              <a:defRPr sz="7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16460809" y="13701713"/>
            <a:ext cx="14323040" cy="24893114"/>
          </a:xfrm>
        </p:spPr>
        <p:txBody>
          <a:bodyPr/>
          <a:lstStyle>
            <a:lvl1pPr>
              <a:defRPr sz="11300"/>
            </a:lvl1pPr>
            <a:lvl2pPr>
              <a:defRPr sz="9500"/>
            </a:lvl2pPr>
            <a:lvl3pPr>
              <a:defRPr sz="8500"/>
            </a:lvl3pPr>
            <a:lvl4pPr>
              <a:defRPr sz="7600"/>
            </a:lvl4pPr>
            <a:lvl5pPr>
              <a:defRPr sz="7600"/>
            </a:lvl5pPr>
            <a:lvl6pPr>
              <a:defRPr sz="7600"/>
            </a:lvl6pPr>
            <a:lvl7pPr>
              <a:defRPr sz="7600"/>
            </a:lvl7pPr>
            <a:lvl8pPr>
              <a:defRPr sz="7600"/>
            </a:lvl8pPr>
            <a:lvl9pPr>
              <a:defRPr sz="7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BD936-845B-485E-8DA1-4190F785758D}" type="datetimeFigureOut">
              <a:rPr lang="pt-BR" smtClean="0"/>
              <a:pPr/>
              <a:t>11/01/2022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1DE5B-6C3D-4547-AB57-E38925835BE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BD936-845B-485E-8DA1-4190F785758D}" type="datetimeFigureOut">
              <a:rPr lang="pt-BR" smtClean="0"/>
              <a:pPr/>
              <a:t>11/01/2022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1DE5B-6C3D-4547-AB57-E38925835BE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BD936-845B-485E-8DA1-4190F785758D}" type="datetimeFigureOut">
              <a:rPr lang="pt-BR" smtClean="0"/>
              <a:pPr/>
              <a:t>11/01/2022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1DE5B-6C3D-4547-AB57-E38925835BE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20204" y="1720215"/>
            <a:ext cx="10660709" cy="7320915"/>
          </a:xfrm>
        </p:spPr>
        <p:txBody>
          <a:bodyPr anchor="b"/>
          <a:lstStyle>
            <a:lvl1pPr algn="l">
              <a:defRPr sz="95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669083" y="1720218"/>
            <a:ext cx="18114764" cy="36874612"/>
          </a:xfrm>
        </p:spPr>
        <p:txBody>
          <a:bodyPr/>
          <a:lstStyle>
            <a:lvl1pPr>
              <a:defRPr sz="15100"/>
            </a:lvl1pPr>
            <a:lvl2pPr>
              <a:defRPr sz="13200"/>
            </a:lvl2pPr>
            <a:lvl3pPr>
              <a:defRPr sz="11300"/>
            </a:lvl3pPr>
            <a:lvl4pPr>
              <a:defRPr sz="9500"/>
            </a:lvl4pPr>
            <a:lvl5pPr>
              <a:defRPr sz="9500"/>
            </a:lvl5pPr>
            <a:lvl6pPr>
              <a:defRPr sz="9500"/>
            </a:lvl6pPr>
            <a:lvl7pPr>
              <a:defRPr sz="9500"/>
            </a:lvl7pPr>
            <a:lvl8pPr>
              <a:defRPr sz="9500"/>
            </a:lvl8pPr>
            <a:lvl9pPr>
              <a:defRPr sz="95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620204" y="9041133"/>
            <a:ext cx="10660709" cy="29553697"/>
          </a:xfrm>
        </p:spPr>
        <p:txBody>
          <a:bodyPr/>
          <a:lstStyle>
            <a:lvl1pPr marL="0" indent="0">
              <a:buNone/>
              <a:defRPr sz="6600"/>
            </a:lvl1pPr>
            <a:lvl2pPr marL="2160270" indent="0">
              <a:buNone/>
              <a:defRPr sz="5700"/>
            </a:lvl2pPr>
            <a:lvl3pPr marL="4320540" indent="0">
              <a:buNone/>
              <a:defRPr sz="4700"/>
            </a:lvl3pPr>
            <a:lvl4pPr marL="6480810" indent="0">
              <a:buNone/>
              <a:defRPr sz="4300"/>
            </a:lvl4pPr>
            <a:lvl5pPr marL="8641080" indent="0">
              <a:buNone/>
              <a:defRPr sz="4300"/>
            </a:lvl5pPr>
            <a:lvl6pPr marL="10801350" indent="0">
              <a:buNone/>
              <a:defRPr sz="4300"/>
            </a:lvl6pPr>
            <a:lvl7pPr marL="12961620" indent="0">
              <a:buNone/>
              <a:defRPr sz="4300"/>
            </a:lvl7pPr>
            <a:lvl8pPr marL="15121890" indent="0">
              <a:buNone/>
              <a:defRPr sz="4300"/>
            </a:lvl8pPr>
            <a:lvl9pPr marL="17282160" indent="0">
              <a:buNone/>
              <a:defRPr sz="43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BD936-845B-485E-8DA1-4190F785758D}" type="datetimeFigureOut">
              <a:rPr lang="pt-BR" smtClean="0"/>
              <a:pPr/>
              <a:t>11/01/2022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1DE5B-6C3D-4547-AB57-E38925835BE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51421" y="30243780"/>
            <a:ext cx="19442430" cy="3570449"/>
          </a:xfrm>
        </p:spPr>
        <p:txBody>
          <a:bodyPr anchor="b"/>
          <a:lstStyle>
            <a:lvl1pPr algn="l">
              <a:defRPr sz="95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6351421" y="3860483"/>
            <a:ext cx="19442430" cy="25923240"/>
          </a:xfrm>
        </p:spPr>
        <p:txBody>
          <a:bodyPr/>
          <a:lstStyle>
            <a:lvl1pPr marL="0" indent="0">
              <a:buNone/>
              <a:defRPr sz="15100"/>
            </a:lvl1pPr>
            <a:lvl2pPr marL="2160270" indent="0">
              <a:buNone/>
              <a:defRPr sz="13200"/>
            </a:lvl2pPr>
            <a:lvl3pPr marL="4320540" indent="0">
              <a:buNone/>
              <a:defRPr sz="11300"/>
            </a:lvl3pPr>
            <a:lvl4pPr marL="6480810" indent="0">
              <a:buNone/>
              <a:defRPr sz="9500"/>
            </a:lvl4pPr>
            <a:lvl5pPr marL="8641080" indent="0">
              <a:buNone/>
              <a:defRPr sz="9500"/>
            </a:lvl5pPr>
            <a:lvl6pPr marL="10801350" indent="0">
              <a:buNone/>
              <a:defRPr sz="9500"/>
            </a:lvl6pPr>
            <a:lvl7pPr marL="12961620" indent="0">
              <a:buNone/>
              <a:defRPr sz="9500"/>
            </a:lvl7pPr>
            <a:lvl8pPr marL="15121890" indent="0">
              <a:buNone/>
              <a:defRPr sz="9500"/>
            </a:lvl8pPr>
            <a:lvl9pPr marL="17282160" indent="0">
              <a:buNone/>
              <a:defRPr sz="9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51421" y="33814229"/>
            <a:ext cx="19442430" cy="5070631"/>
          </a:xfrm>
        </p:spPr>
        <p:txBody>
          <a:bodyPr/>
          <a:lstStyle>
            <a:lvl1pPr marL="0" indent="0">
              <a:buNone/>
              <a:defRPr sz="6600"/>
            </a:lvl1pPr>
            <a:lvl2pPr marL="2160270" indent="0">
              <a:buNone/>
              <a:defRPr sz="5700"/>
            </a:lvl2pPr>
            <a:lvl3pPr marL="4320540" indent="0">
              <a:buNone/>
              <a:defRPr sz="4700"/>
            </a:lvl3pPr>
            <a:lvl4pPr marL="6480810" indent="0">
              <a:buNone/>
              <a:defRPr sz="4300"/>
            </a:lvl4pPr>
            <a:lvl5pPr marL="8641080" indent="0">
              <a:buNone/>
              <a:defRPr sz="4300"/>
            </a:lvl5pPr>
            <a:lvl6pPr marL="10801350" indent="0">
              <a:buNone/>
              <a:defRPr sz="4300"/>
            </a:lvl6pPr>
            <a:lvl7pPr marL="12961620" indent="0">
              <a:buNone/>
              <a:defRPr sz="4300"/>
            </a:lvl7pPr>
            <a:lvl8pPr marL="15121890" indent="0">
              <a:buNone/>
              <a:defRPr sz="4300"/>
            </a:lvl8pPr>
            <a:lvl9pPr marL="17282160" indent="0">
              <a:buNone/>
              <a:defRPr sz="43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BD936-845B-485E-8DA1-4190F785758D}" type="datetimeFigureOut">
              <a:rPr lang="pt-BR" smtClean="0"/>
              <a:pPr/>
              <a:t>11/01/2022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1DE5B-6C3D-4547-AB57-E38925835BE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BD936-845B-485E-8DA1-4190F785758D}" type="datetimeFigureOut">
              <a:rPr lang="pt-BR" smtClean="0"/>
              <a:pPr/>
              <a:t>11/01/2022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1DE5B-6C3D-4547-AB57-E38925835BE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23492936" y="1730222"/>
            <a:ext cx="7290911" cy="36864608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1620203" y="1730222"/>
            <a:ext cx="21332666" cy="36864608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BD936-845B-485E-8DA1-4190F785758D}" type="datetimeFigureOut">
              <a:rPr lang="pt-BR" smtClean="0"/>
              <a:pPr/>
              <a:t>11/01/2022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1DE5B-6C3D-4547-AB57-E38925835BE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1620203" y="1730219"/>
            <a:ext cx="29163645" cy="7200900"/>
          </a:xfrm>
          <a:prstGeom prst="rect">
            <a:avLst/>
          </a:prstGeom>
        </p:spPr>
        <p:txBody>
          <a:bodyPr vert="horz" lIns="432054" tIns="216027" rIns="432054" bIns="216027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620203" y="10081263"/>
            <a:ext cx="29163645" cy="28513567"/>
          </a:xfrm>
          <a:prstGeom prst="rect">
            <a:avLst/>
          </a:prstGeom>
        </p:spPr>
        <p:txBody>
          <a:bodyPr vert="horz" lIns="432054" tIns="216027" rIns="432054" bIns="216027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1620203" y="40045008"/>
            <a:ext cx="7560945" cy="2300288"/>
          </a:xfrm>
          <a:prstGeom prst="rect">
            <a:avLst/>
          </a:prstGeom>
        </p:spPr>
        <p:txBody>
          <a:bodyPr vert="horz" lIns="432054" tIns="216027" rIns="432054" bIns="216027" rtlCol="0" anchor="ctr"/>
          <a:lstStyle>
            <a:lvl1pPr algn="l">
              <a:defRPr sz="5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FBD936-845B-485E-8DA1-4190F785758D}" type="datetimeFigureOut">
              <a:rPr lang="pt-BR" smtClean="0"/>
              <a:pPr/>
              <a:t>11/01/2022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11071384" y="40045008"/>
            <a:ext cx="10261283" cy="2300288"/>
          </a:xfrm>
          <a:prstGeom prst="rect">
            <a:avLst/>
          </a:prstGeom>
        </p:spPr>
        <p:txBody>
          <a:bodyPr vert="horz" lIns="432054" tIns="216027" rIns="432054" bIns="216027" rtlCol="0" anchor="ctr"/>
          <a:lstStyle>
            <a:lvl1pPr algn="ctr">
              <a:defRPr sz="5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23222903" y="40045008"/>
            <a:ext cx="7560945" cy="2300288"/>
          </a:xfrm>
          <a:prstGeom prst="rect">
            <a:avLst/>
          </a:prstGeom>
        </p:spPr>
        <p:txBody>
          <a:bodyPr vert="horz" lIns="432054" tIns="216027" rIns="432054" bIns="216027" rtlCol="0" anchor="ctr"/>
          <a:lstStyle>
            <a:lvl1pPr algn="r">
              <a:defRPr sz="5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41DE5B-6C3D-4547-AB57-E38925835BE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4320540" rtl="0" eaLnBrk="1" latinLnBrk="0" hangingPunct="1">
        <a:spcBef>
          <a:spcPct val="0"/>
        </a:spcBef>
        <a:buNone/>
        <a:defRPr sz="20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0203" indent="-1620203" algn="l" defTabSz="4320540" rtl="0" eaLnBrk="1" latinLnBrk="0" hangingPunct="1">
        <a:spcBef>
          <a:spcPct val="20000"/>
        </a:spcBef>
        <a:buFont typeface="Arial" pitchFamily="34" charset="0"/>
        <a:buChar char="•"/>
        <a:defRPr sz="15100" kern="1200">
          <a:solidFill>
            <a:schemeClr val="tx1"/>
          </a:solidFill>
          <a:latin typeface="+mn-lt"/>
          <a:ea typeface="+mn-ea"/>
          <a:cs typeface="+mn-cs"/>
        </a:defRPr>
      </a:lvl1pPr>
      <a:lvl2pPr marL="3510439" indent="-1350169" algn="l" defTabSz="4320540" rtl="0" eaLnBrk="1" latinLnBrk="0" hangingPunct="1">
        <a:spcBef>
          <a:spcPct val="20000"/>
        </a:spcBef>
        <a:buFont typeface="Arial" pitchFamily="34" charset="0"/>
        <a:buChar char="–"/>
        <a:defRPr sz="13200" kern="1200">
          <a:solidFill>
            <a:schemeClr val="tx1"/>
          </a:solidFill>
          <a:latin typeface="+mn-lt"/>
          <a:ea typeface="+mn-ea"/>
          <a:cs typeface="+mn-cs"/>
        </a:defRPr>
      </a:lvl2pPr>
      <a:lvl3pPr marL="5400675" indent="-1080135" algn="l" defTabSz="4320540" rtl="0" eaLnBrk="1" latinLnBrk="0" hangingPunct="1">
        <a:spcBef>
          <a:spcPct val="20000"/>
        </a:spcBef>
        <a:buFont typeface="Arial" pitchFamily="34" charset="0"/>
        <a:buChar char="•"/>
        <a:defRPr sz="11300" kern="1200">
          <a:solidFill>
            <a:schemeClr val="tx1"/>
          </a:solidFill>
          <a:latin typeface="+mn-lt"/>
          <a:ea typeface="+mn-ea"/>
          <a:cs typeface="+mn-cs"/>
        </a:defRPr>
      </a:lvl3pPr>
      <a:lvl4pPr marL="7560945" indent="-1080135" algn="l" defTabSz="4320540" rtl="0" eaLnBrk="1" latinLnBrk="0" hangingPunct="1">
        <a:spcBef>
          <a:spcPct val="20000"/>
        </a:spcBef>
        <a:buFont typeface="Arial" pitchFamily="34" charset="0"/>
        <a:buChar char="–"/>
        <a:defRPr sz="9500" kern="1200">
          <a:solidFill>
            <a:schemeClr val="tx1"/>
          </a:solidFill>
          <a:latin typeface="+mn-lt"/>
          <a:ea typeface="+mn-ea"/>
          <a:cs typeface="+mn-cs"/>
        </a:defRPr>
      </a:lvl4pPr>
      <a:lvl5pPr marL="9721215" indent="-1080135" algn="l" defTabSz="4320540" rtl="0" eaLnBrk="1" latinLnBrk="0" hangingPunct="1">
        <a:spcBef>
          <a:spcPct val="20000"/>
        </a:spcBef>
        <a:buFont typeface="Arial" pitchFamily="34" charset="0"/>
        <a:buChar char="»"/>
        <a:defRPr sz="9500" kern="1200">
          <a:solidFill>
            <a:schemeClr val="tx1"/>
          </a:solidFill>
          <a:latin typeface="+mn-lt"/>
          <a:ea typeface="+mn-ea"/>
          <a:cs typeface="+mn-cs"/>
        </a:defRPr>
      </a:lvl5pPr>
      <a:lvl6pPr marL="11881485" indent="-1080135" algn="l" defTabSz="4320540" rtl="0" eaLnBrk="1" latinLnBrk="0" hangingPunct="1">
        <a:spcBef>
          <a:spcPct val="20000"/>
        </a:spcBef>
        <a:buFont typeface="Arial" pitchFamily="34" charset="0"/>
        <a:buChar char="•"/>
        <a:defRPr sz="9500" kern="1200">
          <a:solidFill>
            <a:schemeClr val="tx1"/>
          </a:solidFill>
          <a:latin typeface="+mn-lt"/>
          <a:ea typeface="+mn-ea"/>
          <a:cs typeface="+mn-cs"/>
        </a:defRPr>
      </a:lvl6pPr>
      <a:lvl7pPr marL="14041755" indent="-1080135" algn="l" defTabSz="4320540" rtl="0" eaLnBrk="1" latinLnBrk="0" hangingPunct="1">
        <a:spcBef>
          <a:spcPct val="20000"/>
        </a:spcBef>
        <a:buFont typeface="Arial" pitchFamily="34" charset="0"/>
        <a:buChar char="•"/>
        <a:defRPr sz="9500" kern="1200">
          <a:solidFill>
            <a:schemeClr val="tx1"/>
          </a:solidFill>
          <a:latin typeface="+mn-lt"/>
          <a:ea typeface="+mn-ea"/>
          <a:cs typeface="+mn-cs"/>
        </a:defRPr>
      </a:lvl7pPr>
      <a:lvl8pPr marL="16202025" indent="-1080135" algn="l" defTabSz="4320540" rtl="0" eaLnBrk="1" latinLnBrk="0" hangingPunct="1">
        <a:spcBef>
          <a:spcPct val="20000"/>
        </a:spcBef>
        <a:buFont typeface="Arial" pitchFamily="34" charset="0"/>
        <a:buChar char="•"/>
        <a:defRPr sz="9500" kern="1200">
          <a:solidFill>
            <a:schemeClr val="tx1"/>
          </a:solidFill>
          <a:latin typeface="+mn-lt"/>
          <a:ea typeface="+mn-ea"/>
          <a:cs typeface="+mn-cs"/>
        </a:defRPr>
      </a:lvl8pPr>
      <a:lvl9pPr marL="18362295" indent="-1080135" algn="l" defTabSz="4320540" rtl="0" eaLnBrk="1" latinLnBrk="0" hangingPunct="1">
        <a:spcBef>
          <a:spcPct val="20000"/>
        </a:spcBef>
        <a:buFont typeface="Arial" pitchFamily="34" charset="0"/>
        <a:buChar char="•"/>
        <a:defRPr sz="9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4320540" rtl="0" eaLnBrk="1" latinLnBrk="0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1pPr>
      <a:lvl2pPr marL="2160270" algn="l" defTabSz="4320540" rtl="0" eaLnBrk="1" latinLnBrk="0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2pPr>
      <a:lvl3pPr marL="4320540" algn="l" defTabSz="4320540" rtl="0" eaLnBrk="1" latinLnBrk="0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3pPr>
      <a:lvl4pPr marL="6480810" algn="l" defTabSz="4320540" rtl="0" eaLnBrk="1" latinLnBrk="0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4pPr>
      <a:lvl5pPr marL="8641080" algn="l" defTabSz="4320540" rtl="0" eaLnBrk="1" latinLnBrk="0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5pPr>
      <a:lvl6pPr marL="10801350" algn="l" defTabSz="4320540" rtl="0" eaLnBrk="1" latinLnBrk="0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6pPr>
      <a:lvl7pPr marL="12961620" algn="l" defTabSz="4320540" rtl="0" eaLnBrk="1" latinLnBrk="0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7pPr>
      <a:lvl8pPr marL="15121890" algn="l" defTabSz="4320540" rtl="0" eaLnBrk="1" latinLnBrk="0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8pPr>
      <a:lvl9pPr marL="17282160" algn="l" defTabSz="4320540" rtl="0" eaLnBrk="1" latinLnBrk="0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hyperlink" Target="http://www.cvs.saude.sp.gov.br/ler.asp?nt_codigo=4144&amp;nt_tipo=0&amp;te_codigo=17" TargetMode="External"/><Relationship Id="rId7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hyperlink" Target="https://www.bbc.com/portuguese/geral-52038851" TargetMode="External"/><Relationship Id="rId9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2" y="567633"/>
            <a:ext cx="872854" cy="1745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432054" tIns="216027" rIns="432054" bIns="216027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1962665" y="325836"/>
            <a:ext cx="10077745" cy="4931048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vert="horz" wrap="square" lIns="432054" tIns="216027" rIns="432054" bIns="216027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1080345" y="1661838"/>
            <a:ext cx="30475866" cy="2082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32054" tIns="216027" rIns="432054" bIns="216027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tabLst>
                <a:tab pos="12759097" algn="ctr"/>
                <a:tab pos="25518189" algn="r"/>
              </a:tabLst>
            </a:pPr>
            <a:r>
              <a:rPr lang="pt-B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</a:t>
            </a:r>
            <a:endParaRPr lang="pt-B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tabLst>
                <a:tab pos="12759097" algn="ctr"/>
                <a:tab pos="25518189" algn="r"/>
              </a:tabLst>
            </a:pPr>
            <a:r>
              <a:rPr lang="pt-BR" sz="95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Feira Brasileira de Ciências e Engenharia      FEBRACE - 2021</a:t>
            </a:r>
            <a:endParaRPr lang="pt-BR" sz="8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 Box 54"/>
          <p:cNvSpPr txBox="1">
            <a:spLocks noChangeArrowheads="1"/>
          </p:cNvSpPr>
          <p:nvPr/>
        </p:nvSpPr>
        <p:spPr bwMode="auto">
          <a:xfrm>
            <a:off x="16778089" y="9648349"/>
            <a:ext cx="14401600" cy="646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13" tIns="45707" rIns="91413" bIns="45707">
            <a:spAutoFit/>
          </a:bodyPr>
          <a:lstStyle/>
          <a:p>
            <a:pPr defTabSz="4113213"/>
            <a:r>
              <a:rPr lang="pt-BR" sz="3600" b="1" dirty="0">
                <a:latin typeface="Verdana" pitchFamily="34" charset="0"/>
              </a:rPr>
              <a:t>RESULTADOS</a:t>
            </a:r>
          </a:p>
        </p:txBody>
      </p:sp>
      <p:sp>
        <p:nvSpPr>
          <p:cNvPr id="8" name="Text Box 58"/>
          <p:cNvSpPr txBox="1">
            <a:spLocks noChangeArrowheads="1"/>
          </p:cNvSpPr>
          <p:nvPr/>
        </p:nvSpPr>
        <p:spPr bwMode="auto">
          <a:xfrm>
            <a:off x="17252474" y="26280487"/>
            <a:ext cx="14257586" cy="769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13" tIns="45707" rIns="91413" bIns="45707">
            <a:spAutoFit/>
          </a:bodyPr>
          <a:lstStyle/>
          <a:p>
            <a:pPr algn="ctr" defTabSz="4113213"/>
            <a:r>
              <a:rPr lang="pt-BR" sz="4400" b="1" dirty="0">
                <a:latin typeface="Verdana" pitchFamily="34" charset="0"/>
              </a:rPr>
              <a:t>CONSIDERAÇÕES FINAIS</a:t>
            </a:r>
          </a:p>
        </p:txBody>
      </p:sp>
      <p:sp>
        <p:nvSpPr>
          <p:cNvPr id="9" name="Text Box 59"/>
          <p:cNvSpPr txBox="1">
            <a:spLocks noChangeArrowheads="1"/>
          </p:cNvSpPr>
          <p:nvPr/>
        </p:nvSpPr>
        <p:spPr bwMode="auto">
          <a:xfrm>
            <a:off x="17344350" y="27665158"/>
            <a:ext cx="14427995" cy="4278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13" tIns="45707" rIns="91413" bIns="45707">
            <a:spAutoFit/>
          </a:bodyPr>
          <a:lstStyle/>
          <a:p>
            <a:pPr indent="180340" algn="just">
              <a:spcBef>
                <a:spcPts val="600"/>
              </a:spcBef>
              <a:spcAft>
                <a:spcPts val="600"/>
              </a:spcAft>
            </a:pPr>
            <a:r>
              <a:rPr lang="pt-BR" sz="3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É importante salientar que existe uma ampla literatura científica  que indica que a exposição à radiação UVC nos microrganismos como bactérias, vírus, fungos, protozoários, algas e leveduras, não destrói explicitamente os microrganismos, mas inibe sua capacidade de reprodução, pois a absorção da luz pelo seus cromossomos (ácido nucleico), acarreta um rearranjo da informação genética provocando o rompimento do </a:t>
            </a:r>
            <a:r>
              <a:rPr lang="pt-BR" sz="34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dna</a:t>
            </a:r>
            <a:r>
              <a:rPr lang="pt-BR" sz="3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e a inativação de enzimas.</a:t>
            </a:r>
          </a:p>
        </p:txBody>
      </p:sp>
      <p:sp>
        <p:nvSpPr>
          <p:cNvPr id="10" name="Text Box 68"/>
          <p:cNvSpPr txBox="1">
            <a:spLocks noChangeArrowheads="1"/>
          </p:cNvSpPr>
          <p:nvPr/>
        </p:nvSpPr>
        <p:spPr bwMode="auto">
          <a:xfrm>
            <a:off x="16922105" y="10719826"/>
            <a:ext cx="14401600" cy="480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13" tIns="45707" rIns="91413" bIns="45707">
            <a:spAutoFit/>
          </a:bodyPr>
          <a:lstStyle/>
          <a:p>
            <a:pPr algn="just" defTabSz="4113213"/>
            <a:r>
              <a:rPr lang="pt-BR" sz="3400" dirty="0">
                <a:latin typeface="Verdana" pitchFamily="34" charset="0"/>
              </a:rPr>
              <a:t> Visando adequar o projeto e interagir com diferentes áreas do conhecimento, consultamos os professores da área de Linguagens e Códigos e os outros da área das Ciências da Natureza, para tratarmos o problema utilizando a norma culta de expressão verbal e o método científico, com a formulação de hipóteses, a análise da literatura científica selecionada para elucidar o problema e a discussão do produto final que, que, em concordância com a literatura analisada, acredita-se que será capaz de inativar vírus e </a:t>
            </a:r>
            <a:r>
              <a:rPr lang="pt-BR" sz="3400">
                <a:latin typeface="Verdana" pitchFamily="34" charset="0"/>
              </a:rPr>
              <a:t>bactérias. </a:t>
            </a:r>
            <a:endParaRPr lang="pt-BR" sz="3400" dirty="0">
              <a:latin typeface="Verdana" pitchFamily="34" charset="0"/>
            </a:endParaRPr>
          </a:p>
        </p:txBody>
      </p:sp>
      <p:sp>
        <p:nvSpPr>
          <p:cNvPr id="11" name="Text Box 81"/>
          <p:cNvSpPr txBox="1">
            <a:spLocks noChangeArrowheads="1"/>
          </p:cNvSpPr>
          <p:nvPr/>
        </p:nvSpPr>
        <p:spPr bwMode="auto">
          <a:xfrm>
            <a:off x="17398005" y="33099893"/>
            <a:ext cx="14320686" cy="646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13" tIns="45707" rIns="91413" bIns="45707">
            <a:spAutoFit/>
          </a:bodyPr>
          <a:lstStyle/>
          <a:p>
            <a:pPr defTabSz="4113213"/>
            <a:r>
              <a:rPr lang="pt-BR" sz="3600" b="1" dirty="0">
                <a:latin typeface="Verdana" pitchFamily="34" charset="0"/>
              </a:rPr>
              <a:t>REFERENCIAL TEÓRICO</a:t>
            </a:r>
          </a:p>
        </p:txBody>
      </p:sp>
      <p:sp>
        <p:nvSpPr>
          <p:cNvPr id="12" name="Text Box 13"/>
          <p:cNvSpPr txBox="1">
            <a:spLocks noChangeArrowheads="1"/>
          </p:cNvSpPr>
          <p:nvPr/>
        </p:nvSpPr>
        <p:spPr bwMode="auto">
          <a:xfrm>
            <a:off x="1044322" y="9646715"/>
            <a:ext cx="14277880" cy="646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13" tIns="45707" rIns="91413" bIns="45707">
            <a:spAutoFit/>
          </a:bodyPr>
          <a:lstStyle/>
          <a:p>
            <a:pPr defTabSz="4113213"/>
            <a:r>
              <a:rPr lang="pt-BR" sz="3600" b="1" dirty="0">
                <a:latin typeface="Verdana" pitchFamily="34" charset="0"/>
              </a:rPr>
              <a:t>INTRODUÇÃO</a:t>
            </a:r>
          </a:p>
        </p:txBody>
      </p:sp>
      <p:sp>
        <p:nvSpPr>
          <p:cNvPr id="13" name="Text Box 14"/>
          <p:cNvSpPr txBox="1">
            <a:spLocks noChangeArrowheads="1"/>
          </p:cNvSpPr>
          <p:nvPr/>
        </p:nvSpPr>
        <p:spPr bwMode="auto">
          <a:xfrm>
            <a:off x="996094" y="10742387"/>
            <a:ext cx="14536711" cy="2708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13" tIns="45707" rIns="91413" bIns="45707">
            <a:spAutoFit/>
          </a:bodyPr>
          <a:lstStyle/>
          <a:p>
            <a:pPr indent="180340" algn="just">
              <a:spcBef>
                <a:spcPts val="600"/>
              </a:spcBef>
              <a:spcAft>
                <a:spcPts val="600"/>
              </a:spcAft>
            </a:pPr>
            <a:r>
              <a:rPr lang="pt-BR" sz="3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 pandemia da Covid-19 mudou a realidade de grande parte da humanidade e agora temos uma série de cuidados relativos à higiene, que devemos ter para evitarmos o contágio pelo coronavírus, tais como utilizar máscaras, limpar um celular ou as compras que trazemos do supermercado.</a:t>
            </a:r>
          </a:p>
        </p:txBody>
      </p:sp>
      <p:sp>
        <p:nvSpPr>
          <p:cNvPr id="14" name="Text Box 18"/>
          <p:cNvSpPr txBox="1">
            <a:spLocks noChangeArrowheads="1"/>
          </p:cNvSpPr>
          <p:nvPr/>
        </p:nvSpPr>
        <p:spPr bwMode="auto">
          <a:xfrm>
            <a:off x="823867" y="14244020"/>
            <a:ext cx="14401601" cy="646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13" tIns="45707" rIns="91413" bIns="45707">
            <a:spAutoFit/>
          </a:bodyPr>
          <a:lstStyle/>
          <a:p>
            <a:pPr defTabSz="4113213"/>
            <a:r>
              <a:rPr lang="pt-BR" sz="3600" b="1" dirty="0">
                <a:latin typeface="Verdana" pitchFamily="34" charset="0"/>
              </a:rPr>
              <a:t>QUESTÃO PROBLEMA</a:t>
            </a:r>
          </a:p>
        </p:txBody>
      </p:sp>
      <p:sp>
        <p:nvSpPr>
          <p:cNvPr id="15" name="Text Box 19"/>
          <p:cNvSpPr txBox="1">
            <a:spLocks noChangeArrowheads="1"/>
          </p:cNvSpPr>
          <p:nvPr/>
        </p:nvSpPr>
        <p:spPr bwMode="auto">
          <a:xfrm>
            <a:off x="872856" y="15522637"/>
            <a:ext cx="14401600" cy="3754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13" tIns="45707" rIns="91413" bIns="45707">
            <a:spAutoFit/>
          </a:bodyPr>
          <a:lstStyle/>
          <a:p>
            <a:pPr algn="just" defTabSz="4113213"/>
            <a:r>
              <a:rPr lang="pt-BR" sz="3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Este “novo” contexto levou um grupo de alunos da Escola Estadual Conde do Pinhal a questionarem: Como a tecnologia e a robótica podem auxiliar no combate a pandemia da covid-19?</a:t>
            </a:r>
          </a:p>
          <a:p>
            <a:pPr algn="just" defTabSz="4113213"/>
            <a:r>
              <a:rPr lang="pt-BR" sz="3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 ideia evoluiu durante as aulas da disciplina de física, enquanto aprendíamos sobre ondas e eletromagnetismo, com a orientação do professor Rogério Vargas, com o suporte dos nossos professores e da equipe gestora da escola.</a:t>
            </a:r>
          </a:p>
        </p:txBody>
      </p:sp>
      <p:sp>
        <p:nvSpPr>
          <p:cNvPr id="16" name="Text Box 25"/>
          <p:cNvSpPr txBox="1">
            <a:spLocks noChangeArrowheads="1"/>
          </p:cNvSpPr>
          <p:nvPr/>
        </p:nvSpPr>
        <p:spPr bwMode="auto">
          <a:xfrm>
            <a:off x="920602" y="20249545"/>
            <a:ext cx="14401600" cy="646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13" tIns="45707" rIns="91413" bIns="45707">
            <a:spAutoFit/>
          </a:bodyPr>
          <a:lstStyle/>
          <a:p>
            <a:pPr defTabSz="4113213"/>
            <a:r>
              <a:rPr lang="pt-BR" sz="3600" b="1" dirty="0">
                <a:latin typeface="Verdana" pitchFamily="34" charset="0"/>
              </a:rPr>
              <a:t>JUSTIFICATIVA</a:t>
            </a:r>
          </a:p>
        </p:txBody>
      </p:sp>
      <p:sp>
        <p:nvSpPr>
          <p:cNvPr id="17" name="Text Box 26"/>
          <p:cNvSpPr txBox="1">
            <a:spLocks noChangeArrowheads="1"/>
          </p:cNvSpPr>
          <p:nvPr/>
        </p:nvSpPr>
        <p:spPr bwMode="auto">
          <a:xfrm>
            <a:off x="872856" y="21474702"/>
            <a:ext cx="14536711" cy="3231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13" tIns="45707" rIns="91413" bIns="45707">
            <a:spAutoFit/>
          </a:bodyPr>
          <a:lstStyle/>
          <a:p>
            <a:pPr algn="just" defTabSz="4113213"/>
            <a:r>
              <a:rPr lang="pt-BR" sz="3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Por se tratar de um projeto de fácil implementação poderia ser replicado rapidamente e ter os custos de produção sensivelmente reduzidos, se pensarmos numa produção em escala industrial. Com potencial elevado de proteção, o equipamento desenvolvido contribuiria para evitar o contágio pelo coronavírus e aumentar a segurança da comunidade.</a:t>
            </a:r>
            <a:endParaRPr lang="pt-BR" sz="3400" dirty="0">
              <a:latin typeface="Verdana" pitchFamily="34" charset="0"/>
            </a:endParaRPr>
          </a:p>
        </p:txBody>
      </p:sp>
      <p:sp>
        <p:nvSpPr>
          <p:cNvPr id="18" name="Text Box 53"/>
          <p:cNvSpPr txBox="1">
            <a:spLocks noChangeArrowheads="1"/>
          </p:cNvSpPr>
          <p:nvPr/>
        </p:nvSpPr>
        <p:spPr bwMode="auto">
          <a:xfrm>
            <a:off x="1318879" y="30701598"/>
            <a:ext cx="14349888" cy="461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13" tIns="45707" rIns="91413" bIns="45707">
            <a:spAutoFit/>
          </a:bodyPr>
          <a:lstStyle/>
          <a:p>
            <a:pPr algn="ctr" defTabSz="4113213"/>
            <a:r>
              <a:rPr lang="pt-BR" sz="2400" dirty="0">
                <a:latin typeface="Verdana" pitchFamily="34" charset="0"/>
              </a:rPr>
              <a:t>Figura 1 –  Imagem da máscara de proteção UV-C</a:t>
            </a:r>
          </a:p>
        </p:txBody>
      </p:sp>
      <p:sp>
        <p:nvSpPr>
          <p:cNvPr id="30" name="Text Box 11"/>
          <p:cNvSpPr txBox="1">
            <a:spLocks noChangeArrowheads="1"/>
          </p:cNvSpPr>
          <p:nvPr/>
        </p:nvSpPr>
        <p:spPr bwMode="auto">
          <a:xfrm>
            <a:off x="1080345" y="5472908"/>
            <a:ext cx="30171352" cy="132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13" tIns="45707" rIns="91413" bIns="45707">
            <a:spAutoFit/>
          </a:bodyPr>
          <a:lstStyle/>
          <a:p>
            <a:pPr algn="ctr" defTabSz="4113213"/>
            <a:r>
              <a:rPr lang="pt-BR" sz="8000" b="1" dirty="0">
                <a:latin typeface="Verdana" pitchFamily="34" charset="0"/>
              </a:rPr>
              <a:t>Máscara UV-C</a:t>
            </a:r>
            <a:endParaRPr lang="pt-BR" sz="8800" b="1" dirty="0">
              <a:latin typeface="Verdana" pitchFamily="34" charset="0"/>
            </a:endParaRPr>
          </a:p>
        </p:txBody>
      </p:sp>
      <p:sp>
        <p:nvSpPr>
          <p:cNvPr id="31" name="Text Box 12"/>
          <p:cNvSpPr txBox="1">
            <a:spLocks noChangeArrowheads="1"/>
          </p:cNvSpPr>
          <p:nvPr/>
        </p:nvSpPr>
        <p:spPr bwMode="auto">
          <a:xfrm>
            <a:off x="1080345" y="7501352"/>
            <a:ext cx="30171352" cy="132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13" tIns="45707" rIns="91413" bIns="45707">
            <a:spAutoFit/>
          </a:bodyPr>
          <a:lstStyle/>
          <a:p>
            <a:pPr algn="ctr" defTabSz="4113213"/>
            <a:r>
              <a:rPr lang="pt-BR" sz="4000" i="1" dirty="0" err="1">
                <a:latin typeface="Verdana" pitchFamily="34" charset="0"/>
              </a:rPr>
              <a:t>Strozze</a:t>
            </a:r>
            <a:r>
              <a:rPr lang="pt-BR" sz="4000" i="1" dirty="0">
                <a:latin typeface="Verdana" pitchFamily="34" charset="0"/>
              </a:rPr>
              <a:t>, Caio Gabriel; Bossa, Jaime Alejandro Cortes e Siqueira, </a:t>
            </a:r>
            <a:r>
              <a:rPr lang="pt-BR" sz="4000" i="1" dirty="0" err="1">
                <a:latin typeface="Verdana" pitchFamily="34" charset="0"/>
              </a:rPr>
              <a:t>Yzadora</a:t>
            </a:r>
            <a:r>
              <a:rPr lang="pt-BR" sz="4000" i="1" dirty="0">
                <a:latin typeface="Verdana" pitchFamily="34" charset="0"/>
              </a:rPr>
              <a:t> </a:t>
            </a:r>
            <a:r>
              <a:rPr lang="pt-BR" sz="4000" i="1" dirty="0" err="1">
                <a:latin typeface="Verdana" pitchFamily="34" charset="0"/>
              </a:rPr>
              <a:t>Calza</a:t>
            </a:r>
            <a:r>
              <a:rPr lang="pt-BR" sz="4000" i="1" dirty="0">
                <a:latin typeface="Verdana" pitchFamily="34" charset="0"/>
              </a:rPr>
              <a:t>.</a:t>
            </a:r>
            <a:br>
              <a:rPr lang="pt-BR" sz="4000" i="1" dirty="0">
                <a:latin typeface="Verdana" pitchFamily="34" charset="0"/>
              </a:rPr>
            </a:br>
            <a:endParaRPr lang="pt-BR" sz="4000" i="1" dirty="0">
              <a:latin typeface="Verdana" pitchFamily="34" charset="0"/>
            </a:endParaRPr>
          </a:p>
        </p:txBody>
      </p:sp>
      <p:sp>
        <p:nvSpPr>
          <p:cNvPr id="34" name="Text Box 26"/>
          <p:cNvSpPr txBox="1">
            <a:spLocks noChangeArrowheads="1"/>
          </p:cNvSpPr>
          <p:nvPr/>
        </p:nvSpPr>
        <p:spPr bwMode="auto">
          <a:xfrm>
            <a:off x="1152353" y="33107357"/>
            <a:ext cx="14329592" cy="9818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13" tIns="45707" rIns="91413" bIns="45707">
            <a:spAutoFit/>
          </a:bodyPr>
          <a:lstStyle/>
          <a:p>
            <a:pPr indent="180340" algn="just">
              <a:spcBef>
                <a:spcPts val="600"/>
              </a:spcBef>
              <a:spcAft>
                <a:spcPts val="600"/>
              </a:spcAft>
            </a:pPr>
            <a:r>
              <a:rPr lang="pt-BR" sz="3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Para responder tal questão, primeiramente fizemos um levantamento das possíveis maneiras de reduzir a contaminação e eliminar o coronavírus de maneira eficaz e rápida. Selecionamos as possibilidades que julgamos adequadas, estudamos alguns artigos científicos e começamos a planejar e a montar o projeto.</a:t>
            </a:r>
          </a:p>
          <a:p>
            <a:pPr indent="180340" algn="just">
              <a:spcBef>
                <a:spcPts val="600"/>
              </a:spcBef>
              <a:spcAft>
                <a:spcPts val="600"/>
              </a:spcAft>
            </a:pPr>
            <a:r>
              <a:rPr lang="pt-BR" sz="3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Entre os artigos estudados, um do professor Dr. Vanderlei Salvador Bagnato, para o Centro de Vigilância Sanitária do Estado de São Paulo (Secretaria de Estado da Saúde de São Paulo), foi fundamental para a definição do projeto do grupo porque o pesquisador explicava os efeitos da luz ultravioleta como medida auxiliar na prevenção da Covid-19. Com base nesses estudos passamos a buscar maneiras diferentes para aumentar a proteção individual das pessoas e, por fim, decidimos utilizar a luz UV-C para eliminar o coronavírus, por meio de uma máscara portátil de proteção individual que filtra e irradia com uv-c o ar respiramos.</a:t>
            </a:r>
          </a:p>
          <a:p>
            <a:pPr indent="180340" algn="just">
              <a:spcBef>
                <a:spcPts val="600"/>
              </a:spcBef>
              <a:spcAft>
                <a:spcPts val="600"/>
              </a:spcAft>
            </a:pPr>
            <a:endParaRPr lang="pt-BR" sz="3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5" name="Text Box 26"/>
          <p:cNvSpPr txBox="1">
            <a:spLocks noChangeArrowheads="1"/>
          </p:cNvSpPr>
          <p:nvPr/>
        </p:nvSpPr>
        <p:spPr bwMode="auto">
          <a:xfrm>
            <a:off x="17370636" y="34418322"/>
            <a:ext cx="14185575" cy="9264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13" tIns="45707" rIns="91413" bIns="45707">
            <a:spAutoFit/>
          </a:bodyPr>
          <a:lstStyle/>
          <a:p>
            <a:pPr algn="just"/>
            <a:r>
              <a:rPr lang="pt-BR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BRASIL. São Paulo. Secretaria de Estado da Saúde de São Paulo. Coordenadoria de Controle de Doenças. Centro de Vigilância Sanitária. 30 </a:t>
            </a:r>
            <a:r>
              <a:rPr lang="pt-BR" sz="28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jul</a:t>
            </a:r>
            <a:r>
              <a:rPr lang="pt-BR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 20. Especialista da USP esclarece sobre uso de luz ultravioleta como medida auxiliar na prevenção da Covid-19.  </a:t>
            </a:r>
            <a:r>
              <a:rPr lang="pt-BR" sz="2800" dirty="0">
                <a:latin typeface="Verdana" pitchFamily="34" charset="0"/>
                <a:ea typeface="Verdana" pitchFamily="34" charset="0"/>
                <a:cs typeface="Verdana" pitchFamily="34" charset="0"/>
                <a:hlinkClick r:id="rId3"/>
              </a:rPr>
              <a:t>http://www.cvs.saude.sp.gov.br/</a:t>
            </a:r>
            <a:r>
              <a:rPr lang="pt-BR" sz="2800" dirty="0" err="1">
                <a:latin typeface="Verdana" pitchFamily="34" charset="0"/>
                <a:ea typeface="Verdana" pitchFamily="34" charset="0"/>
                <a:cs typeface="Verdana" pitchFamily="34" charset="0"/>
                <a:hlinkClick r:id="rId3"/>
              </a:rPr>
              <a:t>ler.asp?nt_codigo</a:t>
            </a:r>
            <a:r>
              <a:rPr lang="pt-BR" sz="2800" dirty="0">
                <a:latin typeface="Verdana" pitchFamily="34" charset="0"/>
                <a:ea typeface="Verdana" pitchFamily="34" charset="0"/>
                <a:cs typeface="Verdana" pitchFamily="34" charset="0"/>
                <a:hlinkClick r:id="rId3"/>
              </a:rPr>
              <a:t>=4144&amp;nt_tipo=0&amp;te_codigo=17</a:t>
            </a:r>
            <a:r>
              <a:rPr lang="pt-BR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</a:p>
          <a:p>
            <a:pPr lvl="0" algn="just"/>
            <a:endParaRPr lang="pt-BR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algn="just"/>
            <a:r>
              <a:rPr lang="pt-BR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FEYNMAN, Richard P. Lições de Física de Feynman : edições definitiva / Richard P. Feynman, Robert B. </a:t>
            </a:r>
            <a:r>
              <a:rPr lang="pt-BR" sz="28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Leighton</a:t>
            </a:r>
            <a:r>
              <a:rPr lang="pt-BR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pt-BR" sz="28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Mathew</a:t>
            </a:r>
            <a:r>
              <a:rPr lang="pt-BR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 Sands; tradução Adriana </a:t>
            </a:r>
            <a:r>
              <a:rPr lang="pt-BR" sz="28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Válio</a:t>
            </a:r>
            <a:r>
              <a:rPr lang="pt-BR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pt-BR" sz="28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Roqe</a:t>
            </a:r>
            <a:r>
              <a:rPr lang="pt-BR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 da Silva [et al]. – Porto Alegre : Bookman, 2008. 3 v. p. Itens 18-1 A 18-6.</a:t>
            </a:r>
          </a:p>
          <a:p>
            <a:pPr lvl="0" algn="just"/>
            <a:endParaRPr lang="pt-BR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algn="just"/>
            <a:r>
              <a:rPr lang="pt-BR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MURRAY, Adrienne. Coronavírus: os robôs usados para eliminar vírus em hospitais. 20mar20. In: BBC News Brasil. Disponível em: </a:t>
            </a:r>
            <a:r>
              <a:rPr lang="pt-BR" sz="2800" dirty="0">
                <a:latin typeface="Verdana" pitchFamily="34" charset="0"/>
                <a:ea typeface="Verdana" pitchFamily="34" charset="0"/>
                <a:cs typeface="Verdana" pitchFamily="34" charset="0"/>
                <a:hlinkClick r:id="rId4"/>
              </a:rPr>
              <a:t>https://www.bbc.com/portuguese/geral-52038851</a:t>
            </a:r>
            <a:r>
              <a:rPr lang="pt-BR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. Acesso em: 11 </a:t>
            </a:r>
            <a:r>
              <a:rPr lang="pt-BR" sz="28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abr</a:t>
            </a:r>
            <a:r>
              <a:rPr lang="pt-BR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 21.</a:t>
            </a:r>
          </a:p>
          <a:p>
            <a:pPr lvl="0" algn="just"/>
            <a:endParaRPr lang="pt-BR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just"/>
            <a:r>
              <a:rPr lang="pt-BR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YOUNG, HUGH D. Física IV: Sears e </a:t>
            </a:r>
            <a:r>
              <a:rPr lang="pt-BR" sz="28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Zemansky</a:t>
            </a:r>
            <a:r>
              <a:rPr lang="pt-BR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: ótica e física </a:t>
            </a:r>
            <a:r>
              <a:rPr lang="pt-BR" sz="28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modena</a:t>
            </a:r>
            <a:r>
              <a:rPr lang="pt-BR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/Hugh D. Young, Roger A. </a:t>
            </a:r>
            <a:r>
              <a:rPr lang="pt-BR" sz="28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Freedman</a:t>
            </a:r>
            <a:r>
              <a:rPr lang="pt-BR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; colaborador A. Lewis Ford; tradução Daniel Vieira. – 14. ed. – São Paulo: Pearson </a:t>
            </a:r>
            <a:r>
              <a:rPr lang="pt-BR" sz="28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Education</a:t>
            </a:r>
            <a:r>
              <a:rPr lang="pt-BR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 do Brasil, 2016. p. 202-230. </a:t>
            </a:r>
          </a:p>
          <a:p>
            <a:pPr lvl="0" algn="just"/>
            <a:endParaRPr lang="pt-BR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algn="just"/>
            <a:endParaRPr lang="pt-BR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6" name="CaixaDeTexto 35"/>
          <p:cNvSpPr txBox="1"/>
          <p:nvPr/>
        </p:nvSpPr>
        <p:spPr>
          <a:xfrm>
            <a:off x="4131945" y="4104756"/>
            <a:ext cx="1768670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/>
              <a:t>Diretoria de Ensino – Região de São Carlos</a:t>
            </a:r>
          </a:p>
          <a:p>
            <a:r>
              <a:rPr lang="pt-BR" sz="4400" dirty="0"/>
              <a:t>E. E. Conde do Pinhal</a:t>
            </a:r>
          </a:p>
        </p:txBody>
      </p:sp>
      <p:sp>
        <p:nvSpPr>
          <p:cNvPr id="38" name="Text Box 25"/>
          <p:cNvSpPr txBox="1">
            <a:spLocks noChangeArrowheads="1"/>
          </p:cNvSpPr>
          <p:nvPr/>
        </p:nvSpPr>
        <p:spPr bwMode="auto">
          <a:xfrm>
            <a:off x="1132057" y="31767936"/>
            <a:ext cx="14264786" cy="646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13" tIns="45707" rIns="91413" bIns="45707">
            <a:spAutoFit/>
          </a:bodyPr>
          <a:lstStyle/>
          <a:p>
            <a:pPr defTabSz="4113213"/>
            <a:r>
              <a:rPr lang="pt-BR" sz="3600" b="1" dirty="0">
                <a:latin typeface="Verdana" pitchFamily="34" charset="0"/>
              </a:rPr>
              <a:t>METODOLOGIA</a:t>
            </a:r>
          </a:p>
        </p:txBody>
      </p:sp>
      <p:pic>
        <p:nvPicPr>
          <p:cNvPr id="28" name="Google Shape;86;p13">
            <a:extLst>
              <a:ext uri="{FF2B5EF4-FFF2-40B4-BE49-F238E27FC236}">
                <a16:creationId xmlns:a16="http://schemas.microsoft.com/office/drawing/2014/main" id="{BBB7C03E-8D93-49F5-A6FA-71A1C27F805C}"/>
              </a:ext>
            </a:extLst>
          </p:cNvPr>
          <p:cNvPicPr preferRelativeResize="0"/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alphaModFix/>
          </a:blip>
          <a:stretch>
            <a:fillRect/>
          </a:stretch>
        </p:blipFill>
        <p:spPr>
          <a:xfrm>
            <a:off x="1233539" y="3751273"/>
            <a:ext cx="2690918" cy="273823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68C6389-8061-4C22-AD00-791196B64A5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8337" y="25272753"/>
            <a:ext cx="6840760" cy="5262830"/>
          </a:xfrm>
          <a:prstGeom prst="rect">
            <a:avLst/>
          </a:prstGeom>
        </p:spPr>
      </p:pic>
      <p:pic>
        <p:nvPicPr>
          <p:cNvPr id="33" name="Imagem 32" descr="lanza1">
            <a:extLst>
              <a:ext uri="{FF2B5EF4-FFF2-40B4-BE49-F238E27FC236}">
                <a16:creationId xmlns:a16="http://schemas.microsoft.com/office/drawing/2014/main" id="{D82A9635-59D2-43DE-A149-7D8B5C7212C0}"/>
              </a:ext>
            </a:extLst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6119" y="15554028"/>
            <a:ext cx="14283981" cy="426520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4BA1961D-E284-4133-A6B1-948FC584664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569580" y="20954357"/>
            <a:ext cx="3277057" cy="4248743"/>
          </a:xfrm>
          <a:prstGeom prst="rect">
            <a:avLst/>
          </a:prstGeom>
        </p:spPr>
      </p:pic>
      <p:sp>
        <p:nvSpPr>
          <p:cNvPr id="39" name="Text Box 53">
            <a:extLst>
              <a:ext uri="{FF2B5EF4-FFF2-40B4-BE49-F238E27FC236}">
                <a16:creationId xmlns:a16="http://schemas.microsoft.com/office/drawing/2014/main" id="{E5FEA109-28D1-468D-9E81-18C5FC2ECA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19968" y="19988933"/>
            <a:ext cx="14349888" cy="461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13" tIns="45707" rIns="91413" bIns="45707">
            <a:spAutoFit/>
          </a:bodyPr>
          <a:lstStyle/>
          <a:p>
            <a:pPr algn="ctr" defTabSz="4113213"/>
            <a:r>
              <a:rPr lang="pt-BR" sz="2400" dirty="0">
                <a:latin typeface="Verdana" pitchFamily="34" charset="0"/>
              </a:rPr>
              <a:t>Figura 2 – Efeitos da radiação UV-C.</a:t>
            </a:r>
          </a:p>
        </p:txBody>
      </p:sp>
      <p:sp>
        <p:nvSpPr>
          <p:cNvPr id="40" name="Text Box 53">
            <a:extLst>
              <a:ext uri="{FF2B5EF4-FFF2-40B4-BE49-F238E27FC236}">
                <a16:creationId xmlns:a16="http://schemas.microsoft.com/office/drawing/2014/main" id="{05A364C8-59F5-416C-A5F7-94A97B9648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252474" y="25347116"/>
            <a:ext cx="14349888" cy="461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13" tIns="45707" rIns="91413" bIns="45707">
            <a:spAutoFit/>
          </a:bodyPr>
          <a:lstStyle/>
          <a:p>
            <a:pPr algn="ctr" defTabSz="4113213"/>
            <a:r>
              <a:rPr lang="pt-BR" sz="2400" dirty="0">
                <a:latin typeface="Verdana" pitchFamily="34" charset="0"/>
              </a:rPr>
              <a:t>Figura 3 – Utilização da máscara de proteção UV-C.</a:t>
            </a:r>
          </a:p>
        </p:txBody>
      </p:sp>
      <p:pic>
        <p:nvPicPr>
          <p:cNvPr id="6" name="Imagem 5" descr="Uma imagem contendo no interior, comida, pequeno, cinza&#10;&#10;Descrição gerada automaticamente">
            <a:extLst>
              <a:ext uri="{FF2B5EF4-FFF2-40B4-BE49-F238E27FC236}">
                <a16:creationId xmlns:a16="http://schemas.microsoft.com/office/drawing/2014/main" id="{235E7D9C-FACA-4B3A-B946-9A51DEADEF6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8379" y="25298399"/>
            <a:ext cx="7171598" cy="520476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826</TotalTime>
  <Words>821</Words>
  <Application>Microsoft Office PowerPoint</Application>
  <PresentationFormat>Personalizar</PresentationFormat>
  <Paragraphs>32</Paragraphs>
  <Slides>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5" baseType="lpstr">
      <vt:lpstr>Arial</vt:lpstr>
      <vt:lpstr>Calibri</vt:lpstr>
      <vt:lpstr>Verdana</vt:lpstr>
      <vt:lpstr>Tema do Office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carolina.batista</dc:creator>
  <cp:lastModifiedBy>Rogério Vargas</cp:lastModifiedBy>
  <cp:revision>90</cp:revision>
  <dcterms:created xsi:type="dcterms:W3CDTF">2016-02-05T17:47:39Z</dcterms:created>
  <dcterms:modified xsi:type="dcterms:W3CDTF">2022-01-11T17:16:18Z</dcterms:modified>
</cp:coreProperties>
</file>