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3"/>
  </p:sldIdLst>
  <p:sldSz cx="32404050" cy="43205400"/>
  <p:notesSz cx="6858000" cy="9027795"/>
  <p:defaultTextStyle>
    <a:defPPr>
      <a:defRPr lang="pt-BR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300" b="0" i="0" u="none" kern="1200" baseline="0">
        <a:solidFill>
          <a:schemeClr val="tx1"/>
        </a:solidFill>
        <a:latin typeface="tahoma, verdana, 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73D"/>
    <a:srgbClr val="00F8B5"/>
    <a:srgbClr val="FFB84F"/>
    <a:srgbClr val="FF9900"/>
    <a:srgbClr val="333399"/>
    <a:srgbClr val="000099"/>
    <a:srgbClr val="006666"/>
    <a:srgbClr val="00CCFF"/>
    <a:srgbClr val="99CC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918"/>
    <p:restoredTop sz="96278"/>
  </p:normalViewPr>
  <p:slideViewPr>
    <p:cSldViewPr showGuides="1">
      <p:cViewPr>
        <p:scale>
          <a:sx n="33" d="100"/>
          <a:sy n="33" d="100"/>
        </p:scale>
        <p:origin x="24" y="-5784"/>
      </p:cViewPr>
      <p:guideLst>
        <p:guide orient="horz" pos="13608"/>
        <p:guide pos="101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0723" tIns="45361" rIns="90723" bIns="45361" numCol="1" anchor="t" anchorCtr="0" compatLnSpc="1"/>
          <a:lstStyle>
            <a:lvl1pPr algn="l" defTabSz="908050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080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0723" tIns="45361" rIns="90723" bIns="45361" numCol="1" anchor="t" anchorCtr="0" compatLnSpc="1"/>
          <a:lstStyle>
            <a:lvl1pPr algn="r" defTabSz="908050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080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10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77263"/>
            <a:ext cx="2971800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0723" tIns="45361" rIns="90723" bIns="45361" numCol="1" anchor="b" anchorCtr="0" compatLnSpc="1"/>
          <a:lstStyle>
            <a:lvl1pPr algn="l" defTabSz="908050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080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10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577263"/>
            <a:ext cx="2971800" cy="450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0723" tIns="45361" rIns="90723" bIns="45361" numCol="1" anchor="b" anchorCtr="0" compatLnSpc="1"/>
          <a:lstStyle/>
          <a:p>
            <a:pPr lvl="0" algn="r" defTabSz="908050" eaLnBrk="1" hangingPunct="1">
              <a:buNone/>
            </a:pPr>
            <a:fld id="{9A0DB2DC-4C9A-4742-B13C-FB6460FD3503}" type="slidenum">
              <a:rPr lang="pt-BR" altLang="pt-BR" sz="1200" dirty="0">
                <a:latin typeface="Times New Roman" panose="02020603050405020304" pitchFamily="18" charset="0"/>
              </a:rPr>
            </a:fld>
            <a:endParaRPr lang="pt-BR" altLang="pt-BR" sz="1200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, verdana, arial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2CA524E-96EA-477B-A6F9-CC024085E2AA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, verdana, arial" charset="0"/>
                <a:ea typeface="+mn-ea"/>
                <a:cs typeface="Times New Roman" panose="02020603050405020304" pitchFamily="18" charset="0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, verdana, arial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59000" y="677863"/>
            <a:ext cx="2540000" cy="3384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287838"/>
            <a:ext cx="5486400" cy="4062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Clique para editar o texto mestre</a:t>
            </a: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Segundo nível</a:t>
            </a: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Terceiro nível</a:t>
            </a: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Quarto nível</a:t>
            </a: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Quinto nível</a:t>
            </a: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575675"/>
            <a:ext cx="2971800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, verdana, arial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575675"/>
            <a:ext cx="2971800" cy="4508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pt-BR" altLang="pt-BR" sz="1200" dirty="0"/>
            </a:fld>
            <a:endParaRPr lang="pt-BR" altLang="pt-BR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287838"/>
            <a:ext cx="5486400" cy="4062412"/>
          </a:xfrm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pt-BR" altLang="pt-BR" dirty="0"/>
          </a:p>
        </p:txBody>
      </p:sp>
      <p:sp>
        <p:nvSpPr>
          <p:cNvPr id="5124" name="Espaço Reservado para Número de Slide 3"/>
          <p:cNvSpPr txBox="1">
            <a:spLocks noGrp="1"/>
          </p:cNvSpPr>
          <p:nvPr>
            <p:ph type="sldNum" sz="quarter"/>
          </p:nvPr>
        </p:nvSpPr>
        <p:spPr>
          <a:xfrm>
            <a:off x="3884613" y="8575675"/>
            <a:ext cx="2971800" cy="45085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pt-BR" altLang="pt-BR" dirty="0">
                <a:latin typeface="tahoma, verdana, arial" charset="0"/>
                <a:cs typeface="Times New Roman" panose="02020603050405020304" pitchFamily="18" charset="0"/>
              </a:rPr>
            </a:fld>
            <a:endParaRPr lang="pt-BR" altLang="pt-BR" dirty="0">
              <a:latin typeface="tahoma, verdana, arial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2430304" y="13421496"/>
            <a:ext cx="27543443" cy="9261339"/>
          </a:xfrm>
        </p:spPr>
        <p:txBody>
          <a:bodyPr/>
          <a:lstStyle/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4860608" y="24483061"/>
            <a:ext cx="22682835" cy="1104192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2559320" y="27762742"/>
            <a:ext cx="27543443" cy="858216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2559320" y="18311562"/>
            <a:ext cx="27543443" cy="945118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 hasCustomPrompt="1"/>
          </p:nvPr>
        </p:nvSpPr>
        <p:spPr>
          <a:xfrm>
            <a:off x="2428804" y="12478833"/>
            <a:ext cx="13701212" cy="259248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16274034" y="12478833"/>
            <a:ext cx="13701213" cy="259248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620203" y="1729853"/>
            <a:ext cx="29163645" cy="72009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1620202" y="9670482"/>
            <a:ext cx="14317790" cy="40308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1620202" y="13701349"/>
            <a:ext cx="14317790" cy="248938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16461558" y="9670482"/>
            <a:ext cx="14322290" cy="40308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 hasCustomPrompt="1"/>
          </p:nvPr>
        </p:nvSpPr>
        <p:spPr>
          <a:xfrm>
            <a:off x="16461558" y="13701349"/>
            <a:ext cx="14322290" cy="248938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620203" y="1720034"/>
            <a:ext cx="10660332" cy="73203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12669084" y="1720034"/>
            <a:ext cx="18114764" cy="368751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1620203" y="9040403"/>
            <a:ext cx="10660332" cy="295547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6351794" y="30243780"/>
            <a:ext cx="19442430" cy="357099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794" y="3860665"/>
            <a:ext cx="19442430" cy="25923240"/>
          </a:xfrm>
        </p:spPr>
        <p:txBody>
          <a:bodyPr vert="horz" wrap="square" lIns="535205" tIns="267601" rIns="535205" bIns="267601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53498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6351794" y="33814772"/>
            <a:ext cx="19442430" cy="50700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 hasCustomPrompt="1"/>
          </p:nvPr>
        </p:nvSpPr>
        <p:spPr>
          <a:xfrm>
            <a:off x="23089387" y="3839389"/>
            <a:ext cx="6885861" cy="34564320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2428804" y="3839389"/>
            <a:ext cx="20516564" cy="34564320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  <a:endParaRPr lang="pt-BR"/>
          </a:p>
          <a:p>
            <a:pPr lvl="1"/>
            <a:r>
              <a:rPr lang="pt-BR"/>
              <a:t>Segundo nível</a:t>
            </a:r>
            <a:endParaRPr lang="pt-BR"/>
          </a:p>
          <a:p>
            <a:pPr lvl="2"/>
            <a:r>
              <a:rPr lang="pt-BR"/>
              <a:t>Terceiro nível</a:t>
            </a:r>
            <a:endParaRPr lang="pt-BR"/>
          </a:p>
          <a:p>
            <a:pPr lvl="3"/>
            <a:r>
              <a:rPr lang="pt-BR"/>
              <a:t>Quarto nível</a:t>
            </a:r>
            <a:endParaRPr lang="pt-BR"/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2428875" y="3840163"/>
            <a:ext cx="27546300" cy="7200900"/>
          </a:xfrm>
          <a:prstGeom prst="rect">
            <a:avLst/>
          </a:prstGeom>
          <a:noFill/>
          <a:ln w="9525">
            <a:noFill/>
          </a:ln>
        </p:spPr>
        <p:txBody>
          <a:bodyPr lIns="535205" tIns="267601" rIns="535205" bIns="267601" anchor="ctr" anchorCtr="0"/>
          <a:lstStyle/>
          <a:p>
            <a:pPr lvl="0"/>
            <a:r>
              <a:rPr lang="pt-BR" altLang="pt-BR" dirty="0"/>
              <a:t>Clique para editar o estilo do título mestre</a:t>
            </a:r>
            <a:endParaRPr lang="pt-BR" altLang="pt-BR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2428875" y="12479338"/>
            <a:ext cx="27546300" cy="25923875"/>
          </a:xfrm>
          <a:prstGeom prst="rect">
            <a:avLst/>
          </a:prstGeom>
          <a:noFill/>
          <a:ln w="9525">
            <a:noFill/>
          </a:ln>
        </p:spPr>
        <p:txBody>
          <a:bodyPr lIns="535205" tIns="267601" rIns="535205" bIns="267601"/>
          <a:lstStyle/>
          <a:p>
            <a:pPr lvl="0"/>
            <a:r>
              <a:rPr lang="pt-BR" altLang="pt-BR" dirty="0"/>
              <a:t>Clique para editar os estilos do texto mestre</a:t>
            </a:r>
            <a:endParaRPr lang="pt-BR" altLang="pt-BR" dirty="0"/>
          </a:p>
          <a:p>
            <a:pPr lvl="1"/>
            <a:r>
              <a:rPr lang="pt-BR" altLang="pt-BR" dirty="0"/>
              <a:t>Segundo nível</a:t>
            </a:r>
            <a:endParaRPr lang="pt-BR" altLang="pt-BR" dirty="0"/>
          </a:p>
          <a:p>
            <a:pPr lvl="2"/>
            <a:r>
              <a:rPr lang="pt-BR" altLang="pt-BR" dirty="0"/>
              <a:t>Terceiro nível</a:t>
            </a:r>
            <a:endParaRPr lang="pt-BR" altLang="pt-BR" dirty="0"/>
          </a:p>
          <a:p>
            <a:pPr lvl="3"/>
            <a:r>
              <a:rPr lang="pt-BR" altLang="pt-BR" dirty="0"/>
              <a:t>Quarto nível</a:t>
            </a:r>
            <a:endParaRPr lang="pt-BR" altLang="pt-BR" dirty="0"/>
          </a:p>
          <a:p>
            <a:pPr lvl="4"/>
            <a:r>
              <a:rPr lang="pt-BR" altLang="pt-BR" dirty="0"/>
              <a:t>Quinto nível</a:t>
            </a:r>
            <a:endParaRPr lang="pt-BR" altLang="pt-BR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28875" y="39365238"/>
            <a:ext cx="6753225" cy="288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535205" tIns="267601" rIns="535205" bIns="267601" numCol="1" anchor="t" anchorCtr="0" compatLnSpc="1"/>
          <a:lstStyle>
            <a:lvl1pPr algn="l" eaLnBrk="1" hangingPunct="1">
              <a:defRPr sz="81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71225" y="39365238"/>
            <a:ext cx="10261600" cy="288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535205" tIns="267601" rIns="535205" bIns="267601" numCol="1" anchor="t" anchorCtr="0" compatLnSpc="1"/>
          <a:lstStyle>
            <a:lvl1pPr algn="ctr" eaLnBrk="1" hangingPunct="1">
              <a:defRPr sz="8100">
                <a:latin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8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221950" y="39365238"/>
            <a:ext cx="6753225" cy="288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535205" tIns="267601" rIns="535205" bIns="267601" numCol="1" anchor="t" anchorCtr="0" compatLnSpc="1"/>
          <a:lstStyle>
            <a:lvl1pPr algn="r">
              <a:defRPr sz="8100">
                <a:latin typeface="Times New Roman" panose="02020603050405020304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pt-BR" altLang="pt-BR" dirty="0"/>
            </a:fld>
            <a:endParaRPr lang="pt-BR" altLang="pt-BR" dirty="0">
              <a:latin typeface="tahoma, verdana, 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2pPr>
      <a:lvl3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3pPr>
      <a:lvl4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4pPr>
      <a:lvl5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5pPr>
      <a:lvl6pPr marL="4572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6pPr>
      <a:lvl7pPr marL="9144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005330" indent="-2005330" algn="l" defTabSz="5349875" rtl="0" eaLnBrk="0" fontAlgn="base" hangingPunct="0">
        <a:spcBef>
          <a:spcPct val="20000"/>
        </a:spcBef>
        <a:spcAft>
          <a:spcPct val="0"/>
        </a:spcAft>
        <a:buChar char="•"/>
        <a:defRPr sz="18800">
          <a:solidFill>
            <a:schemeClr val="tx1"/>
          </a:solidFill>
          <a:latin typeface="+mn-lt"/>
          <a:ea typeface="+mn-ea"/>
          <a:cs typeface="+mn-cs"/>
        </a:defRPr>
      </a:lvl1pPr>
      <a:lvl2pPr marL="4348480" indent="-1670050" algn="l" defTabSz="5349875" rtl="0" eaLnBrk="0" fontAlgn="base" hangingPunct="0">
        <a:spcBef>
          <a:spcPct val="20000"/>
        </a:spcBef>
        <a:spcAft>
          <a:spcPct val="0"/>
        </a:spcAft>
        <a:buChar char="–"/>
        <a:defRPr sz="16300">
          <a:solidFill>
            <a:schemeClr val="tx1"/>
          </a:solidFill>
          <a:latin typeface="+mn-lt"/>
        </a:defRPr>
      </a:lvl2pPr>
      <a:lvl3pPr marL="6689725" indent="-1339850" algn="l" defTabSz="5349875" rtl="0" eaLnBrk="0" fontAlgn="base" hangingPunct="0">
        <a:spcBef>
          <a:spcPct val="20000"/>
        </a:spcBef>
        <a:spcAft>
          <a:spcPct val="0"/>
        </a:spcAft>
        <a:buChar char="•"/>
        <a:defRPr sz="14000">
          <a:solidFill>
            <a:schemeClr val="tx1"/>
          </a:solidFill>
          <a:latin typeface="+mn-lt"/>
        </a:defRPr>
      </a:lvl3pPr>
      <a:lvl4pPr marL="9364980" indent="-1336675" algn="l" defTabSz="5349875" rtl="0" eaLnBrk="0" fontAlgn="base" hangingPunct="0">
        <a:spcBef>
          <a:spcPct val="20000"/>
        </a:spcBef>
        <a:spcAft>
          <a:spcPct val="0"/>
        </a:spcAft>
        <a:buChar char="–"/>
        <a:defRPr sz="11700">
          <a:solidFill>
            <a:schemeClr val="tx1"/>
          </a:solidFill>
          <a:latin typeface="+mn-lt"/>
        </a:defRPr>
      </a:lvl4pPr>
      <a:lvl5pPr marL="12041505" indent="-1336675" algn="l" defTabSz="5349875" rtl="0" eaLnBrk="0" fontAlgn="base" hangingPunct="0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5pPr>
      <a:lvl6pPr marL="12498705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6pPr>
      <a:lvl7pPr marL="12955905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7pPr>
      <a:lvl8pPr marL="13413105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8pPr>
      <a:lvl9pPr marL="13870305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wmf"/><Relationship Id="rId8" Type="http://schemas.openxmlformats.org/officeDocument/2006/relationships/oleObject" Target="../embeddings/oleObject2.bin"/><Relationship Id="rId7" Type="http://schemas.openxmlformats.org/officeDocument/2006/relationships/image" Target="../media/image5.wmf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6" Type="http://schemas.openxmlformats.org/officeDocument/2006/relationships/notesSlide" Target="../notesSlides/notesSlide1.xml"/><Relationship Id="rId15" Type="http://schemas.openxmlformats.org/officeDocument/2006/relationships/vmlDrawing" Target="../drawings/vmlDrawing1.vml"/><Relationship Id="rId14" Type="http://schemas.openxmlformats.org/officeDocument/2006/relationships/slideLayout" Target="../slideLayouts/slideLayout7.xml"/><Relationship Id="rId13" Type="http://schemas.openxmlformats.org/officeDocument/2006/relationships/themeOverride" Target="../theme/themeOverride1.xml"/><Relationship Id="rId12" Type="http://schemas.openxmlformats.org/officeDocument/2006/relationships/image" Target="../media/image8.png"/><Relationship Id="rId11" Type="http://schemas.openxmlformats.org/officeDocument/2006/relationships/image" Target="../media/image7.wmf"/><Relationship Id="rId10" Type="http://schemas.openxmlformats.org/officeDocument/2006/relationships/oleObject" Target="../embeddings/oleObject3.bin"/><Relationship Id="rId1" Type="http://schemas.openxmlformats.org/officeDocument/2006/relationships/hyperlink" Target="http://www.janelanaweb.com/dinheiro/imagens_main/dinheiro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>
          <a:gsLst>
            <a:gs pos="38000">
              <a:schemeClr val="accent5">
                <a:lumMod val="20000"/>
                <a:lumOff val="80000"/>
                <a:alpha val="26000"/>
              </a:schemeClr>
            </a:gs>
            <a:gs pos="60000">
              <a:schemeClr val="accent1">
                <a:lumMod val="45000"/>
                <a:lumOff val="55000"/>
                <a:alpha val="26000"/>
              </a:schemeClr>
            </a:gs>
            <a:gs pos="83000">
              <a:schemeClr val="accent1">
                <a:lumMod val="45000"/>
                <a:lumOff val="55000"/>
                <a:alpha val="26000"/>
              </a:schemeClr>
            </a:gs>
            <a:gs pos="100000">
              <a:schemeClr val="accent1">
                <a:lumMod val="30000"/>
                <a:lumOff val="70000"/>
                <a:alpha val="2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409"/>
          <p:cNvSpPr txBox="1"/>
          <p:nvPr/>
        </p:nvSpPr>
        <p:spPr>
          <a:xfrm>
            <a:off x="1138555" y="9536748"/>
            <a:ext cx="9798050" cy="13674725"/>
          </a:xfrm>
          <a:prstGeom prst="rect">
            <a:avLst/>
          </a:prstGeom>
          <a:noFill/>
          <a:ln w="3175">
            <a:noFill/>
          </a:ln>
        </p:spPr>
        <p:txBody>
          <a:bodyPr wrap="square" lIns="102178" tIns="51088" rIns="102178" bIns="51088" anchor="ctr" anchorCtr="0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Nos últimos anos é notável o aumento que a conta de luz vem sofrendo. O consumo de energia elétrica residencial no Brasil também vem apresentando um aumento significativo desde a década de 80 (FURLANETO, 2001) por conta dos eletrodomésticos. Essa despesa impacta ainda mais no bolso do trabalhador que recebe salário mínimo.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Em relação ao meio ambiente, 64,9% da energia elétrica gerada no país vem das usinas hidrelétricas (EPE, 2019), fonte que, apesar de não emitir gases do efeito estufa, impacta diretamente a fauna e flora das regiões e também as populações que dependem desses rios.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Com o projeto, os dados de consumo chegarão ao seu aparelho celular em tempo real. Assim, o usuário terá uma noção de quando gasta mais e entenderá o que está sendo cobrado em sua conta de luz devido a conversão dos Kwh já para real, de acordo com a taxa da região. O equipamento ainda terá a função de gerar um gráfico do seu consumo mensal, melhorando ainda mais o monitoramento do consumo. Entendendo sua conta e com esses dados em mãos, o consumidor terá um facilitador para a economia e previsão dessa cobrança.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197"/>
          <p:cNvSpPr/>
          <p:nvPr/>
        </p:nvSpPr>
        <p:spPr>
          <a:xfrm>
            <a:off x="21674138" y="9348788"/>
            <a:ext cx="32404050" cy="639762"/>
          </a:xfrm>
          <a:prstGeom prst="rect">
            <a:avLst/>
          </a:prstGeom>
          <a:noFill/>
          <a:ln w="9525">
            <a:noFill/>
          </a:ln>
        </p:spPr>
        <p:txBody>
          <a:bodyPr lIns="86863" tIns="43432" rIns="86863" bIns="43432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868680" eaLnBrk="1" hangingPunct="1">
              <a:spcBef>
                <a:spcPct val="0"/>
              </a:spcBef>
              <a:buNone/>
            </a:pPr>
            <a:r>
              <a:rPr lang="pt-BR" altLang="pt-BR" sz="1200" dirty="0">
                <a:solidFill>
                  <a:srgbClr val="000000"/>
                </a:solidFill>
                <a:latin typeface="tahoma, verdana, arial" charset="0"/>
                <a:cs typeface="Times New Roman" panose="02020603050405020304" pitchFamily="18" charset="0"/>
              </a:rPr>
              <a:t> </a:t>
            </a:r>
            <a:endParaRPr lang="pt-BR" altLang="pt-BR" sz="1100" dirty="0">
              <a:solidFill>
                <a:srgbClr val="000000"/>
              </a:solidFill>
              <a:latin typeface="tahoma, verdana, arial" charset="0"/>
              <a:cs typeface="Times New Roman" panose="02020603050405020304" pitchFamily="18" charset="0"/>
            </a:endParaRPr>
          </a:p>
          <a:p>
            <a:pPr marL="0" lvl="0" indent="0" defTabSz="868680">
              <a:spcBef>
                <a:spcPct val="0"/>
              </a:spcBef>
              <a:buNone/>
            </a:pPr>
            <a:endParaRPr lang="pt-BR" altLang="pt-BR" sz="2300" dirty="0">
              <a:ea typeface="Times New Roman" panose="02020603050405020304" pitchFamily="18" charset="0"/>
            </a:endParaRPr>
          </a:p>
        </p:txBody>
      </p:sp>
      <p:sp>
        <p:nvSpPr>
          <p:cNvPr id="2055" name="Text Box 3393"/>
          <p:cNvSpPr txBox="1">
            <a:spLocks noChangeArrowheads="1"/>
          </p:cNvSpPr>
          <p:nvPr/>
        </p:nvSpPr>
        <p:spPr bwMode="auto">
          <a:xfrm>
            <a:off x="990600" y="23547070"/>
            <a:ext cx="10077450" cy="1528763"/>
          </a:xfrm>
          <a:prstGeom prst="rect">
            <a:avLst/>
          </a:prstGeom>
          <a:solidFill>
            <a:schemeClr val="accent1">
              <a:lumMod val="40000"/>
              <a:lumOff val="60000"/>
              <a:alpha val="55000"/>
            </a:schemeClr>
          </a:solidFill>
          <a:ln>
            <a:solidFill>
              <a:schemeClr val="tx2"/>
            </a:solidFill>
          </a:ln>
        </p:spPr>
        <p:txBody>
          <a:bodyPr wrap="none" lIns="102178" tIns="51088" rIns="102178" bIns="51088" anchor="ctr"/>
          <a:lstStyle>
            <a:lvl1pPr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1pPr>
            <a:lvl2pPr marL="742950" indent="-28575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2pPr>
            <a:lvl3pPr marL="11430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3pPr>
            <a:lvl4pPr marL="16002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4pPr>
            <a:lvl5pPr marL="20574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5pPr>
            <a:lvl6pPr marL="25146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6pPr>
            <a:lvl7pPr marL="29718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7pPr>
            <a:lvl8pPr marL="34290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8pPr>
            <a:lvl9pPr marL="38862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10210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MATERIAIS E MÉTODOS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Text Box 3414"/>
          <p:cNvSpPr txBox="1"/>
          <p:nvPr/>
        </p:nvSpPr>
        <p:spPr>
          <a:xfrm>
            <a:off x="1162050" y="3673475"/>
            <a:ext cx="30079950" cy="2613660"/>
          </a:xfrm>
          <a:prstGeom prst="rect">
            <a:avLst/>
          </a:prstGeom>
          <a:noFill/>
          <a:ln w="9525">
            <a:noFill/>
          </a:ln>
        </p:spPr>
        <p:txBody>
          <a:bodyPr lIns="86863" tIns="43432" rIns="86863" bIns="43432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defTabSz="692150">
              <a:spcBef>
                <a:spcPct val="0"/>
              </a:spcBef>
              <a:buNone/>
            </a:pPr>
            <a:r>
              <a:rPr lang="pt-BR" alt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Autores : Catharina Alves, Pedro Miguel Cardoso e Altair dos Santos</a:t>
            </a:r>
            <a:endParaRPr lang="pt-BR" alt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defTabSz="692150">
              <a:spcBef>
                <a:spcPct val="0"/>
              </a:spcBef>
              <a:buNone/>
            </a:pPr>
            <a:r>
              <a:rPr lang="pt-BR" alt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ETE Henrique Lage - FAETEC</a:t>
            </a:r>
            <a:endParaRPr lang="pt-BR" alt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defTabSz="692150">
              <a:spcBef>
                <a:spcPct val="0"/>
              </a:spcBef>
              <a:buNone/>
            </a:pPr>
            <a:r>
              <a:rPr lang="pt-BR" alt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Niterói</a:t>
            </a:r>
            <a:endParaRPr lang="pt-BR" alt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defTabSz="692150">
              <a:spcBef>
                <a:spcPct val="0"/>
              </a:spcBef>
              <a:buNone/>
            </a:pPr>
            <a:r>
              <a:rPr lang="pt-BR" alt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p.miguel0801@gmail.com</a:t>
            </a:r>
            <a:endParaRPr lang="pt-BR" alt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defTabSz="692150">
              <a:spcBef>
                <a:spcPct val="0"/>
              </a:spcBef>
              <a:buNone/>
            </a:pPr>
            <a:r>
              <a:rPr lang="pt-BR" alt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catharinabalves@gmail.com</a:t>
            </a:r>
            <a:endParaRPr lang="pt-BR" alt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defTabSz="692150">
              <a:lnSpc>
                <a:spcPct val="115000"/>
              </a:lnSpc>
              <a:spcAft>
                <a:spcPts val="1000"/>
              </a:spcAft>
            </a:pPr>
            <a:endParaRPr lang="pt-BR" altLang="pt-BR" sz="1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02" name="Text Box 3416"/>
          <p:cNvSpPr txBox="1"/>
          <p:nvPr/>
        </p:nvSpPr>
        <p:spPr>
          <a:xfrm>
            <a:off x="11520488" y="24979313"/>
            <a:ext cx="9732962" cy="576262"/>
          </a:xfrm>
          <a:prstGeom prst="rect">
            <a:avLst/>
          </a:prstGeom>
          <a:noFill/>
          <a:ln w="9525">
            <a:noFill/>
          </a:ln>
        </p:spPr>
        <p:txBody>
          <a:bodyPr lIns="86863" tIns="43432" rIns="86863" bIns="43432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692150" eaLnBrk="1" hangingPunct="1">
              <a:spcBef>
                <a:spcPct val="50000"/>
              </a:spcBef>
              <a:buNone/>
            </a:pPr>
            <a:r>
              <a:rPr lang="pt-BR" altLang="pt-BR" sz="3100" b="1" dirty="0">
                <a:latin typeface="tahoma, verdana, arial" charset="0"/>
                <a:cs typeface="Times New Roman" panose="02020603050405020304" pitchFamily="18" charset="0"/>
              </a:rPr>
              <a:t> </a:t>
            </a:r>
            <a:endParaRPr lang="pt-BR" altLang="pt-BR" sz="3100" dirty="0">
              <a:latin typeface="tahoma, verdana, arial" charset="0"/>
              <a:ea typeface="Times New Roman" panose="02020603050405020304" pitchFamily="18" charset="0"/>
            </a:endParaRPr>
          </a:p>
        </p:txBody>
      </p:sp>
      <p:sp>
        <p:nvSpPr>
          <p:cNvPr id="4103" name="Text Box 3434"/>
          <p:cNvSpPr txBox="1"/>
          <p:nvPr/>
        </p:nvSpPr>
        <p:spPr>
          <a:xfrm>
            <a:off x="6224905" y="1079818"/>
            <a:ext cx="20574000" cy="2399665"/>
          </a:xfrm>
          <a:prstGeom prst="rect">
            <a:avLst/>
          </a:prstGeom>
          <a:noFill/>
          <a:ln w="9525">
            <a:noFill/>
          </a:ln>
        </p:spPr>
        <p:txBody>
          <a:bodyPr lIns="91918" tIns="45960" rIns="91918" bIns="45960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defTabSz="692150">
              <a:lnSpc>
                <a:spcPct val="115000"/>
              </a:lnSpc>
              <a:buNone/>
            </a:pPr>
            <a:r>
              <a:rPr lang="pt-BR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Medid</a:t>
            </a:r>
            <a:r>
              <a:rPr lang="en-US" altLang="pt-BR" sz="60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pt-BR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r de Consumo Elétrico para Controle de</a:t>
            </a:r>
            <a:endParaRPr lang="pt-BR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defTabSz="692150">
              <a:lnSpc>
                <a:spcPct val="115000"/>
              </a:lnSpc>
              <a:buNone/>
            </a:pPr>
            <a:r>
              <a:rPr lang="pt-BR" altLang="en-US" sz="6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Gastos via Wi-Fi</a:t>
            </a:r>
            <a:endParaRPr lang="pt-BR" altLang="en-US" sz="60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104" name="Rectangle 3450">
            <a:hlinkClick r:id="rId1"/>
          </p:cNvPr>
          <p:cNvSpPr/>
          <p:nvPr/>
        </p:nvSpPr>
        <p:spPr>
          <a:xfrm>
            <a:off x="15725775" y="20802600"/>
            <a:ext cx="32404050" cy="446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defTabSz="914400" eaLnBrk="1" hangingPunct="1">
              <a:spcBef>
                <a:spcPct val="0"/>
              </a:spcBef>
              <a:buNone/>
            </a:pPr>
            <a:endParaRPr lang="pt-BR" altLang="pt-BR" sz="2300" dirty="0">
              <a:latin typeface="tahoma, verdana, arial" charset="0"/>
              <a:ea typeface="Times New Roman" panose="02020603050405020304" pitchFamily="18" charset="0"/>
            </a:endParaRPr>
          </a:p>
        </p:txBody>
      </p:sp>
      <p:sp>
        <p:nvSpPr>
          <p:cNvPr id="2064" name="Text Box 3660"/>
          <p:cNvSpPr txBox="1">
            <a:spLocks noChangeArrowheads="1"/>
          </p:cNvSpPr>
          <p:nvPr/>
        </p:nvSpPr>
        <p:spPr bwMode="auto">
          <a:xfrm>
            <a:off x="21735256" y="34335656"/>
            <a:ext cx="9812338" cy="1536700"/>
          </a:xfrm>
          <a:prstGeom prst="rect">
            <a:avLst/>
          </a:prstGeom>
          <a:solidFill>
            <a:schemeClr val="accent1">
              <a:lumMod val="40000"/>
              <a:lumOff val="60000"/>
              <a:alpha val="55000"/>
            </a:schemeClr>
          </a:solidFill>
          <a:ln>
            <a:solidFill>
              <a:schemeClr val="tx2"/>
            </a:solidFill>
          </a:ln>
        </p:spPr>
        <p:txBody>
          <a:bodyPr wrap="none" lIns="102178" tIns="51088" rIns="102178" bIns="51088" anchor="ctr"/>
          <a:lstStyle>
            <a:lvl1pPr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1pPr>
            <a:lvl2pPr marL="742950" indent="-28575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2pPr>
            <a:lvl3pPr marL="11430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3pPr>
            <a:lvl4pPr marL="16002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4pPr>
            <a:lvl5pPr marL="20574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5pPr>
            <a:lvl6pPr marL="25146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6pPr>
            <a:lvl7pPr marL="29718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7pPr>
            <a:lvl8pPr marL="34290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8pPr>
            <a:lvl9pPr marL="38862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102108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REFERÊNCIAS</a:t>
            </a:r>
            <a:endParaRPr kumimoji="0" lang="pt-BR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106" name="Text Box 3674"/>
          <p:cNvSpPr txBox="1"/>
          <p:nvPr/>
        </p:nvSpPr>
        <p:spPr>
          <a:xfrm>
            <a:off x="11506200" y="13300075"/>
            <a:ext cx="2667000" cy="474663"/>
          </a:xfrm>
          <a:prstGeom prst="rect">
            <a:avLst/>
          </a:prstGeom>
          <a:noFill/>
          <a:ln w="9525">
            <a:noFill/>
          </a:ln>
        </p:spPr>
        <p:txBody>
          <a:bodyPr lIns="96762" tIns="48381" rIns="96762" bIns="48381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defTabSz="968375" eaLnBrk="1" hangingPunct="1">
              <a:spcBef>
                <a:spcPct val="50000"/>
              </a:spcBef>
              <a:buNone/>
            </a:pPr>
            <a:endParaRPr lang="pt-BR" altLang="pt-BR" sz="2400" dirty="0">
              <a:latin typeface="tahoma, verdana, arial" charset="0"/>
              <a:ea typeface="Times New Roman" panose="02020603050405020304" pitchFamily="18" charset="0"/>
            </a:endParaRPr>
          </a:p>
        </p:txBody>
      </p:sp>
      <p:sp>
        <p:nvSpPr>
          <p:cNvPr id="4107" name="Text Box 3936"/>
          <p:cNvSpPr txBox="1"/>
          <p:nvPr/>
        </p:nvSpPr>
        <p:spPr>
          <a:xfrm>
            <a:off x="22196425" y="7807643"/>
            <a:ext cx="9525000" cy="1956870"/>
          </a:xfrm>
          <a:prstGeom prst="rect">
            <a:avLst/>
          </a:prstGeom>
          <a:noFill/>
          <a:ln w="9525">
            <a:noFill/>
          </a:ln>
        </p:spPr>
        <p:txBody>
          <a:bodyPr lIns="96762" tIns="48381" rIns="96762" bIns="48381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968375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O ajuste manual da tarifa não apresentou problemas; O gráfico, e a atualização dos seus dados, ainda precisam de ajustes para seu pleno funcionamento.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8" name="AutoShape 36" descr="data:image/jpeg;base64,/9j/4AAQSkZJRgABAQAAAQABAAD/2wCEAAkGBxQSEhQUEhQUFRUXGBgVFxcXFxUXFxgYGBcYFxQXFBcYHCggGBolHBQUITEhJSkrLi4uFx8zODMsNygtLisBCgoKDg0OGhAQFywcHBwsLCwsLCwsLCwsLCwsLCwsLCwsLCwsLCwsLCwsLCwsLCwsLCwsLCwsLCwsNyw3LDcrK//AABEIAMABBgMBIgACEQEDEQH/xAAcAAABBQEBAQAAAAAAAAAAAAAGAgMEBQcAAQj/xABAEAABAgMEBAoIBQQDAQAAAAABAhEAAyEEBRIxBkFRkSIyU2FxcoGxstETFiMzUnOhwQc0QpLhFCRi8BVDgvH/xAAYAQEBAQEBAAAAAAAAAAAAAAABAAIDBP/EACARAQEAAgIDAQEBAQAAAAAAAAABAhEhMQMSQVFhIhP/2gAMAwEAAhEDEQA/ANe0gvhNkliYpKlgqCGSz1BL16sUSdPZZ/6Zm9HnEj8Qx/bI+anwrgAlpiI7GnEvkpm9HnHvrtL5KZvT5wDpO+PCsDMgdLRbi0OfXaXyUzenzj312l8lM3p84BjakDNSR0qSPvEdN5Sj/wBiOxQMW4tNB9dZfJTN6fOPRppL5KZvT5wAf8lJ5RO+O/5SRy0v9wg2tNAOmcvkl70+cd65y+Smb0+cAgt0s/rQf/Q/0Q8iaDkUntB7oNnQ19c5fJTN6fOO9c5fJL3p84DSmOVDsaGXrnL5Je9PnHh00l8lM3p84DjCCY0hidN5fJTN6POOk6cS1KSn0MzhKSnNOsgPnzwFkQ7YU+1lfMR4hAGrWqdgQpZD4QS3RFKNKEcmvenzi0vb3M3qK7oA0wwUVDSVHJq3p8471lRyat6fOBkGE44dRbE50mRyat6fOO9ZkcmrenzgZJhvFzwcIVes6OTVvT5x3rMjk1b0+cChmc4hv04GsbxFwhh6yo+BW9PnHesyPgVvT5wHG2J+IbxHC2I+JP7k+cBGPrKj4Fb0+ce+siPgVvT5wIi0JP6k7xC0zQ2YPbDwhX6yI+BW8R3rIj4Fb0+cDAMeY+aICc6So+BW9PnHesqPgVvT5wMOI9EWlsf2eZiSlWWIBW8PHQ3d3upfUT4RHQFQ/iB+WT8xPhXGRaU36bMgBAeYvI/CNZbWY13T/wDLJ+anwrjB/wAQpChOlqORFOzPv+sBVE23zpo9pNWeZ2G4UhMuSVZqVvjxMxgGbeIel2hIjFtL1NibWd5h9FnJ1/WGhaueHUWqM+1a1DgsBj3+gh2XahSJSZ6c6fWMe1Wor12PZ3QkWM6qfSJ5tydX3jjaAfN4ParSOhc5IYLUOgxIReVoTlNX2l++Eqn7GhBng+bRqZVaWEq+7UzBaVdKU/UiJVj0yluBPATXCVocpB211dsD94TSJbDIlIPQTXyiBaFhKEjACCeNTWOKB2R1xtvbNaogvUEEZgguCDkQYk2BPtZfXR4hARoBebTJlmU7e8l5kDILTzDiltpMHtkT7SX10eIRuRlol7+4m9RXdAEDB7fPuJvUV3RmF/2ky7PMWk1CabQTSJGLz0mkylFOLEoZgB67HyEU8zTRZ4kodpJgUsSXBJ38+uJclI2xnKqLZWk1pOQSnoFfrEZd7T1ZrVv+0NCYIWmYIz7HRpc2arNSt8NmSs6zEsThChNTB7U6V6pB2neYSmzmJ5tKXp3x4Zwg3VoxLlrAzP1hxOIDM7zCjP2GEC0PDtaSrLOXqWsdphcy+JklQSha1nWHcDpJiPJmc8VtntDFyoBT69r641jyKM7m0pEz2c5OBX6Vaidh2QUoEZAJ6ilZO2h8vpGl6K3gZ9nQpXGZjztRzujrGWoXd7qX1E+ER0dd3upfUT4RHRkqHT/8snV7RPhXGaX7c4tUrASQpJxJI2szHaP91Rpmn35ZPzE+FcA0sQfTGQW+R6JapZxYkliCB2QyDzK3fzBZphZALUSw4SUntYj7RCs9mCu2M2wqIg6gs9n8x6gnNlfSCWXYwdUPosY2U5ozcodUOy1dYCmYrXblD3pAWIKqf4mCVFhHw12s8SrPJSEkqIGbClWLHcxjNyxhkoORMeoB6G84WVnYrsT/ADBYbKcTkUAdk7h9SITPszJSo4WUHSx56jpi95fiuNCrk54v2mGjOY5q/aYKUpGuG1SEnZug/wCk/F6hr+tSxBcg0IKSIjemlguAX/3bBlabuQEobjFOJTtrJwt2RV2m7k/DG/eDVRNEZzWtCq1dL8xGR7QI1yxn2kvro8QjJ7JL9GtJZmI3PGrXf7yX10eIR1xu2a0S+PcTeorujN7wsonSpks6xTp1RpF8e4m9RXdACIgyJcpcslKklJFCCO+GzOO1uaDfTm7gsIWKFyC2ulHgRRdIfKLQRv6g7frC02vnG+JiboTsEKNzJzYQWQ8q9VuHxDphP9cn4w3bFim607BC/wCiSBkPpGOGuVObejb9DC03kgjjN2GLQWMHJI+kJmWIa0CH/K1VabxR8X0McLanUo/tMTFWRPwDdDfogP0CLhappN5oGtR7Ibm3mhTkoJO1hEgyxsjwDOkM0ENVuJphZOyD38O7wCguUzEcPmLu7QFzsmgi/DxHt1q2Jbef4G+Nxl9AXd7qX1E+ER0eXb7qX1EeER0BUenv5dPzE+FUBUiDbTz8un5ifCuAiVB9PwNaY2cGdKLO6CNeo08UQJMgAReaVp9yedad4SR3GKoCOXkvLWLxKdUItVtTKAUaklhUdufM8PJTAzexCp1SCHZJBcOKZ6gM/OOOM9q6dRJtF8qUtJCuC/EQSF4grglRZgGJ4pOQ7YFpssouslRmPiwlSSEqWoHLC5LuCDV3MXt26NmYAqZwMNAnNRZ3xE5O+XNzCLWxWOzSZg4QdIWyMypSk4cJ3u0d5ZOILjbzQfZbIpRCgcCATQVUlgWoSz1ZubVnDt222aAUy0LWlDqVxlYBwgQUj/IA4hWm4ksNiWgnAtKphSlASFhDJSxAJNAWAADbXZ6ITYZ6FITKJ9HNPtFSUqWkGoDqlgAlLAEOKu9C8NkrPRuXOCw6C4LHCpsQfUQOzfHKBEN2qxmy2hYTiwcFJKw5Uk1KmcCqkllZajE1SQWKWwnLU/OdhjjljpuXZElXbm8eTa5VaHJcqmY2t0wmSGUdkWgr7VLqGjRrr48vrp8QgFnyajpHfB1dg9ogbFo8Qjv43PJot8e4m9RXdAGgQeXv7ib1Fd0AqY2yrtJpAMgnYpJ3lvvAgIOb4TikTB/i+4g/aAV6w1PQWj2fNSgYlkAbTHjwI6Q3j6ReFJ4CfqdcY7ah68dI1qJTLZKdus9sU5tKy7qNc6xIsF3LmvhyGZOQ/mLdGjqWHCrr8ozcscWpjlVCmcQ2EkMXz1tnFhZr6mDjcINrz3wq8rlVKALBumKuHcqssEdjvVMyh4J1bDVhE1aaQIIMEt22vGgPxhQ/YxnKaR0Su2GZtIklXnEO0qq0OIqJOUXHTBjoJLYqO3zgLUajpg+0HRwFHZ5x0vDEbZdvupfUT4RHR12+5ldRHhEdElJp5+XT8xPhXARKVBtp7+WT8xPhVAPIrGL21JwhaTIeWg7F96T5RREQQ6Re4/8AST3wPkRy8tawhFsdMlSks7Zksw5oqdHrCkzEuxADnsdxz5P5a7m8EFUlYQWVgLF2Ys0BNgvFUtQxghnBHaxz2EMRrc88Xi6rdurK0C1WwKQsSlcIdjOWLHWK5xBsF2EgFeIHYAN5Jd464rKJaTMmlgp3qAGOTnWaDfD1kv5ACgtQYBqHdnBL8jp3zUqdITgwoEv0juQupWkCuEmiVPXs2PBTYAgy0hGEpYB0thLcEs1NX0jO7ZNCiVTBwUmtCXYjEkgVBq0El0Xqv0Sggo9FJCSV1UAlgTLCUuTrD0IbItXrJw5ZXk9plYPSycWMASuGsHWhjXEKpapbWAeaKC45CvRqDhWFTBQL8E1wnWCNhY80F98Tppsy1SRwyh0ihzGQIzNT0tArdMrDMUlQKSwOHIZF6Vfmc6ozn0p2kJG3Uaw2Axc83+88OSwcueOmS2jPwPDLJWl2DqGWWYyaC+7B7RB/zR4hAvY3K5QcsK/R8oKrt48vrp8Qjr42cmg3v7ib1Fd0AqIOr39xN6iu6AMRqswq1peWsbUq7jGdPwo0kCh6D3RmxHCPTFU9tM4JQtRyAJgKscgzZgGTmu+sF15SiqUsDWk5a+aBS6ZxRMChmAW84PjU7HCbIEIZIoA7ZPTXFALWVr4pI1qJINNgyH1iTcVuUtagp2UGBLuSz1eHEy8JKdlI8t/zbvmvR309QMQKVVBFYELZJKFEGDWUOyKDSIAKFK7YvFlzpZ47iiSdUXNyTWOGlftFOoViyuNLzA2de3oj1OGl8oRFtQrE6almiFaoozVavMRpehElpBPxHujOEIcxq+i0tpEumbmN1mNRu33UvqI8Ijo9u/3UvqJ8IjoEodPz/bJ+anwrgFkKYweaej+3T81PhVANJTWMZTludI+kAeTSpxJ+7wPLq3ZF7pCHk0+JL/V4oSsOKf7WvT5Rx8nbePR9C2EA9+2RSJxzwqUSCxoKEroS7OMtmUGaEkuYrr7VLCAJ7jE5lhPHJFMQocIfWYxhlrI2biPYL29LZ1pmJHFCeC+pLBVXLlQenZDl2XZKnTEoWoISSQAXctUBSwCKNqYUq1IFbFaig0qKFQ53HCbawOcT/wCvUTwSwbJwzVzbaatHo9ddCZfotvG6l4zJROmKlrUFh0FYUXZJUBU63w7asxIVdd42axSZ4VMMwe+CAlSQlfBwSiakroKksMAoMyHzL0m4SMa2rxdRUVOxAo4UR0a4dkIl+iSFJqFPhYEE7DwWYAmgzIB1GNRi3kZ2i2L/AOOMtWJc4tjEoswVwiXSRhl1SCwFCQ2uKrR0CSoJOBLoQpKQ5whalYHJqCClQPOptkMXXaVy0zFCoICTVNAsKSQEnUzFTagCaZw50tUq0nEAs1di6VEcKUoF+LiKTStDmQYLNzSl1ROZjFXOXD9MPqnYqV54o5d7jCApWIk6mACa1zKncGhApk9QLawLxodJJFCGoTztrFRHGTKdt3V6TLEAFgnaW/bBNYOPL66e8QN2EPMTqrXbkc37IJLt40rnWk71PHfDpzyaBfHuJvUV3Rn7xoF8e4m9RXdAEERVRIQpxGbzRU9MaMaDsjOFq4R6YSUMoFplnEqeUkcFRcdBgqlmIF6yEqQ6iEtUK2GM0wx6TCxFGyMNptrkk7XeK6RaSrZ2xKQVfC3PHC4frtMk82mjwO3tOKlmLJSwlJJ7OmKYl3Osxrx465GdMM5i80WkvN6odtr0+8VSUAViTddsMmYFjoPQc469sdCm1jPmivtSYmS7WicCUHbQ0O6IsxGIEiGMVDsqa9savo4Xko6Iy6wp4RjUdF5bSkDtPZG/rM6aZYPdS+onwiOjrD7tHVT3COgCi09H9un5ifCuAiUIONOvy6fmJ8KoCZQjNaiBpKkCUDlwx2liK7vpA9KDmLzSsumUP8idwb7wNW61CUnU5oH313Ry8k3Wsam2iamWha/0pBLmjtl9oAp1qVNBWt1LFCrYFcUM7J1sAKtnC7VOmTVPMILh0/CkNmzPnraseWxctM0plrV6MFITwClRYO+H9NcZqaOM6xrDx+qyy2hTEUDJZxzijlsO0564cQWAOwRKMmWRi4ZBJyzScwzk0Ool6l4mmzJKRWhwqSc3cHE42jg0O3sjdEiuQ5dyK1cjpyiemWQk1cCrZqNWdqZvQlsjXa2qUBQBzzB8jXLUwibZrOClIDYqnVTIKcnMilBsfVAU2Xd4QiXNAxklimvBdmZTUo5oWLEEiIs+WkqKVqKapzCSEgJw4ioCoYDV2PF5Js602d2NeES4wEalUDKqFZEZagTAtbpXtQl2BZ+OAuuFq1GbFss4ZVYStkrYFzkTwVIfalQBoc8QGw1ET7JeigQkMmZixBYKgVBqS1JdiCS/MxiFJsxZykgMUvxizqfD0NlXsYE21isS1y1JUgHCQoKTiSocE4Ug14JURnTg5whf6O3gJywaBQQpRAyYBqc38waWLjyuZSO8RnmhFmKbTMBSA0k0DgHEsNTL9J36o0KUrhS2+NHiEUmoLWg3v7ib1Fd0AaEwe3t7mb1Fd0AqYRCpiXSeg90ZsrjHpjSLQWlqP+J7ozSbNCcS1FkgOTBWjk+0JlpKlFgP9pAfed5qnK2IB4KfudphF73oZ6tiBxU/c88QkGLQ2koBiYm1KA1dMV6Z1YtZMhKw6Cx1jyjGUdcbwgzVlWZeFSJYzMTk2EvnEhFhAqaxm5SNSK70BPREdYaLxaA3NFBaZrqLZPSHC7Zz4eS1EFwT2RPk3osZsdvPFac4cBeOrmI7FNBLpP8AEavo8jDKS+pKfrU/aMRuoqM1CU/qWhPS6gPvG9WZAD9jbhCKNrAfZS+onuEdHlg91L6ifCI9gZUenX5dPzE+FUBMqDbTv8un5ifCqAiXEVRpWuskc7nbVm7KHdAFpLafSzMBT7OUpyeE6jhqhJyYgHNvpBrpaoApLFwHKhmBqfmFTAJZcClrSUqAFV1SAwyA11ITU6gmgjOudlNuCQmbLWual5ipjIBJSKAOTsSMRDVdmMNz7EJhSrCMH6ioseEtWoNTi0GTc5iykjh4ARLwYgzYwVLIKiEu6qk1FGIOWVXaVEoBAUgOo4WIJzwoIZnzxKOZSW2Qo3PsISgJSDUgEVrm+rgsFEVDGkO3LOxS2UgrQ9SQtkqOIg4xUGhprrnE8SAA5SrWTQ4nTwgGc0ajOM+kBF28GUocYkrIIDJx4ipyGZSSHpqI1PSphoiXhdIFFEknUC6cClDVuz5oaQfRqDr4NMLh6KBZgQdStRLdlHCUnClNAQX4DUCWUpxmXFGer9suTZOG2FIwktgSwYAJGJjliKlO+b7YzpuVJmIWUgISiWlQUlS1Eli5c4f09GrZUOzd1mlS1svEClaXScKlkimKgqXIU2TEHOsWiJBDJThASFlRSSHDZAfqrscOnaWDarPKTPlJ94EqRKUf1KdJCqvmSU9LaodDZ4JQUlsOJKwMRSQlwVILMXUtLKSSONroBFdJvwybEuXLViWSMYxKVgCjhdC2GboFXPCh2Xdqpq5i5ZWkhcxWaiCFKwurUODgNamo54Zva7FptBRLGFKkJOMk5JAUtlOTXApyR9RCE3RCUDNtOE1wy0mpo6iVBv0nMQdWfjy25RHiEBWiEkpn2h0FAZCWpmlINWo5cHtg1sp9pL66PEIZ0zWg3v7ib1Fd0AyTBze/uJvUV3QDJhENXlNCZKzzH60jGdKLZxZQ1cJXT+kHv3RsF/LCbPNUcgl90YJPnFais5qLwE1C3j00hIES09hyTOKSCDDYD59Mea4EuJd8fEN0KXe6dQJ6Yp2j2XWM+kb9r0mWq8VzKUA5oioFYUZesZQlOcajP3ktIj2OOcetCtLvQ+z4rZZ9gWDuBP2jabLMdL5OS3QKCMi/D8H+tlcwWfow742FApDDRpd/upfUT4RHR13+6l9RPhEdA5qPTs/26fmJ8KoCJRg308/Lp+YnwqgFlmsBgO0/tgCwku3AJOIimYYCrhndjk1HiisU5HCWDiVixlLFlHErEo4WABLKCebmEWOmaUm0rUtJPEQHqkEh35i1HJDMdtamyYMKGfCnEp3egVwSaNqDU2nXEVpJIWFLKmJWQCqrhmBGZozPXis0RrTbClaZaFcAYcIo6nANEYRhLrJD0pzBu/qVqSpKCONnUbHJLZALbLXzERWzrQpRxsQQoKcJPGFWAerZb8tc1YILuwmYsjhJKlKSWAIJAFMRZJADu2sFxSJXpUy3Qpk8QJwglZZJCmpQFmBJyAZ4p7rQtC0nBm6UJZGKuIgEKzYAmlGGyHxJYl2WTXJk62xLINQAmhIZiIkcs5BnrPCThAw8RZowU4JY0xAEOS56TNuqztMVV0ihJUrVhJYEqKuCkM7jhUeoA1d1o9HN4SUlKgSXdmILsDrLBhmabYt5VtPCcjhCYwQ5ZDJIqczxjr1FngPxb2zCRLd0lJclLsSsVYhnThc5vzAgCGLGETZs1nWUhOIgDYXmJpwg4SdeYzNIjon4yhkrSo4QSVJ4XBL51y15x13WgkWxlAJEvHi4PASNQQmv6iQBnXWzIN2O8h6QITj9qtC1sSSkOkoQACBRgc3qRBXe1jmYQuXmmVMAwhmKkqJzUyeNtcNrgAuySiSlC1h1jhBJwskIyUQMzUHPVqaD6+7X/b4kLDGVhKQzLEwMwJ4ocv2c8CRtDVmZJM1QYrVtcMlKUBtlEDtc64KrEfaS+ujxCKHRVGGyyQ2aSodpcV10i1QD6aSztjTkdeNIrtoTGr0z9aVe/uJvUV3QCAQd3v7ib1Fd0AjxCKH8QLRhu+d/lhR+5QB+jxjCDURr34kpewLbUpB7AsecZBriMKVHNHAQo1iaJBpHgyj1o4hhEI9UGEeoFIQuFqoGga47KKuCISjOPVZR4kVeJUtRh1MMGJEqoiUG34aWQKmTFluCABXKr1HZGoSoCPwxswEhataltuH8wbFWEPXo59QjXwXsaWEezl9RPcI6OsBeVL6ie4R0DmodPvyyfmJ8K4A5Rg70/wDyyfmp8K4AkBozWoAdMvzk07ES1VcDDRwlhUuIoFqDkAAh1ZitS5S78IcJVRs5yYIPxClrFpllIdK5dKFnBOIFhTjatsC6MScRDkhnZ2ANM9fCfpLwtRYWe2AKIYEkBA2MAMyHfiuAPiNC8S0SkngZpBbOj1fIZjUMtozido7oPMtCTNXMKOFlVyHImAlqK6KVziznaCTRaJRC0zJeJOMqfgpSxIKHY4gAOzngN7QrFhVMQTNUCoqlglICQteFEti4Sch+4wQ2fRNSgFTFJBPGSzhn4IbUMIqnJzrYRYWXRGzy5kuYlKsUtSlpBWVDEpnLKfLCGZsok39ekyQECXIXPKswksEhwHJY7fpFsaCci5sa0+kDhUyd6NyXLYBic4aHhNTMjmi0ufR1aZikkOhqlsILYhQsXU+FwdQfmi4sF4LnOZtmXJUiicRlrcKzwlJ/x2fxbJLCmuo7dvPEvgZvi4UrnSfZ+y9IETGYJKcL1S9QTQs2tw1Yno0WswCgmWEhaQggPQB+LmxOIvtYbIt1TKtvj0ppWIKO2aLSCkYcSSlCkDCdSs359kUd+WNgcDpAwyEghirAQrGWDElS2BpBfaklMtQlhjhOEUIdqMKCBTSe1qlWVK5tCCl04g1V1J2pCRRujXEZfq9u6WEIShOSEpTnsAA+jb4lSJnt5IamNG/EIrrtIwnCQRkCCS4YMa8zfSJtgVitEnZjQ37hDl0J202+PcTeorugBEH18e4m9RXdAEjXCwpNNkYrBP5khX7VA/aMXVnG/W2zibLmSzktKknZUNGKiylClS1hlJJChzihia2rMUcFRdC70kZQ2bsTzwbi3VUDHLOUWC7q2KPbCP8AilDIgwbhm0F4WYkG7ZmwQk2JetJ7IdwmjWPEZwsyCNRj1KDz7ojuPCl4WiHEjak7oUmWDkewwrj9ap+HMsf0g65P/wBgvnAFNebfA5oVKKbLLCgxANGrmT/MXtoOW2LLpmdja7R7KX1E+ER0KsA9lL6ifCI6JhQ6ffl0fNT4VwAwefiD+WR81PhXGfhdYKYpNN7EtclM2U+KU5IAclCuMwzowygduGxqUymQCUpmOP1HEpyouAkMQKD9R2tGiIXFHarjUmaqZJ9GUKSpKpSnA4QqQagAvUNERJc6wEYUgpCThyNSyXNanY+tonRVXTbXPo1JUiYlOIhVQUuRiSsUIcGmYpEudeCE8ZQDgkDWQKkiApgTHol69j/79Ih/8kgB8X8/6xjlXzKAdSgAaOVJAftMUXKYqWDqrHgENy7xklmmIrky0116jElxtH+9Ea1Bs0Uw2hSnANWFTk5pkNhqc6RJJAzIHTSEqIHRDoGZggI05nS0lXpEuMMsh04grhLJSA9OIkdr1aDYzSdVP9aIdtsSJoZYqHwqFFJJSUkoVqLKNYCptGZ5XZpSi7lLEkYSSklLkdCYtbuT/cy6/wDYgtur9YYsdmTKQiUkkiWnCCczlU9rw5YR/eSgNZST2KDV3xWbU4alfPuJvUV3QAJU0H99fl5vUV3GM9JhjJ5BgV0z0ZM720ge1/Wn4gNfTl0wTJhzFEWKi1FBKVgpIzBBB3GH02pJ1iNatt3yZwPppSVc5AO45wPWn8PrMovLUuXzBlD6wesqBPpBzGHEzBsgkm/h2f0TweskjuMRF6B2kDgrQr/0R3iMXx7My0qkTBDoIhyZoxbUf9RV0FJ+8Q59itMvjyZg/wDJ+2UYvivxv3P+iB2Rwkp2RBFqIooEcxcH6w6m2xi+POH2lR7VxyMgA5P8QwsxItCcRxJZ9Y1RHwmpIaO2Lnk0f8OrapcpaVOQkgJJ56tBXNVwgNdPqYoPw/u/BZgrWslXQ1AIIQfapTqJHTR41eTjwO7IOAjqp7hHse2fip6B3R0LAa/ET8sn5qfCuM6SqNV0qudVqkiWhSUkLCnUCQwCg1OmBZGgE4f90v8AaqAwNJVCws6oJfUOdy0v9qo99RJvLS9yoNHYd9O2pugmPFTAcw/TXc8EvqNN5WXuVHeos3lZe5UPICc2ySVcaVLV0pBy6YRLu2QmokSukS0D7QX+os3lZe5UeDQSbysvcqHdIOVdNmLvIlF2zQk5O2fSY9N2SCAPRS2GQwpYdFKQYnQSbysvcqPPUSbysvcqIbCBuqSW9mmmsUMRJmjdnJBwmgw8Y7yzVzrzmDsaDTuWl/tV5x76jzeVlv0KiW2dnRlI91aLRKaqQiatgeqSzZROuq7pknjWmfN66gRm+RfWTr5oN06ETdc2X2JVHvqRN5VG5UW/4df0OSgSSOZ37f5jrp/OSwRmUgdhf790X1p0BmLFZqH1FlU/iHbFoRMlzZa/SS2QdQU7OCRs1RbAsvr8vN6iu4xniso0i3yDMlrQCAVJKQTlUQM+qa+URuMQD6Y9i/8AVNfKI3GPRomvlEbjElC8clUX50UXyiNxjhorM5RG4xJRY4WlcXQ0VmcojcY9Giy+URuMFMql9KY9C4uxouv40bjHHRdfxp3GNIP2ixS5vHQhXSATvivtOi9lW5MpIJzIpubKC8aLL5RO4w4dGl8ol+gxbTMbX+HyC5lTSg7FBw3TnC7u0DSlQM5eNI/SkYXbJ3ekaajRxetadxjho6v407jFtaVFmlABhqb7wwkAzXOaQ/1/+Req0fm/pmoD6ikntGwxyNG1YgorTTOhrAV/Yg0tA/xT3COhcpLADYAI6Jl//9k="/>
          <p:cNvSpPr>
            <a:spLocks noChangeAspect="1"/>
          </p:cNvSpPr>
          <p:nvPr/>
        </p:nvSpPr>
        <p:spPr>
          <a:xfrm>
            <a:off x="16170275" y="-179387"/>
            <a:ext cx="288925" cy="314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defTabSz="914400" eaLnBrk="1" hangingPunct="1">
              <a:spcBef>
                <a:spcPct val="0"/>
              </a:spcBef>
              <a:buNone/>
            </a:pPr>
            <a:endParaRPr lang="pt-BR" altLang="pt-BR" sz="2300" dirty="0">
              <a:latin typeface="tahoma, verdana, arial" charset="0"/>
              <a:ea typeface="Times New Roman" panose="02020603050405020304" pitchFamily="18" charset="0"/>
            </a:endParaRPr>
          </a:p>
        </p:txBody>
      </p:sp>
      <p:sp>
        <p:nvSpPr>
          <p:cNvPr id="36" name="Text Box 3393"/>
          <p:cNvSpPr txBox="1">
            <a:spLocks noChangeArrowheads="1"/>
          </p:cNvSpPr>
          <p:nvPr/>
        </p:nvSpPr>
        <p:spPr bwMode="auto">
          <a:xfrm>
            <a:off x="11472863" y="7705725"/>
            <a:ext cx="10077450" cy="1527175"/>
          </a:xfrm>
          <a:prstGeom prst="rect">
            <a:avLst/>
          </a:prstGeom>
          <a:solidFill>
            <a:schemeClr val="accent1">
              <a:lumMod val="40000"/>
              <a:lumOff val="60000"/>
              <a:alpha val="55000"/>
            </a:schemeClr>
          </a:solidFill>
          <a:ln>
            <a:solidFill>
              <a:schemeClr val="tx2"/>
            </a:solidFill>
          </a:ln>
        </p:spPr>
        <p:txBody>
          <a:bodyPr wrap="none" lIns="102178" tIns="51088" rIns="102178" bIns="51088" anchor="ctr"/>
          <a:lstStyle>
            <a:lvl1pPr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1pPr>
            <a:lvl2pPr marL="742950" indent="-28575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2pPr>
            <a:lvl3pPr marL="11430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3pPr>
            <a:lvl4pPr marL="16002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4pPr>
            <a:lvl5pPr marL="20574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5pPr>
            <a:lvl6pPr marL="25146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6pPr>
            <a:lvl7pPr marL="29718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7pPr>
            <a:lvl8pPr marL="34290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8pPr>
            <a:lvl9pPr marL="38862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102108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RESULTADOS E DISCUSSÃO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110" name="Text Box 3646"/>
          <p:cNvSpPr txBox="1"/>
          <p:nvPr/>
        </p:nvSpPr>
        <p:spPr>
          <a:xfrm>
            <a:off x="11677650" y="9544050"/>
            <a:ext cx="9777413" cy="10427970"/>
          </a:xfrm>
          <a:prstGeom prst="rect">
            <a:avLst/>
          </a:prstGeom>
          <a:noFill/>
          <a:ln w="9525">
            <a:noFill/>
          </a:ln>
        </p:spPr>
        <p:txBody>
          <a:bodyPr wrap="square" lIns="86863" tIns="43432" rIns="86863" bIns="43432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Para a realização dos testes foi adquirido o alicate amperímetro Fluke 302+ com o certificado de calibração RBC. Embora possua uma taxa de atualização menor que o sensor de corrente, serviu para a calibração do sensor na programação e para verificarmos o funcionamento do sensor de tensão e aplicativo.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Para calibrar o sensor de tensão, foi utilizado o alicate-amperímetro medindo a tensão de entrada e de saída do circuito. Mediu-se a tensão AC na entrada do sensor e a tensão DC na saída. Chegou-se a seguinte fórmula: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VDC x K = VAC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O valor da constante K encontrada no cálculo foi de 74. 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Na foto abaixo, os valores registrados no Serial Monitor do Arduino enquanto a rede local apresentava uma tensão de 125V. Os valores apresentados no Serial Monitor foram exatamente os registrados pelo multímetro na rede.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11" name="Text Box 3646"/>
          <p:cNvSpPr txBox="1"/>
          <p:nvPr/>
        </p:nvSpPr>
        <p:spPr>
          <a:xfrm>
            <a:off x="11657013" y="26094055"/>
            <a:ext cx="9482137" cy="15335156"/>
          </a:xfrm>
          <a:prstGeom prst="rect">
            <a:avLst/>
          </a:prstGeom>
          <a:noFill/>
          <a:ln w="9525">
            <a:noFill/>
          </a:ln>
        </p:spPr>
        <p:txBody>
          <a:bodyPr wrap="square" lIns="86863" tIns="43432" rIns="86863" bIns="43432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Fonte: Grupo</a:t>
            </a:r>
            <a:endParaRPr lang="en-US" alt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Foram feitos testes para a calibração do sensor de corrente utilizando o alicate amperímetro Fluke 302+. O programa possui uma constante de calibração que deve ser ajustada para se conseguir o valor de corrente mais próximo do real.</a:t>
            </a: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Foi-se ajustando uma constante no código do Wemos até encontrar o valor de 93 como multiplicador calibrado.</a:t>
            </a: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endParaRPr lang="en-US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Foi utilizado o alicate amperímetro simultaneamente com o aplicativo em funcionamento, e os valores foram aferidos com sucesso, além de exibir corretamente a quantia em dinheiro consumida relativa ao tempo de consumo. </a:t>
            </a:r>
            <a:endParaRPr lang="pt-B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69215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	Também foi possível analisar o funcionamento do aplicativo em outros aspectos como: o tempo de resposta entre pressionar o botão de “Ajustar relógio e data de leitura </a:t>
            </a: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e o recebimento das informações.</a:t>
            </a:r>
            <a:endParaRPr lang="pt-B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 Box 3415"/>
          <p:cNvSpPr txBox="1">
            <a:spLocks noChangeArrowheads="1"/>
          </p:cNvSpPr>
          <p:nvPr/>
        </p:nvSpPr>
        <p:spPr bwMode="auto">
          <a:xfrm>
            <a:off x="21735256" y="16658756"/>
            <a:ext cx="10077450" cy="1409700"/>
          </a:xfrm>
          <a:prstGeom prst="rect">
            <a:avLst/>
          </a:prstGeom>
          <a:solidFill>
            <a:schemeClr val="accent1">
              <a:lumMod val="40000"/>
              <a:lumOff val="60000"/>
              <a:alpha val="55000"/>
            </a:schemeClr>
          </a:solidFill>
          <a:ln>
            <a:solidFill>
              <a:schemeClr val="tx2"/>
            </a:solidFill>
          </a:ln>
        </p:spPr>
        <p:txBody>
          <a:bodyPr wrap="none" lIns="102178" tIns="51088" rIns="102178" bIns="51088" anchor="ctr"/>
          <a:lstStyle>
            <a:lvl1pPr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1pPr>
            <a:lvl2pPr marL="742950" indent="-28575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2pPr>
            <a:lvl3pPr marL="11430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3pPr>
            <a:lvl4pPr marL="16002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4pPr>
            <a:lvl5pPr marL="20574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5pPr>
            <a:lvl6pPr marL="25146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6pPr>
            <a:lvl7pPr marL="29718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7pPr>
            <a:lvl8pPr marL="34290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8pPr>
            <a:lvl9pPr marL="38862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10210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CONSIDERAÇÕES FINAIS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113" name="Text Box 2409"/>
          <p:cNvSpPr txBox="1"/>
          <p:nvPr/>
        </p:nvSpPr>
        <p:spPr>
          <a:xfrm>
            <a:off x="21533643" y="18405647"/>
            <a:ext cx="10217945" cy="9718306"/>
          </a:xfrm>
          <a:prstGeom prst="rect">
            <a:avLst/>
          </a:prstGeom>
          <a:noFill/>
          <a:ln w="3175">
            <a:noFill/>
          </a:ln>
        </p:spPr>
        <p:txBody>
          <a:bodyPr wrap="square" lIns="102178" tIns="51088" rIns="102178" bIns="51088" anchor="ctr" anchorCtr="0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Com esse </a:t>
            </a:r>
            <a:r>
              <a:rPr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é </a:t>
            </a:r>
            <a:r>
              <a:rPr lang="pt-BR"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possivel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visualizar o consumo diário, em reais e Kwh, da residência e </a:t>
            </a:r>
            <a:r>
              <a:rPr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também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sua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fácil instalação (a nível de conhecimento básico). O gráfico mensal ainda está em processo de construção para ser adicionado ao aplicativo, utilizando das informações diárias armazenadas e adicionar a localização por GPS, para que a tarifa seja calculada </a:t>
            </a:r>
            <a:r>
              <a:rPr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automaticamente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Para que os valores sejam mais precisos, serão feitos testes utilizando o medidor de energia monofásico </a:t>
            </a:r>
            <a:r>
              <a:rPr lang="pt-BR"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Nansen</a:t>
            </a: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Lumen</a:t>
            </a: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4MD, a fim de reduzir a margem de erro.</a:t>
            </a:r>
            <a:endParaRPr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Acredit</a:t>
            </a:r>
            <a:r>
              <a:rPr lang="pt-BR" altLang="pt-BR" sz="2800" dirty="0" err="1">
                <a:latin typeface="Arial" panose="020B0604020202020204" pitchFamily="34" charset="0"/>
                <a:cs typeface="Arial" panose="020B0604020202020204" pitchFamily="34" charset="0"/>
              </a:rPr>
              <a:t>a-se</a:t>
            </a:r>
            <a:r>
              <a:rPr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que com esse aparelho se torne possível a visualização de gasto para controle pessoal e fiscalização da energia, permitindo uma redução do consumo mensal do usuário, tanto pelas questões ambientais, quanto para a economia de renda do consumidor.  </a:t>
            </a:r>
            <a:endParaRPr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14" name="Text Box 3936"/>
          <p:cNvSpPr txBox="1"/>
          <p:nvPr/>
        </p:nvSpPr>
        <p:spPr>
          <a:xfrm>
            <a:off x="21674137" y="36069912"/>
            <a:ext cx="10173335" cy="6481186"/>
          </a:xfrm>
          <a:prstGeom prst="rect">
            <a:avLst/>
          </a:prstGeom>
          <a:noFill/>
          <a:ln w="9525">
            <a:noFill/>
          </a:ln>
        </p:spPr>
        <p:txBody>
          <a:bodyPr wrap="square" lIns="96762" tIns="48381" rIns="96762" bIns="48381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-457200" algn="just" defTabSz="968375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FURLANETTO, C. Uma contribuição à determinação de perfil do consumo de energia elétrica num ambiente residencial. 2001. 139 p. Dissertação (Mestrado em Engenharia) - Faculdade de Engenharia de Produção, Universidade Federal de Santa Catarina, Florianópolis, 2001.]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-457200" algn="just" defTabSz="968375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EPE - Empresa de Pesquisa Elétrica. </a:t>
            </a:r>
            <a:r>
              <a:rPr lang="pt-BR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Matriz energética e elétrica.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2020?. Disponível em: &lt;https://www.epe.gov.br/</a:t>
            </a:r>
            <a:r>
              <a:rPr lang="pt-BR" sz="2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pt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/</a:t>
            </a:r>
            <a:r>
              <a:rPr lang="pt-BR" sz="2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abcdenergia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/matriz-</a:t>
            </a:r>
            <a:r>
              <a:rPr lang="pt-BR" sz="2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energetica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-e-</a:t>
            </a:r>
            <a:r>
              <a:rPr lang="pt-BR" sz="2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eletrica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&gt;. Acesso em: 29 de dezembro. 2020.</a:t>
            </a:r>
            <a:endParaRPr lang="pt-BR" sz="2800" dirty="0"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marL="0" lvl="0" indent="-457200" algn="just" defTabSz="968375">
              <a:lnSpc>
                <a:spcPct val="150000"/>
              </a:lnSpc>
              <a:spcBef>
                <a:spcPct val="0"/>
              </a:spcBef>
              <a:buNone/>
            </a:pP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Box 3415"/>
          <p:cNvSpPr txBox="1">
            <a:spLocks noChangeArrowheads="1"/>
          </p:cNvSpPr>
          <p:nvPr/>
        </p:nvSpPr>
        <p:spPr bwMode="auto">
          <a:xfrm>
            <a:off x="1003300" y="7729538"/>
            <a:ext cx="10075863" cy="1409700"/>
          </a:xfrm>
          <a:prstGeom prst="rect">
            <a:avLst/>
          </a:prstGeom>
          <a:solidFill>
            <a:schemeClr val="accent1">
              <a:lumMod val="40000"/>
              <a:lumOff val="60000"/>
              <a:alpha val="60000"/>
            </a:schemeClr>
          </a:solidFill>
          <a:ln>
            <a:solidFill>
              <a:schemeClr val="tx1"/>
            </a:solidFill>
          </a:ln>
        </p:spPr>
        <p:txBody>
          <a:bodyPr wrap="none" lIns="102178" tIns="51088" rIns="102178" bIns="51088" anchor="ctr"/>
          <a:lstStyle>
            <a:lvl1pPr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1pPr>
            <a:lvl2pPr marL="742950" indent="-28575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2pPr>
            <a:lvl3pPr marL="11430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3pPr>
            <a:lvl4pPr marL="16002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4pPr>
            <a:lvl5pPr marL="20574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5pPr>
            <a:lvl6pPr marL="25146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6pPr>
            <a:lvl7pPr marL="29718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7pPr>
            <a:lvl8pPr marL="34290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8pPr>
            <a:lvl9pPr marL="38862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10210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INTRODUÇÃO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116" name="Text Box 2409"/>
          <p:cNvSpPr txBox="1"/>
          <p:nvPr/>
        </p:nvSpPr>
        <p:spPr>
          <a:xfrm>
            <a:off x="1158240" y="25419685"/>
            <a:ext cx="9841865" cy="9796780"/>
          </a:xfrm>
          <a:prstGeom prst="rect">
            <a:avLst/>
          </a:prstGeom>
          <a:noFill/>
          <a:ln w="3175">
            <a:noFill/>
          </a:ln>
        </p:spPr>
        <p:txBody>
          <a:bodyPr wrap="square" lIns="102178" tIns="51088" rIns="102178" bIns="51088" anchor="ctr" anchorCtr="0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Foi estipulado um dispositivo que utiliza a placa Wemos D1R1, o sensor de corrente não invasivo 100A SCT013, o circuito medidor de tensão, o relógio RTC 1302 e o Conversor ADS 1115, a fim de que todas as funções do projeto possam ser realizadas.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A programação da placa Wemos D1R1 foi feita pela IDE do Arduino 1.8.13, onde foi inicialmente incluída a bibilioteca para a comunicação do Wemos com a internet, além das bibliotecas do sensor de corrente, do Relógio RTC, do conversor AD, da conexão com o mqtt, as bibliotecas para a conexão com WiFi e para o armazenamento de valores na memória do Wemos.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O aplicativo foi feito em uma plataforma online gratuita chamada APP INVENTOR, onde é possível construir aplicativos compatíveis apenas com dispositivos Android.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 Box 3660"/>
          <p:cNvSpPr txBox="1">
            <a:spLocks noChangeArrowheads="1"/>
          </p:cNvSpPr>
          <p:nvPr/>
        </p:nvSpPr>
        <p:spPr bwMode="auto">
          <a:xfrm>
            <a:off x="21735256" y="28452565"/>
            <a:ext cx="9812338" cy="1536700"/>
          </a:xfrm>
          <a:prstGeom prst="rect">
            <a:avLst/>
          </a:prstGeom>
          <a:solidFill>
            <a:schemeClr val="accent1">
              <a:lumMod val="40000"/>
              <a:lumOff val="60000"/>
              <a:alpha val="55000"/>
            </a:schemeClr>
          </a:solidFill>
          <a:ln>
            <a:solidFill>
              <a:schemeClr val="tx2"/>
            </a:solidFill>
          </a:ln>
        </p:spPr>
        <p:txBody>
          <a:bodyPr wrap="none" lIns="102178" tIns="51088" rIns="102178" bIns="51088" anchor="ctr"/>
          <a:lstStyle>
            <a:lvl1pPr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1pPr>
            <a:lvl2pPr marL="742950" indent="-28575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2pPr>
            <a:lvl3pPr marL="11430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3pPr>
            <a:lvl4pPr marL="16002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4pPr>
            <a:lvl5pPr marL="2057400" indent="-228600" defTabSz="1021080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5pPr>
            <a:lvl6pPr marL="25146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6pPr>
            <a:lvl7pPr marL="29718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7pPr>
            <a:lvl8pPr marL="34290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8pPr>
            <a:lvl9pPr marL="3886200" indent="-228600" algn="ctr" defTabSz="102108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102108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AGRADECIMENTOS</a:t>
            </a:r>
            <a:endParaRPr kumimoji="0" lang="pt-BR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118" name="Text Box 2409"/>
          <p:cNvSpPr txBox="1"/>
          <p:nvPr/>
        </p:nvSpPr>
        <p:spPr>
          <a:xfrm>
            <a:off x="21759862" y="30067751"/>
            <a:ext cx="9482137" cy="3901329"/>
          </a:xfrm>
          <a:prstGeom prst="rect">
            <a:avLst/>
          </a:prstGeom>
          <a:noFill/>
          <a:ln w="3175">
            <a:noFill/>
          </a:ln>
        </p:spPr>
        <p:txBody>
          <a:bodyPr wrap="square" lIns="102178" tIns="51088" rIns="102178" bIns="51088" anchor="ctr" anchorCtr="0">
            <a:spAutoFit/>
          </a:bodyPr>
          <a:lstStyle>
            <a:lvl1pPr marL="2005330" indent="-200533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48480" indent="-16700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300">
                <a:solidFill>
                  <a:schemeClr val="tx1"/>
                </a:solidFill>
                <a:latin typeface="+mn-lt"/>
              </a:defRPr>
            </a:lvl2pPr>
            <a:lvl3pPr marL="6689725" indent="-1339850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4000">
                <a:solidFill>
                  <a:schemeClr val="tx1"/>
                </a:solidFill>
                <a:latin typeface="+mn-lt"/>
              </a:defRPr>
            </a:lvl3pPr>
            <a:lvl4pPr marL="9364980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1700">
                <a:solidFill>
                  <a:schemeClr val="tx1"/>
                </a:solidFill>
                <a:latin typeface="+mn-lt"/>
              </a:defRPr>
            </a:lvl4pPr>
            <a:lvl5pPr marL="12041505" indent="-1336675" algn="l" defTabSz="53498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just" defTabSz="1021080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pt-BR" sz="2800" dirty="0">
                <a:latin typeface="Arial" panose="020B0604020202020204" pitchFamily="34" charset="0"/>
                <a:cs typeface="Arial" panose="020B0604020202020204" pitchFamily="34" charset="0"/>
              </a:rPr>
              <a:t>	Gostaríamos de agradecer aos nossos amigos e familiares pela colaboração na apresentação, pelas sugestões no início do projeto, pela colaboração com as pesquisas e revisão do plano de pesquisa e o Curso Altsyn pelo conteúdo de programação em Arduino e no MIT App Inventor.</a:t>
            </a:r>
            <a:endParaRPr lang="pt-BR" alt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rcRect b="38218"/>
          <a:stretch>
            <a:fillRect/>
          </a:stretch>
        </p:blipFill>
        <p:spPr>
          <a:xfrm>
            <a:off x="14865350" y="20090765"/>
            <a:ext cx="3729990" cy="526796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9845" y="31252160"/>
            <a:ext cx="9679305" cy="40703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4545" y="10801985"/>
            <a:ext cx="5871845" cy="3925570"/>
          </a:xfrm>
          <a:prstGeom prst="rect">
            <a:avLst/>
          </a:prstGeom>
        </p:spPr>
      </p:pic>
      <p:pic>
        <p:nvPicPr>
          <p:cNvPr id="37" name="Imagem 2"/>
          <p:cNvPicPr>
            <a:picLocks noChangeAspect="1"/>
          </p:cNvPicPr>
          <p:nvPr/>
        </p:nvPicPr>
        <p:blipFill>
          <a:blip r:embed="rId5"/>
          <a:srcRect b="20444"/>
          <a:stretch>
            <a:fillRect/>
          </a:stretch>
        </p:blipFill>
        <p:spPr>
          <a:xfrm>
            <a:off x="28587065" y="10254615"/>
            <a:ext cx="3069590" cy="44729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ixa de Texto 4"/>
          <p:cNvSpPr txBox="1"/>
          <p:nvPr/>
        </p:nvSpPr>
        <p:spPr>
          <a:xfrm>
            <a:off x="25050115" y="14905990"/>
            <a:ext cx="3742690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altLang="en-US" sz="2800">
                <a:latin typeface="Arial" panose="020B0604020202020204" pitchFamily="34" charset="0"/>
                <a:cs typeface="Arial" panose="020B0604020202020204" pitchFamily="34" charset="0"/>
              </a:rPr>
              <a:t>Fonte: Grupo</a:t>
            </a:r>
            <a:endParaRPr lang="pt-BR" alt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Objeto 10"/>
          <p:cNvGraphicFramePr/>
          <p:nvPr/>
        </p:nvGraphicFramePr>
        <p:xfrm>
          <a:off x="5760720" y="39317295"/>
          <a:ext cx="24860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" r:id="rId6" imgW="2486025" imgH="1143000" progId="Paint.Picture">
                  <p:embed/>
                </p:oleObj>
              </mc:Choice>
              <mc:Fallback>
                <p:oleObj name="" r:id="rId6" imgW="2486025" imgH="1143000" progId="Paint.Picture">
                  <p:embed/>
                  <p:pic>
                    <p:nvPicPr>
                      <p:cNvPr id="0" name="Imagem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60720" y="39317295"/>
                        <a:ext cx="2486025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to 24"/>
          <p:cNvGraphicFramePr/>
          <p:nvPr/>
        </p:nvGraphicFramePr>
        <p:xfrm>
          <a:off x="1656715" y="35322510"/>
          <a:ext cx="8766175" cy="609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8" imgW="7410450" imgH="4695825" progId="Paint.Picture">
                  <p:embed/>
                </p:oleObj>
              </mc:Choice>
              <mc:Fallback>
                <p:oleObj name="" r:id="rId8" imgW="7410450" imgH="4695825" progId="Paint.Picture">
                  <p:embed/>
                  <p:pic>
                    <p:nvPicPr>
                      <p:cNvPr id="0" name="Imagem 2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56715" y="35322510"/>
                        <a:ext cx="8766175" cy="6092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to 7"/>
          <p:cNvGraphicFramePr/>
          <p:nvPr/>
        </p:nvGraphicFramePr>
        <p:xfrm>
          <a:off x="28299410" y="579755"/>
          <a:ext cx="3575050" cy="3564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10" imgW="3571875" imgH="3562350" progId="Paint.Picture">
                  <p:embed/>
                </p:oleObj>
              </mc:Choice>
              <mc:Fallback>
                <p:oleObj name="" r:id="rId10" imgW="3571875" imgH="3562350" progId="Paint.Picture">
                  <p:embed/>
                  <p:pic>
                    <p:nvPicPr>
                      <p:cNvPr id="0" name="Imagem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8299410" y="579755"/>
                        <a:ext cx="3575050" cy="3564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ixa de Texto 5"/>
          <p:cNvSpPr txBox="1"/>
          <p:nvPr/>
        </p:nvSpPr>
        <p:spPr>
          <a:xfrm>
            <a:off x="4208145" y="41189275"/>
            <a:ext cx="3641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altLang="en-US" sz="2800">
                <a:latin typeface="Arial" panose="020B0604020202020204" pitchFamily="34" charset="0"/>
                <a:cs typeface="Arial" panose="020B0604020202020204" pitchFamily="34" charset="0"/>
              </a:rPr>
              <a:t>Fonte: Grupo</a:t>
            </a:r>
            <a:endParaRPr lang="pt-BR" alt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0" name="Imagem 9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24280" y="1009015"/>
            <a:ext cx="5293995" cy="24707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FF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scene3d>
          <a:camera prst="legacyPerspectiveFront">
            <a:rot lat="19799999" lon="19439998" rev="0"/>
          </a:camera>
          <a:lightRig rig="legacyNormal2" dir="t"/>
        </a:scene3d>
        <a:sp3d extrusionH="354000" prstMaterial="legacyMatte">
          <a:bevelT w="13500" h="13500" prst="angle"/>
          <a:bevelB w="13500" h="13500" prst="angle"/>
          <a:extrusionClr>
            <a:srgbClr val="939676"/>
          </a:extrusionClr>
        </a:sp3d>
      </a:spPr>
      <a:bodyPr vert="horz" wrap="none" lIns="91440" tIns="45720" rIns="91440" bIns="45720" numCol="1" anchor="ctr" anchorCtr="0" compatLnSpc="1"/>
      <a:lstStyle>
        <a:defPPr marL="0" marR="0" indent="0" algn="ctr" defTabSz="6191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pt-BR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, verdana, arial" charset="0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FF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scene3d>
          <a:camera prst="legacyPerspectiveFront">
            <a:rot lat="19799999" lon="19439998" rev="0"/>
          </a:camera>
          <a:lightRig rig="legacyNormal2" dir="t"/>
        </a:scene3d>
        <a:sp3d extrusionH="354000" prstMaterial="legacyMatte">
          <a:bevelT w="13500" h="13500" prst="angle"/>
          <a:bevelB w="13500" h="13500" prst="angle"/>
          <a:extrusionClr>
            <a:srgbClr val="939676"/>
          </a:extrusionClr>
        </a:sp3d>
      </a:spPr>
      <a:bodyPr vert="horz" wrap="none" lIns="91440" tIns="45720" rIns="91440" bIns="45720" numCol="1" anchor="ctr" anchorCtr="0" compatLnSpc="1"/>
      <a:lstStyle>
        <a:defPPr marL="0" marR="0" indent="0" algn="ctr" defTabSz="6191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pt-BR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, verdana, arial" charset="0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339966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ADCAB8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5449</Words>
  <Application>WPS Presentation</Application>
  <PresentationFormat>Personalizar</PresentationFormat>
  <Paragraphs>69</Paragraphs>
  <Slides>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</vt:i4>
      </vt:variant>
    </vt:vector>
  </HeadingPairs>
  <TitlesOfParts>
    <vt:vector size="16" baseType="lpstr">
      <vt:lpstr>Arial</vt:lpstr>
      <vt:lpstr>SimSun</vt:lpstr>
      <vt:lpstr>Wingdings</vt:lpstr>
      <vt:lpstr>tahoma, verdana, arial</vt:lpstr>
      <vt:lpstr>Segoe Print</vt:lpstr>
      <vt:lpstr>Times New Roman</vt:lpstr>
      <vt:lpstr>Verdana</vt:lpstr>
      <vt:lpstr>Calibri</vt:lpstr>
      <vt:lpstr>Calibri</vt:lpstr>
      <vt:lpstr>Microsoft YaHei</vt:lpstr>
      <vt:lpstr>Arial Unicode MS</vt:lpstr>
      <vt:lpstr>Estrutura padrão</vt:lpstr>
      <vt:lpstr>Paint.Picture</vt:lpstr>
      <vt:lpstr>Paint.Picture</vt:lpstr>
      <vt:lpstr>Paint.Picture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Jussara Severo</dc:creator>
  <dc:subject>SILUBESA 2004</dc:subject>
  <cp:lastModifiedBy>dell</cp:lastModifiedBy>
  <cp:revision>453</cp:revision>
  <dcterms:created xsi:type="dcterms:W3CDTF">2003-06-01T18:10:00Z</dcterms:created>
  <dcterms:modified xsi:type="dcterms:W3CDTF">2022-01-07T18:03:41Z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69EF7C97824A48C78D3C5C3B303F820F</vt:lpwstr>
  </property>
  <property fmtid="{D5CDD505-2E9C-101B-9397-08002B2CF9AE}" pid="3" name="KSOProductBuildVer">
    <vt:lpwstr>1046-11.2.0.10382</vt:lpwstr>
  </property>
</Properties>
</file>