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32404050" cy="43205400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Quattrocento Sans" panose="020B0502050000020003" pitchFamily="34" charset="0"/>
      <p:bold r:id="rId8"/>
      <p:italic r:id="rId9"/>
      <p:boldItalic r:id="rId10"/>
    </p:embeddedFont>
    <p:embeddedFont>
      <p:font typeface="tahoma" panose="020B0604030504040204" pitchFamily="34" charset="0"/>
      <p:regular r:id="rId11"/>
      <p:bold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" d="100"/>
          <a:sy n="12" d="100"/>
        </p:scale>
        <p:origin x="2563" y="163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 /><Relationship Id="rId13" Type="http://schemas.openxmlformats.org/officeDocument/2006/relationships/presProps" Target="presProps.xml" /><Relationship Id="rId3" Type="http://schemas.openxmlformats.org/officeDocument/2006/relationships/notesMaster" Target="notesMasters/notesMaster1.xml" /><Relationship Id="rId7" Type="http://schemas.openxmlformats.org/officeDocument/2006/relationships/font" Target="fonts/font4.fntdata" /><Relationship Id="rId12" Type="http://schemas.openxmlformats.org/officeDocument/2006/relationships/font" Target="fonts/font9.fntdata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font" Target="fonts/font3.fntdata" /><Relationship Id="rId11" Type="http://schemas.openxmlformats.org/officeDocument/2006/relationships/font" Target="fonts/font8.fntdata" /><Relationship Id="rId5" Type="http://schemas.openxmlformats.org/officeDocument/2006/relationships/font" Target="fonts/font2.fntdata" /><Relationship Id="rId15" Type="http://schemas.openxmlformats.org/officeDocument/2006/relationships/theme" Target="theme/theme1.xml" /><Relationship Id="rId10" Type="http://schemas.openxmlformats.org/officeDocument/2006/relationships/font" Target="fonts/font7.fntdata" /><Relationship Id="rId4" Type="http://schemas.openxmlformats.org/officeDocument/2006/relationships/font" Target="fonts/font1.fntdata" /><Relationship Id="rId9" Type="http://schemas.openxmlformats.org/officeDocument/2006/relationships/font" Target="fonts/font6.fntdata" /><Relationship Id="rId14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399" cy="4968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49687" y="0"/>
            <a:ext cx="2946399" cy="4968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2143125" y="1241425"/>
            <a:ext cx="2511425" cy="334962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79450" y="4776787"/>
            <a:ext cx="5438774" cy="39084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399" cy="4968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49687" y="9429750"/>
            <a:ext cx="2946399" cy="4968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‹nº›</a:t>
            </a:fld>
            <a:endParaRPr lang="pt-BR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0868598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679450" y="4776787"/>
            <a:ext cx="5438774" cy="39084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Shape 91"/>
          <p:cNvSpPr txBox="1">
            <a:spLocks noGrp="1"/>
          </p:cNvSpPr>
          <p:nvPr>
            <p:ph type="sldNum" idx="12"/>
          </p:nvPr>
        </p:nvSpPr>
        <p:spPr>
          <a:xfrm>
            <a:off x="3849687" y="9429750"/>
            <a:ext cx="2946399" cy="4968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lang="pt-BR"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8.jpg" /><Relationship Id="rId4" Type="http://schemas.openxmlformats.org/officeDocument/2006/relationships/image" Target="../media/image4.jpg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Slide de título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Shape 19"/>
          <p:cNvPicPr preferRelativeResize="0"/>
          <p:nvPr/>
        </p:nvPicPr>
        <p:blipFill rotWithShape="1">
          <a:blip r:embed="rId2">
            <a:alphaModFix/>
          </a:blip>
          <a:srcRect t="4958"/>
          <a:stretch/>
        </p:blipFill>
        <p:spPr>
          <a:xfrm>
            <a:off x="17416462" y="27732037"/>
            <a:ext cx="15030449" cy="12801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Shape 20"/>
          <p:cNvPicPr preferRelativeResize="0"/>
          <p:nvPr/>
        </p:nvPicPr>
        <p:blipFill rotWithShape="1">
          <a:blip r:embed="rId3">
            <a:alphaModFix/>
          </a:blip>
          <a:srcRect l="4958"/>
          <a:stretch/>
        </p:blipFill>
        <p:spPr>
          <a:xfrm>
            <a:off x="-14288" y="4708525"/>
            <a:ext cx="15789276" cy="18537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Shape 21" descr="conepi banner2.jpg"/>
          <p:cNvPicPr preferRelativeResize="0"/>
          <p:nvPr/>
        </p:nvPicPr>
        <p:blipFill rotWithShape="1">
          <a:blip r:embed="rId4">
            <a:alphaModFix/>
          </a:blip>
          <a:srcRect t="43488" b="7098"/>
          <a:stretch/>
        </p:blipFill>
        <p:spPr>
          <a:xfrm>
            <a:off x="57150" y="40462200"/>
            <a:ext cx="32404048" cy="2786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Shape 22" descr="hm_connepi_mod_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32404048" cy="55086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Shape 23"/>
          <p:cNvSpPr txBox="1">
            <a:spLocks noGrp="1"/>
          </p:cNvSpPr>
          <p:nvPr>
            <p:ph type="ctrTitle"/>
          </p:nvPr>
        </p:nvSpPr>
        <p:spPr>
          <a:xfrm>
            <a:off x="2430303" y="13421679"/>
            <a:ext cx="27543442" cy="92611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ubTitle" idx="1"/>
          </p:nvPr>
        </p:nvSpPr>
        <p:spPr>
          <a:xfrm>
            <a:off x="4860607" y="24483059"/>
            <a:ext cx="22682835" cy="110413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30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15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ctr" rtl="0">
              <a:spcBef>
                <a:spcPts val="264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1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ctr" rtl="0">
              <a:spcBef>
                <a:spcPts val="226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1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ctr" rtl="0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ctr" rtl="0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ctr" rtl="0">
              <a:spcBef>
                <a:spcPts val="1900"/>
              </a:spcBef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ctr" rtl="0">
              <a:spcBef>
                <a:spcPts val="1900"/>
              </a:spcBef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ctr" rtl="0">
              <a:spcBef>
                <a:spcPts val="1900"/>
              </a:spcBef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ctr" rtl="0">
              <a:spcBef>
                <a:spcPts val="1900"/>
              </a:spcBef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ítulo e conteúdo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1128607" y="0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1620837" y="10080625"/>
            <a:ext cx="29162375" cy="285146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66040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512762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365125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481013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483234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48450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48577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487046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Cabeçalho da Seção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2559696" y="27763471"/>
            <a:ext cx="27543442" cy="858107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89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2559696" y="18312295"/>
            <a:ext cx="27543442" cy="94511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9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l" rtl="0">
              <a:spcBef>
                <a:spcPts val="17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8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l" rtl="0">
              <a:spcBef>
                <a:spcPts val="15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l" rtl="0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6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l" rtl="0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6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l" rtl="0">
              <a:spcBef>
                <a:spcPts val="1320"/>
              </a:spcBef>
              <a:buClr>
                <a:srgbClr val="888888"/>
              </a:buClr>
              <a:buFont typeface="Arial"/>
              <a:buNone/>
              <a:defRPr sz="6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l" rtl="0">
              <a:spcBef>
                <a:spcPts val="1320"/>
              </a:spcBef>
              <a:buClr>
                <a:srgbClr val="888888"/>
              </a:buClr>
              <a:buFont typeface="Arial"/>
              <a:buNone/>
              <a:defRPr sz="6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l" rtl="0">
              <a:spcBef>
                <a:spcPts val="1320"/>
              </a:spcBef>
              <a:buClr>
                <a:srgbClr val="888888"/>
              </a:buClr>
              <a:buFont typeface="Arial"/>
              <a:buNone/>
              <a:defRPr sz="6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l" rtl="0">
              <a:spcBef>
                <a:spcPts val="1320"/>
              </a:spcBef>
              <a:buClr>
                <a:srgbClr val="888888"/>
              </a:buClr>
              <a:buFont typeface="Arial"/>
              <a:buNone/>
              <a:defRPr sz="6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Duas Partes de Conteúdo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1128607" y="0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5743846" y="63507937"/>
            <a:ext cx="51402048" cy="17964245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78105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633412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542925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544513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546734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548005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549275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550546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57685962" y="63507937"/>
            <a:ext cx="51402053" cy="17964245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78105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633412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542925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544513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546734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548005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549275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550546" algn="l" rtl="0">
              <a:spcBef>
                <a:spcPts val="1700"/>
              </a:spcBef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Comparação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1620203" y="1730218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1620203" y="9671211"/>
            <a:ext cx="14317415" cy="40305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2"/>
          </p:nvPr>
        </p:nvSpPr>
        <p:spPr>
          <a:xfrm>
            <a:off x="1620203" y="13701712"/>
            <a:ext cx="14317415" cy="2489311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901700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747712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542925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600075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601663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603884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605155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606425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607696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3"/>
          </p:nvPr>
        </p:nvSpPr>
        <p:spPr>
          <a:xfrm>
            <a:off x="16460809" y="9671211"/>
            <a:ext cx="14323040" cy="40305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l" rtl="0">
              <a:spcBef>
                <a:spcPts val="1520"/>
              </a:spcBef>
              <a:buClr>
                <a:schemeClr val="dk1"/>
              </a:buClr>
              <a:buFont typeface="Arial"/>
              <a:buNone/>
              <a:defRPr sz="7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4"/>
          </p:nvPr>
        </p:nvSpPr>
        <p:spPr>
          <a:xfrm>
            <a:off x="16460809" y="13701712"/>
            <a:ext cx="14323040" cy="2489311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901700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747712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542925" algn="l" rtl="0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600075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601663" algn="l" rtl="0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603884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605155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606425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607696" algn="l" rtl="0">
              <a:spcBef>
                <a:spcPts val="1520"/>
              </a:spcBef>
              <a:buClr>
                <a:schemeClr val="dk1"/>
              </a:buClr>
              <a:buSzPct val="100000"/>
              <a:buFont typeface="Arial"/>
              <a:buChar char="•"/>
              <a:defRPr sz="7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Somente título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1128607" y="0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Em branco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Conteúdo com Legenda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1620204" y="1720215"/>
            <a:ext cx="10660708" cy="732091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9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12669082" y="1720217"/>
            <a:ext cx="18114764" cy="368746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66040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512762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365125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481013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483234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48450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48577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487046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1620204" y="9041132"/>
            <a:ext cx="10660708" cy="295536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1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6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l" rtl="0">
              <a:spcBef>
                <a:spcPts val="11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5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l" rtl="0">
              <a:spcBef>
                <a:spcPts val="9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l" rtl="0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l" rtl="0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Imagem com Legenda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6351421" y="30243781"/>
            <a:ext cx="19442430" cy="357044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9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Shape 71"/>
          <p:cNvSpPr>
            <a:spLocks noGrp="1"/>
          </p:cNvSpPr>
          <p:nvPr>
            <p:ph type="pic" idx="2"/>
          </p:nvPr>
        </p:nvSpPr>
        <p:spPr>
          <a:xfrm>
            <a:off x="6351421" y="3860482"/>
            <a:ext cx="19442430" cy="2592323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l" rtl="0">
              <a:spcBef>
                <a:spcPts val="1900"/>
              </a:spcBef>
              <a:buClr>
                <a:schemeClr val="dk1"/>
              </a:buClr>
              <a:buFont typeface="Arial"/>
              <a:buNone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l" rtl="0">
              <a:spcBef>
                <a:spcPts val="1900"/>
              </a:spcBef>
              <a:buClr>
                <a:schemeClr val="dk1"/>
              </a:buClr>
              <a:buFont typeface="Arial"/>
              <a:buNone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l" rtl="0">
              <a:spcBef>
                <a:spcPts val="1900"/>
              </a:spcBef>
              <a:buClr>
                <a:schemeClr val="dk1"/>
              </a:buClr>
              <a:buFont typeface="Arial"/>
              <a:buNone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l" rtl="0">
              <a:spcBef>
                <a:spcPts val="1900"/>
              </a:spcBef>
              <a:buClr>
                <a:schemeClr val="dk1"/>
              </a:buClr>
              <a:buFont typeface="Arial"/>
              <a:buNone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6351421" y="33814228"/>
            <a:ext cx="19442430" cy="507063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1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6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60270" marR="0" lvl="1" indent="-1270" algn="l" rtl="0">
              <a:spcBef>
                <a:spcPts val="11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5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20540" marR="0" lvl="2" indent="-2540" algn="l" rtl="0">
              <a:spcBef>
                <a:spcPts val="9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480810" marR="0" lvl="3" indent="-3809" algn="l" rtl="0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641080" marR="0" lvl="4" indent="-5080" algn="l" rtl="0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801350" marR="0" lvl="5" indent="-6350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2961620" marR="0" lvl="6" indent="-7619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121889" marR="0" lvl="7" indent="-8889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282160" marR="0" lvl="8" indent="-10160" algn="l" rtl="0">
              <a:spcBef>
                <a:spcPts val="860"/>
              </a:spcBef>
              <a:buClr>
                <a:schemeClr val="dk1"/>
              </a:buClr>
              <a:buFont typeface="Arial"/>
              <a:buNone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Título e texto vertical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1128607" y="0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 rot="5400000">
            <a:off x="1944687" y="9756774"/>
            <a:ext cx="28514674" cy="29162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66040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512762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365125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481013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483234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48450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48577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487046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Título e texto verticais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 rot="5400000">
            <a:off x="-19953117" y="114109265"/>
            <a:ext cx="232249031" cy="2583322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r" rtl="0">
              <a:spcBef>
                <a:spcPts val="0"/>
              </a:spcBef>
              <a:spcAft>
                <a:spcPts val="0"/>
              </a:spcAft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 rot="5400000">
            <a:off x="-71895230" y="88540446"/>
            <a:ext cx="232249031" cy="7697086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66040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512762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365125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481013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483234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48450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48577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487046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dt" idx="10"/>
          </p:nvPr>
        </p:nvSpPr>
        <p:spPr>
          <a:xfrm>
            <a:off x="16208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ftr" idx="11"/>
          </p:nvPr>
        </p:nvSpPr>
        <p:spPr>
          <a:xfrm>
            <a:off x="11071225" y="40044687"/>
            <a:ext cx="10261600" cy="23002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59000" marR="0" lvl="1" indent="-1701800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19588" marR="0" lvl="2" indent="-3405188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480175" marR="0" lvl="3" indent="-5108575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640763" marR="0" lvl="4" indent="-6811963" algn="l" rtl="0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8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23223537" y="40044687"/>
            <a:ext cx="7559675" cy="23002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pt-BR" sz="8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18" Type="http://schemas.openxmlformats.org/officeDocument/2006/relationships/image" Target="../media/image6.jp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17" Type="http://schemas.openxmlformats.org/officeDocument/2006/relationships/image" Target="../media/image5.jpg" /><Relationship Id="rId2" Type="http://schemas.openxmlformats.org/officeDocument/2006/relationships/slideLayout" Target="../slideLayouts/slideLayout2.xml" /><Relationship Id="rId16" Type="http://schemas.openxmlformats.org/officeDocument/2006/relationships/image" Target="../media/image4.jp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image" Target="../media/image3.jpg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7.jp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2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 10"/>
          <p:cNvPicPr preferRelativeResize="0"/>
          <p:nvPr/>
        </p:nvPicPr>
        <p:blipFill rotWithShape="1">
          <a:blip r:embed="rId13">
            <a:alphaModFix/>
          </a:blip>
          <a:srcRect t="4958"/>
          <a:stretch/>
        </p:blipFill>
        <p:spPr>
          <a:xfrm>
            <a:off x="17416462" y="27732037"/>
            <a:ext cx="15030449" cy="12801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11"/>
          <p:cNvPicPr preferRelativeResize="0"/>
          <p:nvPr/>
        </p:nvPicPr>
        <p:blipFill rotWithShape="1">
          <a:blip r:embed="rId14">
            <a:alphaModFix/>
          </a:blip>
          <a:srcRect l="4958"/>
          <a:stretch/>
        </p:blipFill>
        <p:spPr>
          <a:xfrm>
            <a:off x="-14288" y="4708525"/>
            <a:ext cx="15789276" cy="1853723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1620837" y="10080625"/>
            <a:ext cx="29162375" cy="285146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19250" marR="0" lvl="0" indent="-66040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509963" marR="0" lvl="1" indent="-512762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00675" marR="0" lvl="2" indent="-365125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559675" marR="0" lvl="3" indent="-479425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720263" marR="0" lvl="4" indent="-481013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1881485" marR="0" lvl="5" indent="-483234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041755" marR="0" lvl="6" indent="-48450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202025" marR="0" lvl="7" indent="-485775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362296" marR="0" lvl="8" indent="-487046" algn="l" rtl="0">
              <a:spcBef>
                <a:spcPts val="1900"/>
              </a:spcBef>
              <a:buClr>
                <a:schemeClr val="dk1"/>
              </a:buClr>
              <a:buSzPct val="1000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3" name="Shape 13" descr="conepi banner.jpg"/>
          <p:cNvPicPr preferRelativeResize="0"/>
          <p:nvPr/>
        </p:nvPicPr>
        <p:blipFill rotWithShape="1">
          <a:blip r:embed="rId15">
            <a:alphaModFix/>
          </a:blip>
          <a:srcRect b="6966"/>
          <a:stretch/>
        </p:blipFill>
        <p:spPr>
          <a:xfrm>
            <a:off x="0" y="0"/>
            <a:ext cx="32404048" cy="5243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Shape 14" descr="conepi banner2.jpg"/>
          <p:cNvPicPr preferRelativeResize="0"/>
          <p:nvPr/>
        </p:nvPicPr>
        <p:blipFill rotWithShape="1">
          <a:blip r:embed="rId16">
            <a:alphaModFix/>
          </a:blip>
          <a:srcRect t="43488" b="7098"/>
          <a:stretch/>
        </p:blipFill>
        <p:spPr>
          <a:xfrm>
            <a:off x="57150" y="40462200"/>
            <a:ext cx="32404048" cy="2786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Shape 15" descr="IFTO_LOGO_2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4700587" y="40890825"/>
            <a:ext cx="2398712" cy="1428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Shape 16" descr="AF_Logo_completo_RGB.jpg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23274337" y="40890825"/>
            <a:ext cx="4052886" cy="1474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Shape 17" descr="http://www.atitudefm969.com.br/noticias/admin/upload_imagens/logo_mec.jpg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20273962" y="40962262"/>
            <a:ext cx="2428875" cy="121443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 /><Relationship Id="rId13" Type="http://schemas.openxmlformats.org/officeDocument/2006/relationships/image" Target="../media/image18.svg" /><Relationship Id="rId18" Type="http://schemas.openxmlformats.org/officeDocument/2006/relationships/image" Target="../media/image23.png" /><Relationship Id="rId3" Type="http://schemas.openxmlformats.org/officeDocument/2006/relationships/image" Target="../media/image9.png" /><Relationship Id="rId21" Type="http://schemas.openxmlformats.org/officeDocument/2006/relationships/image" Target="../media/image26.jpeg" /><Relationship Id="rId7" Type="http://schemas.openxmlformats.org/officeDocument/2006/relationships/image" Target="../media/image12.svg" /><Relationship Id="rId12" Type="http://schemas.openxmlformats.org/officeDocument/2006/relationships/image" Target="../media/image17.png" /><Relationship Id="rId17" Type="http://schemas.openxmlformats.org/officeDocument/2006/relationships/image" Target="../media/image22.svg" /><Relationship Id="rId2" Type="http://schemas.openxmlformats.org/officeDocument/2006/relationships/notesSlide" Target="../notesSlides/notesSlide1.xml" /><Relationship Id="rId16" Type="http://schemas.openxmlformats.org/officeDocument/2006/relationships/image" Target="../media/image21.png" /><Relationship Id="rId20" Type="http://schemas.openxmlformats.org/officeDocument/2006/relationships/image" Target="../media/image25.jpe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1.png" /><Relationship Id="rId11" Type="http://schemas.openxmlformats.org/officeDocument/2006/relationships/image" Target="../media/image16.svg" /><Relationship Id="rId24" Type="http://schemas.openxmlformats.org/officeDocument/2006/relationships/image" Target="../media/image29.jpeg" /><Relationship Id="rId5" Type="http://schemas.microsoft.com/office/2007/relationships/hdphoto" Target="../media/hdphoto1.wdp" /><Relationship Id="rId15" Type="http://schemas.openxmlformats.org/officeDocument/2006/relationships/image" Target="../media/image20.svg" /><Relationship Id="rId23" Type="http://schemas.openxmlformats.org/officeDocument/2006/relationships/image" Target="../media/image28.jpeg" /><Relationship Id="rId10" Type="http://schemas.openxmlformats.org/officeDocument/2006/relationships/image" Target="../media/image15.png" /><Relationship Id="rId19" Type="http://schemas.openxmlformats.org/officeDocument/2006/relationships/image" Target="../media/image24.svg" /><Relationship Id="rId4" Type="http://schemas.openxmlformats.org/officeDocument/2006/relationships/image" Target="../media/image10.png" /><Relationship Id="rId9" Type="http://schemas.openxmlformats.org/officeDocument/2006/relationships/image" Target="../media/image14.svg" /><Relationship Id="rId14" Type="http://schemas.openxmlformats.org/officeDocument/2006/relationships/image" Target="../media/image19.png" /><Relationship Id="rId22" Type="http://schemas.openxmlformats.org/officeDocument/2006/relationships/image" Target="../media/image27.jpe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hape 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17438" y="27175072"/>
            <a:ext cx="10099800" cy="12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Shape 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17438" y="19649156"/>
            <a:ext cx="10099800" cy="12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051" y="29458747"/>
            <a:ext cx="10531712" cy="12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Shape 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013137" y="9217324"/>
            <a:ext cx="10099800" cy="12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Shape 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995" y="33722229"/>
            <a:ext cx="10835586" cy="1073836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Shape 99"/>
          <p:cNvSpPr txBox="1"/>
          <p:nvPr/>
        </p:nvSpPr>
        <p:spPr>
          <a:xfrm>
            <a:off x="3328083" y="6879775"/>
            <a:ext cx="29048777" cy="2482129"/>
          </a:xfrm>
          <a:prstGeom prst="rect">
            <a:avLst/>
          </a:prstGeom>
          <a:noFill/>
          <a:ln>
            <a:noFill/>
          </a:ln>
        </p:spPr>
        <p:txBody>
          <a:bodyPr lIns="86850" tIns="43425" rIns="86850" bIns="43425" anchor="t" anchorCtr="0">
            <a:noAutofit/>
          </a:bodyPr>
          <a:lstStyle/>
          <a:p>
            <a:pPr marL="1619250" indent="-1619250" algn="ctr">
              <a:buSzPct val="25000"/>
            </a:pPr>
            <a:r>
              <a:rPr lang="pt-BR" sz="4000" b="1" baseline="300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</a:t>
            </a:r>
            <a:r>
              <a:rPr lang="pt-BR" sz="4100" b="1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Aluno Laura Bortoloto Ferreira;</a:t>
            </a:r>
            <a:endParaRPr lang="pt-BR" sz="4100" b="1" i="0" u="none" strike="noStrike" cap="none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1619250" lvl="0" indent="-1619250" algn="ctr">
              <a:buSzPct val="25000"/>
            </a:pPr>
            <a:r>
              <a:rPr lang="pt-BR" sz="4000" b="1" baseline="300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</a:t>
            </a:r>
            <a:r>
              <a:rPr lang="pt-BR" sz="4100" b="1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Orientadora, </a:t>
            </a:r>
            <a:r>
              <a:rPr lang="pt-BR" sz="4100" b="1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professora Érica Inácio; </a:t>
            </a:r>
            <a:r>
              <a:rPr lang="pt-BR" sz="4100" b="1" i="0" u="none" strike="noStrike" cap="none" baseline="300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</a:t>
            </a:r>
            <a:r>
              <a:rPr lang="pt-BR" sz="4000" b="1" baseline="30000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</a:t>
            </a:r>
            <a:r>
              <a:rPr lang="pt-BR" sz="4100" b="1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 orientador</a:t>
            </a:r>
            <a:r>
              <a:rPr lang="pt-BR" sz="4100" b="1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, professor Edson Duarte</a:t>
            </a:r>
            <a:endParaRPr lang="pt-BR" sz="4100" b="1" i="0" u="none" strike="noStrike" cap="none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1619250" marR="0" lvl="0" indent="-16192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4100" b="1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 – Aluno SESI Santa Bárbara d’Oeste – CE 099;  Professor SESI Santa Bárbara d’Oeste – CE 099;</a:t>
            </a:r>
            <a:endParaRPr lang="pt-BR" sz="4100" b="1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00" name="Shape 100"/>
          <p:cNvSpPr txBox="1"/>
          <p:nvPr/>
        </p:nvSpPr>
        <p:spPr>
          <a:xfrm>
            <a:off x="1077770" y="792938"/>
            <a:ext cx="31795850" cy="2093400"/>
          </a:xfrm>
          <a:prstGeom prst="rect">
            <a:avLst/>
          </a:prstGeom>
          <a:noFill/>
          <a:ln>
            <a:noFill/>
          </a:ln>
        </p:spPr>
        <p:txBody>
          <a:bodyPr lIns="91900" tIns="45950" rIns="91900" bIns="4595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3000" b="1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ESTAÇÃO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3000" b="1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METEOROLÓGICA</a:t>
            </a:r>
            <a:endParaRPr lang="pt-BR" sz="13000" b="1" i="0" u="none" strike="noStrike" cap="none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01" name="Shape 101"/>
          <p:cNvSpPr/>
          <p:nvPr/>
        </p:nvSpPr>
        <p:spPr>
          <a:xfrm flipV="1">
            <a:off x="10516623" y="19997963"/>
            <a:ext cx="34290000" cy="10338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Shape 102"/>
          <p:cNvSpPr txBox="1"/>
          <p:nvPr/>
        </p:nvSpPr>
        <p:spPr>
          <a:xfrm>
            <a:off x="12176125" y="12901613"/>
            <a:ext cx="2138363" cy="460374"/>
          </a:xfrm>
          <a:prstGeom prst="rect">
            <a:avLst/>
          </a:prstGeom>
          <a:noFill/>
          <a:ln>
            <a:noFill/>
          </a:ln>
        </p:spPr>
        <p:txBody>
          <a:bodyPr lIns="96750" tIns="48375" rIns="96750" bIns="483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cxnSp>
        <p:nvCxnSpPr>
          <p:cNvPr id="103" name="Shape 103"/>
          <p:cNvCxnSpPr/>
          <p:nvPr/>
        </p:nvCxnSpPr>
        <p:spPr>
          <a:xfrm rot="-5400000">
            <a:off x="-2963862" y="24225249"/>
            <a:ext cx="27928888" cy="109537"/>
          </a:xfrm>
          <a:prstGeom prst="straightConnector1">
            <a:avLst/>
          </a:prstGeom>
          <a:noFill/>
          <a:ln w="38100" cap="flat" cmpd="sng">
            <a:solidFill>
              <a:schemeClr val="dk1">
                <a:alpha val="13725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4" name="Shape 104"/>
          <p:cNvCxnSpPr/>
          <p:nvPr/>
        </p:nvCxnSpPr>
        <p:spPr>
          <a:xfrm rot="-5400000">
            <a:off x="7522368" y="24281606"/>
            <a:ext cx="28074937" cy="285750"/>
          </a:xfrm>
          <a:prstGeom prst="straightConnector1">
            <a:avLst/>
          </a:prstGeom>
          <a:noFill/>
          <a:ln w="25400" cap="flat" cmpd="sng">
            <a:solidFill>
              <a:schemeClr val="dk1">
                <a:alpha val="13725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5" name="Shape 105"/>
          <p:cNvSpPr txBox="1"/>
          <p:nvPr/>
        </p:nvSpPr>
        <p:spPr>
          <a:xfrm>
            <a:off x="637448" y="20153797"/>
            <a:ext cx="10452825" cy="9920100"/>
          </a:xfrm>
          <a:prstGeom prst="rect">
            <a:avLst/>
          </a:prstGeom>
          <a:noFill/>
          <a:ln>
            <a:noFill/>
          </a:ln>
        </p:spPr>
        <p:txBody>
          <a:bodyPr lIns="86850" tIns="43425" rIns="86850" bIns="43425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lang="pt-BR"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Shape 106"/>
          <p:cNvSpPr txBox="1"/>
          <p:nvPr/>
        </p:nvSpPr>
        <p:spPr>
          <a:xfrm>
            <a:off x="22203870" y="28304761"/>
            <a:ext cx="10160100" cy="4283400"/>
          </a:xfrm>
          <a:prstGeom prst="rect">
            <a:avLst/>
          </a:prstGeom>
          <a:noFill/>
          <a:ln>
            <a:noFill/>
          </a:ln>
        </p:spPr>
        <p:txBody>
          <a:bodyPr lIns="96750" tIns="48375" rIns="96750" bIns="48375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STRASSBURGUER, André, MENEZES, José, PERLEBERG, Tângela, EICHOLZ,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Eberson, MENDEZ, Marta, SHOFFEL, Edgar. Comparação da temperatura do ar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obtida por estação meteorológica convencional e automática. Disponível em: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https://www.scielo.br/j/rbmet/a/MjxTgNstbwPH6pxDmdHVcRF/?lang=pt&amp;format=html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Acesso em: 13/10/2021.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Como funciona e quais as vantagens da estação meteorológica? Disponível em: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http://blog.mundoclima.com.br/como-funciona-e-quais-as-vantagens-da-estacao-met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eorologica/ Acesso em 13/10/2021.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THOMSEN, Adilson. Monitorando temperatura e umidade com o sensor DHT11.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Disponível em: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https://www.filipeflop.com/blog/monitorando-temperatura-e-umidade-com-o-sensor-d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ht11/ Acesso em: 16/10/2021.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Como usar o módulo I2C com Arduino e display LCD 16x2. Disponível em: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https://www.arduinoecia.com.br/modulo-i2c-display-16x2-arduino/ Acesso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sym typeface="Calibri"/>
              </a:rPr>
              <a:t>em:16/10/2021.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pt-BR" sz="36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Shape 108"/>
          <p:cNvSpPr txBox="1"/>
          <p:nvPr/>
        </p:nvSpPr>
        <p:spPr>
          <a:xfrm>
            <a:off x="0" y="17707223"/>
            <a:ext cx="11114587" cy="4892362"/>
          </a:xfrm>
          <a:prstGeom prst="rect">
            <a:avLst/>
          </a:prstGeom>
          <a:noFill/>
          <a:ln>
            <a:noFill/>
          </a:ln>
        </p:spPr>
        <p:txBody>
          <a:bodyPr lIns="102175" tIns="51075" rIns="102175" bIns="51075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 objetivo do projeto é desenvolver uma estação meteorológica microcontrolada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medição de luminosidade, temperatura, umidade do ar e pressão atmosférica.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ideia de montar essa estação meteorológica surgiu a partir do curso de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codificação e programação, Samsung Innovation Campus, criado pela Samsung,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tendo parceria com a escola IFSP (Instituto Federal de São Paulo) Campus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Campinas. O curso disponibilizou como material um kit ARDUINO, contendo vários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componentes, tendo como o principal, o ARDUINO UNO, que será o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microcontrolador da estação. Com isso, o projeto também auxiliará na preservação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um jardim sensorial e da horta, instalados e criados pelos alunos do 8° e 9° ano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SESI de Santa Bárbara d’Oeste, pois trará informações climáticas para o melhor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cultivo das hortaliças, flores e ervas presentes nos espaços. Nesse projeto, a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estação meteorológica é portátil, sendo feita de material MDF com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impermeabilidade. As informações passam através de um display Lcdi2c. As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medições são utilizadas em: luminosidade (Lux); temperatura (graus celsius);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umidade do ar (em porcentagem); e pressão atmosférica (milímetros de mercúrio).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atingir os objetivos propostos em cinco meses, foi necessário realizar toda a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documentação do projeto e seguir um passo a passo realizado antes da montagem,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 que foi estabelecido um cronograma, um diagrama de blocos, um esquema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elétrico, a programação, um orçamento e dois quadros de modelos de negócios,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sendo eles um canvas e um swot. A partir dos resultados encontrados, novos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ajustes serão feitos, retificando o que for necessário para o aperfeiçoamento do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protótipo.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pt-BR" sz="36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Shape 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206" y="9234039"/>
            <a:ext cx="10514013" cy="1230312"/>
          </a:xfrm>
          <a:prstGeom prst="rect">
            <a:avLst/>
          </a:prstGeom>
          <a:solidFill>
            <a:srgbClr val="00B050">
              <a:alpha val="784"/>
            </a:srgbClr>
          </a:solidFill>
          <a:ln>
            <a:noFill/>
          </a:ln>
        </p:spPr>
      </p:pic>
      <p:sp>
        <p:nvSpPr>
          <p:cNvPr id="110" name="Shape 110"/>
          <p:cNvSpPr/>
          <p:nvPr/>
        </p:nvSpPr>
        <p:spPr>
          <a:xfrm>
            <a:off x="253099" y="9526029"/>
            <a:ext cx="10514100" cy="64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RESUMO</a:t>
            </a:r>
          </a:p>
        </p:txBody>
      </p:sp>
      <p:sp>
        <p:nvSpPr>
          <p:cNvPr id="111" name="Shape 111"/>
          <p:cNvSpPr/>
          <p:nvPr/>
        </p:nvSpPr>
        <p:spPr>
          <a:xfrm>
            <a:off x="-171388" y="29705365"/>
            <a:ext cx="10576186" cy="64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INTRODUÇÃO </a:t>
            </a:r>
          </a:p>
        </p:txBody>
      </p:sp>
      <p:sp>
        <p:nvSpPr>
          <p:cNvPr id="112" name="Shape 112"/>
          <p:cNvSpPr/>
          <p:nvPr/>
        </p:nvSpPr>
        <p:spPr>
          <a:xfrm>
            <a:off x="22013150" y="9511774"/>
            <a:ext cx="10099800" cy="641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marR="0" lvl="0" indent="-5143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RESULTADOS</a:t>
            </a:r>
          </a:p>
          <a:p>
            <a:pPr marL="514350" marR="0" lvl="0" indent="-51435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1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13" name="Shape 113"/>
          <p:cNvSpPr/>
          <p:nvPr/>
        </p:nvSpPr>
        <p:spPr>
          <a:xfrm>
            <a:off x="33582" y="33938447"/>
            <a:ext cx="9929700" cy="641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OBJETIVO</a:t>
            </a:r>
          </a:p>
        </p:txBody>
      </p:sp>
      <p:sp>
        <p:nvSpPr>
          <p:cNvPr id="114" name="Shape 114"/>
          <p:cNvSpPr/>
          <p:nvPr/>
        </p:nvSpPr>
        <p:spPr>
          <a:xfrm>
            <a:off x="21763013" y="19986325"/>
            <a:ext cx="10099799" cy="64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CONCLUSÃO</a:t>
            </a:r>
          </a:p>
        </p:txBody>
      </p:sp>
      <p:sp>
        <p:nvSpPr>
          <p:cNvPr id="115" name="Shape 115"/>
          <p:cNvSpPr/>
          <p:nvPr/>
        </p:nvSpPr>
        <p:spPr>
          <a:xfrm>
            <a:off x="-27040" y="38681449"/>
            <a:ext cx="32403900" cy="64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AGRADECIMENTOS</a:t>
            </a:r>
          </a:p>
        </p:txBody>
      </p:sp>
      <p:sp>
        <p:nvSpPr>
          <p:cNvPr id="116" name="Shape 116"/>
          <p:cNvSpPr txBox="1"/>
          <p:nvPr/>
        </p:nvSpPr>
        <p:spPr>
          <a:xfrm>
            <a:off x="11275723" y="10759596"/>
            <a:ext cx="9872700" cy="5655300"/>
          </a:xfrm>
          <a:prstGeom prst="rect">
            <a:avLst/>
          </a:prstGeom>
          <a:noFill/>
          <a:ln>
            <a:noFill/>
          </a:ln>
        </p:spPr>
        <p:txBody>
          <a:bodyPr lIns="96750" tIns="48375" rIns="96750" bIns="48375" anchor="t" anchorCtr="0">
            <a:noAutofit/>
          </a:bodyPr>
          <a:lstStyle/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 materiais que foram usados no projeto, possuem, em sua maior parte, a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eletrônica. É necessário a utilização de um ambiente maker como o FabLab, para a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montagem e encapsulamento dos componentes. Também há a presença de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elementos da programação, utilizando a linguagem C.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realizar este projeto, foi necessário que fosse feito um croqui inicial,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cronograma, canvas, swot, diagrama de blocos, esquema elétrico, programação,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orçamento e alguns rascunhos para a montagem do circuito.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3.1 Cronograma</a:t>
            </a:r>
          </a:p>
          <a:p>
            <a:pPr marL="0" marR="0" lvl="0" indent="-69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 cronograma foi pensado equivalente à cinco meses de trabalho, sendo</a:t>
            </a:r>
          </a:p>
        </p:txBody>
      </p:sp>
      <p:sp>
        <p:nvSpPr>
          <p:cNvPr id="117" name="Shape 117"/>
          <p:cNvSpPr/>
          <p:nvPr/>
        </p:nvSpPr>
        <p:spPr>
          <a:xfrm>
            <a:off x="21787762" y="27336626"/>
            <a:ext cx="9929700" cy="64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3600" b="1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REFERÊNCIAS</a:t>
            </a:r>
          </a:p>
        </p:txBody>
      </p:sp>
      <p:sp>
        <p:nvSpPr>
          <p:cNvPr id="118" name="Shape 118" descr="9k="/>
          <p:cNvSpPr/>
          <p:nvPr/>
        </p:nvSpPr>
        <p:spPr>
          <a:xfrm>
            <a:off x="15039975" y="20045956"/>
            <a:ext cx="2324099" cy="1971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Shape 119" descr="Z"/>
          <p:cNvSpPr/>
          <p:nvPr/>
        </p:nvSpPr>
        <p:spPr>
          <a:xfrm>
            <a:off x="19297650" y="37949187"/>
            <a:ext cx="2238374" cy="72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2" name="Shape 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20806" y="9312398"/>
            <a:ext cx="10099800" cy="12303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Shape 133"/>
          <p:cNvSpPr/>
          <p:nvPr/>
        </p:nvSpPr>
        <p:spPr>
          <a:xfrm>
            <a:off x="11156883" y="9548204"/>
            <a:ext cx="10099800" cy="64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pt-BR" sz="3600" b="1" dirty="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MATERIAL E MÉTODOS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1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34" name="Shape 134"/>
          <p:cNvSpPr txBox="1"/>
          <p:nvPr/>
        </p:nvSpPr>
        <p:spPr>
          <a:xfrm>
            <a:off x="22013137" y="10729492"/>
            <a:ext cx="10160100" cy="4283399"/>
          </a:xfrm>
          <a:prstGeom prst="rect">
            <a:avLst/>
          </a:prstGeom>
          <a:noFill/>
          <a:ln>
            <a:noFill/>
          </a:ln>
        </p:spPr>
        <p:txBody>
          <a:bodyPr lIns="96750" tIns="48375" rIns="96750" bIns="48375" anchor="t" anchorCtr="0">
            <a:noAutofit/>
          </a:bodyPr>
          <a:lstStyle/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Foi realizada a primeira bateia de testes do projeto logo após a montagem da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programação. Os resultados que foram obtidos foram satisfatórios. A medições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foram testadas primeiramente no ARDUINO IDE, para assim serem transferidas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o display. A partir disso, as medições foram passadas para o display saíram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corretamente. Foi testado os sensores de luminosidade com uma luz direta no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sensor Temt6000, que variava sua potência, e se mostrou eficaz. Com o sensor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DHT11, a medição foi realizada através do sopro humano (já que é responsável pela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umidade e temperatura. A medição de pressão atmosférica não foi testada.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4" name="Agrupar 53"/>
          <p:cNvGrpSpPr/>
          <p:nvPr/>
        </p:nvGrpSpPr>
        <p:grpSpPr>
          <a:xfrm>
            <a:off x="22633905" y="1180577"/>
            <a:ext cx="8918563" cy="1560688"/>
            <a:chOff x="971601" y="5915329"/>
            <a:chExt cx="4968551" cy="754032"/>
          </a:xfrm>
        </p:grpSpPr>
        <p:pic>
          <p:nvPicPr>
            <p:cNvPr id="55" name="Imagem 54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FF33CC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2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308131" y="6353702"/>
              <a:ext cx="632021" cy="315658"/>
            </a:xfrm>
            <a:prstGeom prst="rect">
              <a:avLst/>
            </a:prstGeom>
          </p:spPr>
        </p:pic>
        <p:pic>
          <p:nvPicPr>
            <p:cNvPr id="56" name="Imagem 55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9933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602089" y="6353702"/>
              <a:ext cx="617984" cy="315658"/>
            </a:xfrm>
            <a:prstGeom prst="rect">
              <a:avLst/>
            </a:prstGeom>
          </p:spPr>
        </p:pic>
        <p:pic>
          <p:nvPicPr>
            <p:cNvPr id="57" name="Imagem 56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864935" y="6353702"/>
              <a:ext cx="635057" cy="315658"/>
            </a:xfrm>
            <a:prstGeom prst="rect">
              <a:avLst/>
            </a:prstGeom>
          </p:spPr>
        </p:pic>
        <p:pic>
          <p:nvPicPr>
            <p:cNvPr id="58" name="Imagem 57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FF9900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130901" y="6353702"/>
              <a:ext cx="649012" cy="315658"/>
            </a:xfrm>
            <a:prstGeom prst="rect">
              <a:avLst/>
            </a:prstGeom>
          </p:spPr>
        </p:pic>
        <p:pic>
          <p:nvPicPr>
            <p:cNvPr id="59" name="Imagem 58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427048" y="6353702"/>
              <a:ext cx="632784" cy="315658"/>
            </a:xfrm>
            <a:prstGeom prst="rect">
              <a:avLst/>
            </a:prstGeom>
            <a:solidFill>
              <a:srgbClr val="FF3300"/>
            </a:solidFill>
          </p:spPr>
        </p:pic>
        <p:pic>
          <p:nvPicPr>
            <p:cNvPr id="60" name="Gráfico 59" descr="Bolha de pensamento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727614" y="5915329"/>
              <a:ext cx="395825" cy="395825"/>
            </a:xfrm>
            <a:prstGeom prst="rect">
              <a:avLst/>
            </a:prstGeom>
          </p:spPr>
        </p:pic>
        <p:pic>
          <p:nvPicPr>
            <p:cNvPr id="61" name="Gráfico 60" descr="Cabeça com Engrenagens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534815" y="5933144"/>
              <a:ext cx="414977" cy="414977"/>
            </a:xfrm>
            <a:prstGeom prst="rect">
              <a:avLst/>
            </a:prstGeom>
          </p:spPr>
        </p:pic>
        <p:pic>
          <p:nvPicPr>
            <p:cNvPr id="62" name="Gráfico 61" descr="Microscópio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3976576" y="5943378"/>
              <a:ext cx="367776" cy="367776"/>
            </a:xfrm>
            <a:prstGeom prst="rect">
              <a:avLst/>
            </a:prstGeom>
          </p:spPr>
        </p:pic>
        <p:sp>
          <p:nvSpPr>
            <p:cNvPr id="63" name="Retângulo 62"/>
            <p:cNvSpPr/>
            <p:nvPr/>
          </p:nvSpPr>
          <p:spPr bwMode="auto">
            <a:xfrm>
              <a:off x="1691680" y="6356332"/>
              <a:ext cx="663360" cy="313028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  <a:effectLst/>
          </p:spPr>
          <p:txBody>
            <a:bodyPr vert="horz" wrap="square" lIns="90488" tIns="44450" rIns="90488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7620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BR" sz="4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pic>
          <p:nvPicPr>
            <p:cNvPr id="64" name="Gráfico 63" descr="Livros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813860" y="5943378"/>
              <a:ext cx="394511" cy="394511"/>
            </a:xfrm>
            <a:prstGeom prst="rect">
              <a:avLst/>
            </a:prstGeom>
          </p:spPr>
        </p:pic>
        <p:pic>
          <p:nvPicPr>
            <p:cNvPr id="65" name="Gráfico 64" descr="Ferramentas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5445878" y="5933144"/>
              <a:ext cx="368264" cy="368264"/>
            </a:xfrm>
            <a:prstGeom prst="rect">
              <a:avLst/>
            </a:prstGeom>
          </p:spPr>
        </p:pic>
        <p:sp>
          <p:nvSpPr>
            <p:cNvPr id="66" name="Retângulo 65"/>
            <p:cNvSpPr/>
            <p:nvPr/>
          </p:nvSpPr>
          <p:spPr bwMode="auto">
            <a:xfrm>
              <a:off x="971601" y="6353703"/>
              <a:ext cx="648071" cy="3156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</p:spPr>
          <p:txBody>
            <a:bodyPr vert="horz" wrap="square" lIns="90488" tIns="44450" rIns="90488" bIns="4445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7620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BR" sz="4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pic>
          <p:nvPicPr>
            <p:cNvPr id="67" name="Gráfico 66" descr="Grupo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090479" y="5943378"/>
              <a:ext cx="452384" cy="452384"/>
            </a:xfrm>
            <a:prstGeom prst="rect">
              <a:avLst/>
            </a:prstGeom>
          </p:spPr>
        </p:pic>
        <p:pic>
          <p:nvPicPr>
            <p:cNvPr id="68" name="Gráfico 67" descr="Lâmpada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3224905" y="5955149"/>
              <a:ext cx="401183" cy="401183"/>
            </a:xfrm>
            <a:prstGeom prst="rect">
              <a:avLst/>
            </a:prstGeom>
          </p:spPr>
        </p:pic>
      </p:grpSp>
      <p:sp>
        <p:nvSpPr>
          <p:cNvPr id="69" name="Shape 100"/>
          <p:cNvSpPr txBox="1"/>
          <p:nvPr/>
        </p:nvSpPr>
        <p:spPr>
          <a:xfrm>
            <a:off x="3643672" y="3997365"/>
            <a:ext cx="27440803" cy="1572299"/>
          </a:xfrm>
          <a:prstGeom prst="rect">
            <a:avLst/>
          </a:prstGeom>
          <a:noFill/>
          <a:ln>
            <a:noFill/>
          </a:ln>
        </p:spPr>
        <p:txBody>
          <a:bodyPr lIns="91900" tIns="45950" rIns="91900" bIns="4595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8800" b="1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Estação Meteorológica Microcontrolada Portátil para jardins</a:t>
            </a:r>
            <a:endParaRPr lang="pt-BR" sz="8800" b="1" i="0" u="none" strike="noStrike" cap="none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70" name="Shape 134"/>
          <p:cNvSpPr txBox="1"/>
          <p:nvPr/>
        </p:nvSpPr>
        <p:spPr>
          <a:xfrm>
            <a:off x="21672562" y="20697659"/>
            <a:ext cx="10160100" cy="4283399"/>
          </a:xfrm>
          <a:prstGeom prst="rect">
            <a:avLst/>
          </a:prstGeom>
          <a:noFill/>
          <a:ln>
            <a:noFill/>
          </a:ln>
        </p:spPr>
        <p:txBody>
          <a:bodyPr lIns="96750" tIns="48375" rIns="96750" bIns="48375" anchor="t" anchorCtr="0">
            <a:noAutofit/>
          </a:bodyPr>
          <a:lstStyle/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Foi possível concluir que, o que foi pensado no início do projeto foi concluído</a:t>
            </a:r>
          </a:p>
          <a:p>
            <a:pPr lvl="0" algn="just" rtl="0">
              <a:spcBef>
                <a:spcPts val="0"/>
              </a:spcBef>
              <a:buSzPct val="25000"/>
              <a:buNone/>
            </a:pPr>
            <a:r>
              <a:rPr lang="pt-BR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(realizar as medições de forma correta).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m 2">
            <a:extLst>
              <a:ext uri="{FF2B5EF4-FFF2-40B4-BE49-F238E27FC236}">
                <a16:creationId xmlns:a16="http://schemas.microsoft.com/office/drawing/2014/main" id="{37452BCD-1ED9-3149-A475-33E76403C1B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8115" y="849384"/>
            <a:ext cx="10017181" cy="326705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91DC138-2789-0E4F-9A66-38B490DBBD27}"/>
              </a:ext>
            </a:extLst>
          </p:cNvPr>
          <p:cNvSpPr txBox="1"/>
          <p:nvPr/>
        </p:nvSpPr>
        <p:spPr>
          <a:xfrm>
            <a:off x="367601" y="31051028"/>
            <a:ext cx="103711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200">
                <a:latin typeface="Calibri" panose="020F0502020204030204" pitchFamily="34" charset="0"/>
              </a:rPr>
              <a:t>O projeto a seguir é uma estação meteorológica portátil, com a função de</a:t>
            </a:r>
          </a:p>
          <a:p>
            <a:pPr algn="l"/>
            <a:r>
              <a:rPr lang="pt-BR" sz="3200">
                <a:latin typeface="Calibri" panose="020F0502020204030204" pitchFamily="34" charset="0"/>
              </a:rPr>
              <a:t>medir temperatura, luminosidade, umidade e pressão atmosférica de diversos</a:t>
            </a:r>
          </a:p>
          <a:p>
            <a:pPr algn="l"/>
            <a:r>
              <a:rPr lang="pt-BR" sz="3200">
                <a:latin typeface="Calibri" panose="020F0502020204030204" pitchFamily="34" charset="0"/>
              </a:rPr>
              <a:t>ambientes.</a:t>
            </a:r>
          </a:p>
        </p:txBody>
      </p:sp>
      <p:sp>
        <p:nvSpPr>
          <p:cNvPr id="52" name="CaixaDeTexto 51">
            <a:extLst>
              <a:ext uri="{FF2B5EF4-FFF2-40B4-BE49-F238E27FC236}">
                <a16:creationId xmlns:a16="http://schemas.microsoft.com/office/drawing/2014/main" id="{0D0D169D-8152-F847-B2EE-EE76628E9FE4}"/>
              </a:ext>
            </a:extLst>
          </p:cNvPr>
          <p:cNvSpPr txBox="1"/>
          <p:nvPr/>
        </p:nvSpPr>
        <p:spPr>
          <a:xfrm>
            <a:off x="207051" y="34760037"/>
            <a:ext cx="10572074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>
                <a:latin typeface="Calibri" panose="020F0502020204030204" pitchFamily="34" charset="0"/>
              </a:rPr>
              <a:t>Desenvolver uma estação meteorológica microcontrolada para medição de</a:t>
            </a:r>
          </a:p>
          <a:p>
            <a:r>
              <a:rPr lang="pt-BR" sz="2800">
                <a:latin typeface="Calibri" panose="020F0502020204030204" pitchFamily="34" charset="0"/>
              </a:rPr>
              <a:t>luminosidade, temperatura, umidade do ar e pressão atmosférica de ambientes para</a:t>
            </a:r>
          </a:p>
          <a:p>
            <a:r>
              <a:rPr lang="pt-BR" sz="2800">
                <a:latin typeface="Calibri" panose="020F0502020204030204" pitchFamily="34" charset="0"/>
              </a:rPr>
              <a:t>facilitar no cuidado com as plantas de jardins. É interessante ter uma estação</a:t>
            </a:r>
          </a:p>
          <a:p>
            <a:r>
              <a:rPr lang="pt-BR" sz="2800">
                <a:latin typeface="Calibri" panose="020F0502020204030204" pitchFamily="34" charset="0"/>
              </a:rPr>
              <a:t>meteorológica em um ambiente como o jardim, pois, com isso, conseguimos ter uma</a:t>
            </a:r>
          </a:p>
          <a:p>
            <a:r>
              <a:rPr lang="pt-BR" sz="2800">
                <a:latin typeface="Calibri" panose="020F0502020204030204" pitchFamily="34" charset="0"/>
              </a:rPr>
              <a:t>precisão das medições climáticas e analisar se as condições do ambiente estão</a:t>
            </a:r>
          </a:p>
          <a:p>
            <a:r>
              <a:rPr lang="pt-BR" sz="2800">
                <a:latin typeface="Calibri" panose="020F0502020204030204" pitchFamily="34" charset="0"/>
              </a:rPr>
              <a:t>propícias para as espécies instaladas neste local.</a:t>
            </a:r>
          </a:p>
        </p:txBody>
      </p:sp>
      <p:pic>
        <p:nvPicPr>
          <p:cNvPr id="5" name="Imagem 5">
            <a:extLst>
              <a:ext uri="{FF2B5EF4-FFF2-40B4-BE49-F238E27FC236}">
                <a16:creationId xmlns:a16="http://schemas.microsoft.com/office/drawing/2014/main" id="{43C39139-D154-6C4E-AD74-FBA88F1844F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2698452" y="21742816"/>
            <a:ext cx="6875366" cy="4784291"/>
          </a:xfrm>
          <a:prstGeom prst="rect">
            <a:avLst/>
          </a:prstGeom>
        </p:spPr>
      </p:pic>
      <p:pic>
        <p:nvPicPr>
          <p:cNvPr id="6" name="Imagem 6">
            <a:extLst>
              <a:ext uri="{FF2B5EF4-FFF2-40B4-BE49-F238E27FC236}">
                <a16:creationId xmlns:a16="http://schemas.microsoft.com/office/drawing/2014/main" id="{0FFFE6F0-6422-FF4A-A1EC-78A4DA8D6D0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3048204" y="27776979"/>
            <a:ext cx="6307640" cy="4640284"/>
          </a:xfrm>
          <a:prstGeom prst="rect">
            <a:avLst/>
          </a:prstGeom>
        </p:spPr>
      </p:pic>
      <p:pic>
        <p:nvPicPr>
          <p:cNvPr id="7" name="Imagem 7">
            <a:extLst>
              <a:ext uri="{FF2B5EF4-FFF2-40B4-BE49-F238E27FC236}">
                <a16:creationId xmlns:a16="http://schemas.microsoft.com/office/drawing/2014/main" id="{04A7FDCC-A702-C646-BE8E-1EFA2F2BD32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2622268" y="33750950"/>
            <a:ext cx="7077771" cy="4711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90F0016-23A2-844F-9513-E8B90DBC3B2F}"/>
              </a:ext>
            </a:extLst>
          </p:cNvPr>
          <p:cNvSpPr txBox="1"/>
          <p:nvPr/>
        </p:nvSpPr>
        <p:spPr>
          <a:xfrm>
            <a:off x="13107440" y="20830636"/>
            <a:ext cx="5913863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800">
                <a:latin typeface="Calibri" panose="020F0502020204030204" pitchFamily="34" charset="0"/>
              </a:rPr>
              <a:t>DIAGRAMA DE BLOCOS</a:t>
            </a: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r>
              <a:rPr lang="pt-BR" sz="2800">
                <a:latin typeface="Calibri" panose="020F0502020204030204" pitchFamily="34" charset="0"/>
              </a:rPr>
              <a:t>CIRCUITO ELÉTRICO</a:t>
            </a: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endParaRPr lang="pt-BR" sz="2800">
              <a:latin typeface="Calibri" panose="020F0502020204030204" pitchFamily="34" charset="0"/>
            </a:endParaRPr>
          </a:p>
          <a:p>
            <a:pPr algn="l"/>
            <a:r>
              <a:rPr lang="pt-BR" sz="2800">
                <a:latin typeface="Calibri" panose="020F0502020204030204" pitchFamily="34" charset="0"/>
              </a:rPr>
              <a:t>MOLDE PARA MÁQUINA DE CORTE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E88D215-36FD-CB42-9383-C9F6D3BEF66F}"/>
              </a:ext>
            </a:extLst>
          </p:cNvPr>
          <p:cNvSpPr txBox="1"/>
          <p:nvPr/>
        </p:nvSpPr>
        <p:spPr>
          <a:xfrm>
            <a:off x="7177486" y="39093101"/>
            <a:ext cx="15669805" cy="403284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pt-BR" sz="2800">
                <a:latin typeface="Calibri" panose="020F0502020204030204" pitchFamily="34" charset="0"/>
              </a:rPr>
              <a:t>Meus agradecimentos aos familiares e amigos que me apoiaram a realizar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este projeto, mais especificamente para: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Minha mãe, que sempre estava do meu lado, independente da minha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escolha, me aconselhando quando eu precisei, aos professores, em específico: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A Érica Inácio, a orientadora que dedicou boa parte do seu tempo para que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esse projeto fosse realizado, ao Edson Duarte, meu coorientador que me auxiliou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várias vezes por semana para o projeto fluir e também me ensinou a utilizar o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ARDUINO e ao Luis Kakimoto, que me mostrou e deu a oportunidade de aprender</a:t>
            </a:r>
          </a:p>
          <a:p>
            <a:pPr algn="ctr"/>
            <a:r>
              <a:rPr lang="pt-BR" sz="2800">
                <a:latin typeface="Calibri" panose="020F0502020204030204" pitchFamily="34" charset="0"/>
              </a:rPr>
              <a:t>vários tipos de programação.</a:t>
            </a:r>
          </a:p>
        </p:txBody>
      </p:sp>
      <p:pic>
        <p:nvPicPr>
          <p:cNvPr id="12" name="Imagem 12">
            <a:extLst>
              <a:ext uri="{FF2B5EF4-FFF2-40B4-BE49-F238E27FC236}">
                <a16:creationId xmlns:a16="http://schemas.microsoft.com/office/drawing/2014/main" id="{5DCDD738-F76F-8246-94FA-7BF748BA4A1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2735884" y="22499119"/>
            <a:ext cx="8089537" cy="45593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75</Words>
  <Application>Microsoft Office PowerPoint</Application>
  <PresentationFormat>Personalizar</PresentationFormat>
  <Paragraphs>39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liderança silva</dc:creator>
  <cp:lastModifiedBy>LAURA BORTOLOTO FERREIRA</cp:lastModifiedBy>
  <cp:revision>13</cp:revision>
  <dcterms:modified xsi:type="dcterms:W3CDTF">2022-03-03T22:24:32Z</dcterms:modified>
</cp:coreProperties>
</file>