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8800425" cy="43200638"/>
  <p:notesSz cx="6858000" cy="9144000"/>
  <p:defaultTextStyle>
    <a:defPPr>
      <a:defRPr lang="pt-BR"/>
    </a:defPPr>
    <a:lvl1pPr marL="0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1pPr>
    <a:lvl2pPr marL="1727987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2pPr>
    <a:lvl3pPr marL="3455975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3pPr>
    <a:lvl4pPr marL="5183962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4pPr>
    <a:lvl5pPr marL="6911950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5pPr>
    <a:lvl6pPr marL="8639937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6pPr>
    <a:lvl7pPr marL="10367924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7pPr>
    <a:lvl8pPr marL="12095912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8pPr>
    <a:lvl9pPr marL="13823899" algn="l" defTabSz="3455975" rtl="0" eaLnBrk="1" latinLnBrk="0" hangingPunct="1">
      <a:defRPr sz="680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66F"/>
    <a:srgbClr val="75808A"/>
    <a:srgbClr val="132677"/>
    <a:srgbClr val="4B55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33" d="100"/>
          <a:sy n="33" d="100"/>
        </p:scale>
        <p:origin x="1086" y="-3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437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8" r="8558" b="1093"/>
          <a:stretch/>
        </p:blipFill>
        <p:spPr>
          <a:xfrm>
            <a:off x="30161" y="0"/>
            <a:ext cx="28800000" cy="4326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07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7"/>
          <p:cNvSpPr txBox="1">
            <a:spLocks/>
          </p:cNvSpPr>
          <p:nvPr/>
        </p:nvSpPr>
        <p:spPr>
          <a:xfrm>
            <a:off x="419100" y="5467350"/>
            <a:ext cx="27965399" cy="2962275"/>
          </a:xfrm>
          <a:prstGeom prst="rect">
            <a:avLst/>
          </a:prstGeom>
        </p:spPr>
        <p:txBody>
          <a:bodyPr anchor="ctr"/>
          <a:lstStyle>
            <a:lvl1pPr marL="0" indent="0" algn="ctr" defTabSz="2880086" rtl="0" eaLnBrk="1" latinLnBrk="0" hangingPunct="1">
              <a:lnSpc>
                <a:spcPts val="8640"/>
              </a:lnSpc>
              <a:spcBef>
                <a:spcPts val="4200"/>
              </a:spcBef>
              <a:spcAft>
                <a:spcPts val="1800"/>
              </a:spcAft>
              <a:buFont typeface="Arial" panose="020B0604020202020204" pitchFamily="34" charset="0"/>
              <a:buNone/>
              <a:defRPr sz="72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1600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107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040150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480193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SUBSTITUIÇÃO DO AÇO POR BAMBU (</a:t>
            </a:r>
            <a:r>
              <a:rPr lang="pt-BR" i="1" dirty="0" err="1"/>
              <a:t>Dendrocalamus</a:t>
            </a:r>
            <a:r>
              <a:rPr lang="pt-BR" i="1" dirty="0"/>
              <a:t> </a:t>
            </a:r>
            <a:r>
              <a:rPr lang="pt-BR" i="1" dirty="0" err="1"/>
              <a:t>giganteus</a:t>
            </a:r>
            <a:r>
              <a:rPr lang="pt-BR" dirty="0"/>
              <a:t>) COMO ELEMENTO ESTRUTURAL EM SACADAS EM BALANÇO</a:t>
            </a:r>
          </a:p>
        </p:txBody>
      </p:sp>
      <p:sp>
        <p:nvSpPr>
          <p:cNvPr id="6" name="Espaço Reservado para Texto 11"/>
          <p:cNvSpPr txBox="1">
            <a:spLocks/>
          </p:cNvSpPr>
          <p:nvPr/>
        </p:nvSpPr>
        <p:spPr>
          <a:xfrm>
            <a:off x="13895389" y="2071120"/>
            <a:ext cx="13037502" cy="1542415"/>
          </a:xfrm>
          <a:prstGeom prst="rect">
            <a:avLst/>
          </a:prstGeom>
        </p:spPr>
        <p:txBody>
          <a:bodyPr/>
          <a:lstStyle>
            <a:lvl1pPr marL="0" indent="0" algn="ctr" defTabSz="2880086" rtl="0" eaLnBrk="1" latinLnBrk="0" hangingPunct="1">
              <a:lnSpc>
                <a:spcPts val="3840"/>
              </a:lnSpc>
              <a:spcBef>
                <a:spcPts val="3150"/>
              </a:spcBef>
              <a:buFont typeface="Arial" panose="020B0604020202020204" pitchFamily="34" charset="0"/>
              <a:buNone/>
              <a:defRPr sz="3200" b="1" kern="1200">
                <a:solidFill>
                  <a:srgbClr val="75808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1600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107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040150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480193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pt-BR" dirty="0"/>
          </a:p>
        </p:txBody>
      </p:sp>
      <p:sp>
        <p:nvSpPr>
          <p:cNvPr id="7" name="Espaço Reservado para Texto 4"/>
          <p:cNvSpPr txBox="1">
            <a:spLocks/>
          </p:cNvSpPr>
          <p:nvPr/>
        </p:nvSpPr>
        <p:spPr>
          <a:xfrm>
            <a:off x="969645" y="10071085"/>
            <a:ext cx="26889075" cy="2962274"/>
          </a:xfrm>
          <a:prstGeom prst="rect">
            <a:avLst/>
          </a:prstGeom>
        </p:spPr>
        <p:txBody>
          <a:bodyPr/>
          <a:lstStyle>
            <a:lvl1pPr marL="0" indent="0" algn="ctr" defTabSz="2880086" rtl="0" eaLnBrk="1" latinLnBrk="0" hangingPunct="1">
              <a:lnSpc>
                <a:spcPct val="90000"/>
              </a:lnSpc>
              <a:spcBef>
                <a:spcPts val="3150"/>
              </a:spcBef>
              <a:buFont typeface="Arial" panose="020B0604020202020204" pitchFamily="34" charset="0"/>
              <a:buNone/>
              <a:defRPr sz="5500" b="1" kern="1200" baseline="0">
                <a:solidFill>
                  <a:srgbClr val="4B55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1440043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880086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20129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760172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Autores: Gabriel William de Oliveira</a:t>
            </a:r>
            <a:br>
              <a:rPr lang="pt-BR" dirty="0"/>
            </a:br>
            <a:r>
              <a:rPr lang="pt-BR" dirty="0"/>
              <a:t>Pablo Henrique Soares dos Santos</a:t>
            </a:r>
          </a:p>
          <a:p>
            <a:endParaRPr lang="pt-BR" dirty="0"/>
          </a:p>
        </p:txBody>
      </p:sp>
      <p:sp>
        <p:nvSpPr>
          <p:cNvPr id="8" name="Espaço Reservado para Texto 12"/>
          <p:cNvSpPr txBox="1">
            <a:spLocks/>
          </p:cNvSpPr>
          <p:nvPr/>
        </p:nvSpPr>
        <p:spPr>
          <a:xfrm>
            <a:off x="1895475" y="14511932"/>
            <a:ext cx="25037416" cy="24040352"/>
          </a:xfrm>
          <a:prstGeom prst="rect">
            <a:avLst/>
          </a:prstGeom>
        </p:spPr>
        <p:txBody>
          <a:bodyPr numCol="2" spcCol="1080000"/>
          <a:lstStyle>
            <a:lvl1pPr marL="0" marR="0" indent="0" algn="just" defTabSz="2880086" rtl="0" eaLnBrk="1" fontAlgn="auto" latinLnBrk="0" hangingPunct="1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 kern="1200">
                <a:solidFill>
                  <a:srgbClr val="75808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21600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107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040150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480193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50950"/>
            <a:r>
              <a:rPr lang="pt-BR" sz="3700" b="1" dirty="0">
                <a:solidFill>
                  <a:srgbClr val="13266F"/>
                </a:solidFill>
              </a:rPr>
              <a:t>1) OBJETIVO</a:t>
            </a:r>
          </a:p>
          <a:p>
            <a:r>
              <a:rPr lang="pt-BR" sz="3700" dirty="0">
                <a:solidFill>
                  <a:schemeClr val="tx1"/>
                </a:solidFill>
              </a:rPr>
              <a:t>O objetivo deste trabalho é analisar a viabilidade de substituir o aço por bambu da espécie </a:t>
            </a:r>
            <a:r>
              <a:rPr lang="pt-BR" sz="3700" dirty="0" err="1">
                <a:solidFill>
                  <a:schemeClr val="tx1"/>
                </a:solidFill>
              </a:rPr>
              <a:t>Dendrocalamus</a:t>
            </a:r>
            <a:r>
              <a:rPr lang="pt-BR" sz="3700" dirty="0">
                <a:solidFill>
                  <a:schemeClr val="tx1"/>
                </a:solidFill>
              </a:rPr>
              <a:t> </a:t>
            </a:r>
            <a:r>
              <a:rPr lang="pt-BR" sz="3700" dirty="0" err="1">
                <a:solidFill>
                  <a:schemeClr val="tx1"/>
                </a:solidFill>
              </a:rPr>
              <a:t>Giganteus</a:t>
            </a:r>
            <a:r>
              <a:rPr lang="pt-BR" sz="3700" dirty="0">
                <a:solidFill>
                  <a:schemeClr val="tx1"/>
                </a:solidFill>
              </a:rPr>
              <a:t>, em sacadas em balanço, a partir do comparativo entre as características desses dois materiais, analisando suas vantagens e desvantagens, e do dimensionamento de uma sacada em balanço utilizando o bambu.</a:t>
            </a:r>
          </a:p>
          <a:p>
            <a:r>
              <a:rPr lang="pt-BR" sz="3700" dirty="0">
                <a:solidFill>
                  <a:schemeClr val="tx1"/>
                </a:solidFill>
              </a:rPr>
              <a:t> </a:t>
            </a:r>
          </a:p>
          <a:p>
            <a:r>
              <a:rPr lang="pt-BR" sz="3700" b="1" dirty="0">
                <a:solidFill>
                  <a:srgbClr val="13266F"/>
                </a:solidFill>
              </a:rPr>
              <a:t>2) METODOLOGIA</a:t>
            </a:r>
          </a:p>
          <a:p>
            <a:r>
              <a:rPr lang="pt-BR" sz="3700" dirty="0">
                <a:solidFill>
                  <a:schemeClr val="tx1"/>
                </a:solidFill>
              </a:rPr>
              <a:t>A pesquisa foi bibliográfica e foi utilizado o método de </a:t>
            </a:r>
            <a:r>
              <a:rPr lang="pt-BR" sz="3700">
                <a:solidFill>
                  <a:schemeClr val="tx1"/>
                </a:solidFill>
              </a:rPr>
              <a:t>engenharia para calcular </a:t>
            </a:r>
            <a:r>
              <a:rPr lang="pt-BR" sz="3700" dirty="0">
                <a:solidFill>
                  <a:schemeClr val="tx1"/>
                </a:solidFill>
              </a:rPr>
              <a:t>uma sacada em balanço utilizando o bambu como elemento estrutural.</a:t>
            </a:r>
          </a:p>
          <a:p>
            <a:endParaRPr lang="pt-BR" sz="3700" dirty="0">
              <a:solidFill>
                <a:schemeClr val="tx1"/>
              </a:solidFill>
            </a:endParaRPr>
          </a:p>
          <a:p>
            <a:r>
              <a:rPr lang="pt-BR" sz="3700" b="1" dirty="0">
                <a:solidFill>
                  <a:srgbClr val="13266F"/>
                </a:solidFill>
              </a:rPr>
              <a:t>3) DESENVOLVIMENTO</a:t>
            </a:r>
          </a:p>
          <a:p>
            <a:r>
              <a:rPr lang="pt-BR" sz="3700" dirty="0">
                <a:solidFill>
                  <a:schemeClr val="tx1"/>
                </a:solidFill>
              </a:rPr>
              <a:t>Tendo em vista que o aço é um dos elementos mais utilizados na construção civil, envolvendo desde a parte estrutural até os acabamentos finais de uma obra, nossa pesquisa surgiu a partir da observação de alguns problemas que esse material causa no meio ambiente. </a:t>
            </a:r>
          </a:p>
          <a:p>
            <a:r>
              <a:rPr lang="pt-BR" sz="3700" dirty="0">
                <a:solidFill>
                  <a:schemeClr val="tx1"/>
                </a:solidFill>
              </a:rPr>
              <a:t>O ferro, um dos principais minérios envolvidos na fabricação do aço, é um recurso finito e, além disso, a sua extração polui muito o meio ambiente.</a:t>
            </a:r>
          </a:p>
          <a:p>
            <a:r>
              <a:rPr lang="pt-BR" sz="3700" dirty="0">
                <a:solidFill>
                  <a:schemeClr val="tx1"/>
                </a:solidFill>
              </a:rPr>
              <a:t>O bambu pode ser um potencial substituto do aço nos mais diversos usos na construção civil, pois além de possuir uma resistência à tração considerável, ele é um recurso renovável que não demanda grandes consumos energéticos em sua extração, evitando assim que sejam causados danos ao meio ambiente (</a:t>
            </a:r>
            <a:r>
              <a:rPr lang="pt-BR" sz="3700" dirty="0" err="1">
                <a:solidFill>
                  <a:schemeClr val="tx1"/>
                </a:solidFill>
              </a:rPr>
              <a:t>Jassen</a:t>
            </a:r>
            <a:r>
              <a:rPr lang="pt-BR" sz="3700" dirty="0">
                <a:solidFill>
                  <a:schemeClr val="tx1"/>
                </a:solidFill>
              </a:rPr>
              <a:t>, 1995). Além disso, em diversas situações que o bambu tem sido implantado na construção civil, o preço no final do processo construtivo é menor que o do aço (SINAPI, 2017).</a:t>
            </a:r>
          </a:p>
          <a:p>
            <a:r>
              <a:rPr lang="pt-BR" sz="3700" dirty="0">
                <a:solidFill>
                  <a:schemeClr val="tx1"/>
                </a:solidFill>
              </a:rPr>
              <a:t>Sendo assim, o excelente custo benefício desse material e as diversas vantagens oferecidas por ele se tornam fatores importantes para considerar a utilização do bambu em substituição do aço como elemento estrutural em sacadas em balanço. </a:t>
            </a:r>
          </a:p>
          <a:p>
            <a:endParaRPr lang="pt-BR" sz="3700" b="1" dirty="0">
              <a:solidFill>
                <a:srgbClr val="13266F"/>
              </a:solidFill>
            </a:endParaRPr>
          </a:p>
          <a:p>
            <a:r>
              <a:rPr lang="pt-BR" sz="3700" dirty="0">
                <a:solidFill>
                  <a:schemeClr val="tx1"/>
                </a:solidFill>
              </a:rPr>
              <a:t>Para calcular uma sacada em balanço utilizando o bambu, primeiramente efetuou-se os cálculos para uma sacada utilizando aço a partir dos métodos já utilizados e normatizados atualmente, utilizando um modelo de 4,60 m de largura e 1,10 m de comprimento. Posteriormente, utilizando apenas as leis da física, efetuamos os cálculos de uma sacada em balanço utilizando o bambu, com o objetivo de alcançar a mesma resistência suportada pelo aço. Os resultados mostraram que, para cada trecho de 1 metro de largura, são necessárias 5 barras de aço de 10 mm de diâmetro (3,93 cm² de aço), enquanto que, ao utilizar o bambu, são necessárias 100 barras de 20 mm de diâmetro (ou 70 cm² de aço). </a:t>
            </a:r>
          </a:p>
          <a:p>
            <a:endParaRPr lang="pt-BR" sz="3700" b="1" dirty="0">
              <a:solidFill>
                <a:srgbClr val="13266F"/>
              </a:solidFill>
            </a:endParaRPr>
          </a:p>
          <a:p>
            <a:r>
              <a:rPr lang="pt-BR" sz="3700" b="1" dirty="0">
                <a:solidFill>
                  <a:srgbClr val="13266F"/>
                </a:solidFill>
              </a:rPr>
              <a:t>4) CONCLUSÃO</a:t>
            </a:r>
          </a:p>
          <a:p>
            <a:r>
              <a:rPr lang="pt-BR" sz="3700" dirty="0">
                <a:solidFill>
                  <a:schemeClr val="tx1"/>
                </a:solidFill>
              </a:rPr>
              <a:t>As vantagens do bambu incluem a questão econômica, os poucos efeitos causados ao meio ambiente e sua característica de ser um material renovável. No entanto, a sua resistência térmica é inferior à do aço, podendo prejudicar a segurança da edificação em caso de incêndio e a aderência do bambu com o concreto também é inferior à do aço. </a:t>
            </a:r>
          </a:p>
          <a:p>
            <a:r>
              <a:rPr lang="pt-BR" sz="3700" dirty="0">
                <a:solidFill>
                  <a:schemeClr val="tx1"/>
                </a:solidFill>
              </a:rPr>
              <a:t>Por fim, a resistência do bambu, cinco vezes menor que a do aço, afeta diretamente a quantidade de bambu necessárias em uma sacada. No cálculo da sacada em balanço, a quantidade de barras de bambu necessária para suportar as cargas impostas no elemento inviabilizam a utilização desse material, pois o espaçamento entre as barras de bambu é insuficiente para permitir a passagem da brita presente no concreto, prejudicando a resistência da sacada. </a:t>
            </a:r>
          </a:p>
          <a:p>
            <a:r>
              <a:rPr lang="pt-BR" sz="3700" dirty="0">
                <a:solidFill>
                  <a:schemeClr val="tx1"/>
                </a:solidFill>
              </a:rPr>
              <a:t>Logo, utilizando os métodos construtivos existentes atualmente, a utilização do bambu ainda é inviável.</a:t>
            </a:r>
          </a:p>
          <a:p>
            <a:endParaRPr lang="pt-BR" sz="3700" dirty="0">
              <a:solidFill>
                <a:schemeClr val="tx1"/>
              </a:solidFill>
            </a:endParaRPr>
          </a:p>
          <a:p>
            <a:endParaRPr lang="pt-BR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omeçou a votação da Febrace Virtual, participe e ajude nossos alunos -  Claretiano - Colégio de Rio Claro | Unidade Cidade Claret">
            <a:extLst>
              <a:ext uri="{FF2B5EF4-FFF2-40B4-BE49-F238E27FC236}">
                <a16:creationId xmlns:a16="http://schemas.microsoft.com/office/drawing/2014/main" id="{0F1430AA-86CF-4F1F-9478-F7D47F43AE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7" t="22353" r="7992" b="25814"/>
          <a:stretch/>
        </p:blipFill>
        <p:spPr bwMode="auto">
          <a:xfrm>
            <a:off x="1895475" y="1361189"/>
            <a:ext cx="6282813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TEC Polivalente (@ETECPolivalente) / Twitter">
            <a:extLst>
              <a:ext uri="{FF2B5EF4-FFF2-40B4-BE49-F238E27FC236}">
                <a16:creationId xmlns:a16="http://schemas.microsoft.com/office/drawing/2014/main" id="{403514AD-399C-486C-B24B-A95722E3C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6853" y="1017764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Espaço Reservado para Texto 4">
            <a:extLst>
              <a:ext uri="{FF2B5EF4-FFF2-40B4-BE49-F238E27FC236}">
                <a16:creationId xmlns:a16="http://schemas.microsoft.com/office/drawing/2014/main" id="{F66FD2D8-63DF-460E-9916-5B8902B0E429}"/>
              </a:ext>
            </a:extLst>
          </p:cNvPr>
          <p:cNvSpPr txBox="1">
            <a:spLocks/>
          </p:cNvSpPr>
          <p:nvPr/>
        </p:nvSpPr>
        <p:spPr>
          <a:xfrm>
            <a:off x="716322" y="11593171"/>
            <a:ext cx="26889075" cy="2962274"/>
          </a:xfrm>
          <a:prstGeom prst="rect">
            <a:avLst/>
          </a:prstGeom>
        </p:spPr>
        <p:txBody>
          <a:bodyPr/>
          <a:lstStyle>
            <a:lvl1pPr marL="0" indent="0" algn="ctr" defTabSz="2880086" rtl="0" eaLnBrk="1" latinLnBrk="0" hangingPunct="1">
              <a:lnSpc>
                <a:spcPct val="90000"/>
              </a:lnSpc>
              <a:spcBef>
                <a:spcPts val="3150"/>
              </a:spcBef>
              <a:buFont typeface="Arial" panose="020B0604020202020204" pitchFamily="34" charset="0"/>
              <a:buNone/>
              <a:defRPr sz="5500" b="1" kern="1200" baseline="0">
                <a:solidFill>
                  <a:srgbClr val="4B55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1440043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880086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20129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760172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Gabriel </a:t>
            </a:r>
            <a:r>
              <a:rPr lang="pt-BR" dirty="0" err="1"/>
              <a:t>Rebeschini</a:t>
            </a:r>
            <a:r>
              <a:rPr lang="pt-BR" dirty="0"/>
              <a:t> de Barros</a:t>
            </a:r>
          </a:p>
          <a:p>
            <a:endParaRPr lang="pt-BR" dirty="0"/>
          </a:p>
        </p:txBody>
      </p:sp>
      <p:sp>
        <p:nvSpPr>
          <p:cNvPr id="16" name="Espaço Reservado para Texto 4">
            <a:extLst>
              <a:ext uri="{FF2B5EF4-FFF2-40B4-BE49-F238E27FC236}">
                <a16:creationId xmlns:a16="http://schemas.microsoft.com/office/drawing/2014/main" id="{89AB9C7A-8CF9-42FF-8FE5-35575DBAC295}"/>
              </a:ext>
            </a:extLst>
          </p:cNvPr>
          <p:cNvSpPr txBox="1">
            <a:spLocks/>
          </p:cNvSpPr>
          <p:nvPr/>
        </p:nvSpPr>
        <p:spPr>
          <a:xfrm>
            <a:off x="1195028" y="13071744"/>
            <a:ext cx="26889075" cy="2962274"/>
          </a:xfrm>
          <a:prstGeom prst="rect">
            <a:avLst/>
          </a:prstGeom>
        </p:spPr>
        <p:txBody>
          <a:bodyPr/>
          <a:lstStyle>
            <a:lvl1pPr marL="0" indent="0" algn="ctr" defTabSz="2880086" rtl="0" eaLnBrk="1" latinLnBrk="0" hangingPunct="1">
              <a:lnSpc>
                <a:spcPct val="90000"/>
              </a:lnSpc>
              <a:spcBef>
                <a:spcPts val="3150"/>
              </a:spcBef>
              <a:buFont typeface="Arial" panose="020B0604020202020204" pitchFamily="34" charset="0"/>
              <a:buNone/>
              <a:defRPr sz="5500" b="1" kern="1200" baseline="0">
                <a:solidFill>
                  <a:srgbClr val="4B555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1440043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75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880086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629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20129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760172" indent="0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None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920236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360278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321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240364" indent="-720021" algn="l" defTabSz="2880086" rtl="0" eaLnBrk="1" latinLnBrk="0" hangingPunct="1">
              <a:lnSpc>
                <a:spcPct val="90000"/>
              </a:lnSpc>
              <a:spcBef>
                <a:spcPts val="1575"/>
              </a:spcBef>
              <a:buFont typeface="Arial" panose="020B0604020202020204" pitchFamily="34" charset="0"/>
              <a:buChar char="•"/>
              <a:defRPr sz="566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Orientadora: Denise Álvares Bittar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06226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522</TotalTime>
  <Words>624</Words>
  <Application>Microsoft Office PowerPoint</Application>
  <PresentationFormat>Personalizar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3" baseType="lpstr">
      <vt:lpstr>Arial</vt:lpstr>
      <vt:lpstr>Tema do Office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GR</dc:creator>
  <cp:lastModifiedBy>GABRIEL WILLIAM DE OLIVEIRA</cp:lastModifiedBy>
  <cp:revision>43</cp:revision>
  <dcterms:created xsi:type="dcterms:W3CDTF">2014-05-26T19:29:21Z</dcterms:created>
  <dcterms:modified xsi:type="dcterms:W3CDTF">2022-03-10T00:59:07Z</dcterms:modified>
</cp:coreProperties>
</file>