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32399288" cy="43200638"/>
  <p:notesSz cx="6858000" cy="9144000"/>
  <p:defaultTextStyle>
    <a:defPPr>
      <a:defRPr lang="en-US"/>
    </a:defPPr>
    <a:lvl1pPr marL="0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1pPr>
    <a:lvl2pPr marL="1843061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2pPr>
    <a:lvl3pPr marL="3686124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3pPr>
    <a:lvl4pPr marL="5529185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4pPr>
    <a:lvl5pPr marL="7372247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5pPr>
    <a:lvl6pPr marL="9215309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6pPr>
    <a:lvl7pPr marL="11058370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7pPr>
    <a:lvl8pPr marL="12901432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8pPr>
    <a:lvl9pPr marL="14744494" algn="l" defTabSz="3686124" rtl="0" eaLnBrk="1" latinLnBrk="0" hangingPunct="1">
      <a:defRPr sz="725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7" userDrawn="1">
          <p15:clr>
            <a:srgbClr val="A4A3A4"/>
          </p15:clr>
        </p15:guide>
        <p15:guide id="2" pos="13822" userDrawn="1">
          <p15:clr>
            <a:srgbClr val="A4A3A4"/>
          </p15:clr>
        </p15:guide>
        <p15:guide id="3" orient="horz" pos="13607" userDrawn="1">
          <p15:clr>
            <a:srgbClr val="A4A3A4"/>
          </p15:clr>
        </p15:guide>
        <p15:guide id="4" pos="1020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 autoAdjust="0"/>
  </p:normalViewPr>
  <p:slideViewPr>
    <p:cSldViewPr snapToGrid="0">
      <p:cViewPr>
        <p:scale>
          <a:sx n="20" d="100"/>
          <a:sy n="20" d="100"/>
        </p:scale>
        <p:origin x="1710" y="-1158"/>
      </p:cViewPr>
      <p:guideLst>
        <p:guide orient="horz" pos="10367"/>
        <p:guide pos="13822"/>
        <p:guide orient="horz" pos="13607"/>
        <p:guide pos="102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201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pt-BR" smtClean="0"/>
              <a:pPr/>
              <a:t>26/10/2021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noProof="0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pt-BR" noProof="0" smtClean="0"/>
              <a:pPr/>
              <a:t>26/10/2021</a:t>
            </a:fld>
            <a:endParaRPr lang="pt-BR" noProof="0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/>
              <a:t>Clique para editar o texto mestre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noProof="0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pt-BR" noProof="0" smtClean="0"/>
              <a:pPr/>
              <a:t>‹nº›</a:t>
            </a:fld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9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17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26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34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43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51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68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ô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ções"/>
          <p:cNvSpPr/>
          <p:nvPr userDrawn="1"/>
        </p:nvSpPr>
        <p:spPr>
          <a:xfrm>
            <a:off x="32703031" y="-1"/>
            <a:ext cx="9673016" cy="432006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280" rIns="274280" rtlCol="0" anchor="t"/>
          <a:lstStyle/>
          <a:p>
            <a:pPr>
              <a:spcBef>
                <a:spcPts val="1200"/>
              </a:spcBef>
              <a:buSzPct val="100000"/>
            </a:pPr>
            <a:r>
              <a:rPr lang="pt-BR" sz="9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Imprimindo:</a:t>
            </a:r>
          </a:p>
          <a:p>
            <a:pPr>
              <a:spcBef>
                <a:spcPts val="1200"/>
              </a:spcBef>
              <a:buSzPct val="100000"/>
            </a:pP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Este pôster tem 122 cm de largura por 91 cm de altura. Ele foi projetado para ser impresso em uma impressora de grandes formatos.</a:t>
            </a:r>
          </a:p>
          <a:p>
            <a:pPr>
              <a:spcBef>
                <a:spcPts val="300"/>
              </a:spcBef>
              <a:buSzPct val="100000"/>
            </a:pPr>
            <a:endParaRPr lang="pt-BR" sz="6599" noProof="0" dirty="0">
              <a:solidFill>
                <a:srgbClr val="7F7F7F"/>
              </a:solidFill>
              <a:latin typeface="Calibri Light" panose="020F0302020204030204" pitchFamily="34" charset="0"/>
              <a:ea typeface="Calibri" panose="020F0502020204030204" pitchFamily="34" charset="0"/>
              <a:cs typeface="Calibri" panose="020F0502020204030204" pitchFamily="34" charset="0"/>
              <a:sym typeface="Arial" panose="020B0604020202020204" pitchFamily="34" charset="0"/>
            </a:endParaRPr>
          </a:p>
          <a:p>
            <a:pPr>
              <a:spcBef>
                <a:spcPts val="1200"/>
              </a:spcBef>
              <a:buSzPct val="100000"/>
            </a:pPr>
            <a:r>
              <a:rPr lang="pt-BR" sz="87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Personalizando o Conteúdo:</a:t>
            </a:r>
          </a:p>
          <a:p>
            <a:pPr>
              <a:spcBef>
                <a:spcPts val="1200"/>
              </a:spcBef>
              <a:buSzPct val="100000"/>
            </a:pP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Os espaços reservados deste pôster estão formatados para você. Digite nos espaços reservados para adicionar texto ou clique em um ícone para adicionar uma tabela, gráfico, elemento gráfico </a:t>
            </a:r>
            <a:r>
              <a:rPr lang="pt-BR" sz="6599" noProof="0" dirty="0" err="1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SmartArt</a:t>
            </a: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, imagem ou arquivo multimídia.</a:t>
            </a:r>
          </a:p>
          <a:p>
            <a:pPr>
              <a:spcBef>
                <a:spcPts val="2400"/>
              </a:spcBef>
              <a:buSzPct val="100000"/>
            </a:pP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Para adicionar ou remover marcadores do texto, clique no botão Marcadores da guia Página Inicial.</a:t>
            </a:r>
          </a:p>
          <a:p>
            <a:pPr>
              <a:spcBef>
                <a:spcPts val="2400"/>
              </a:spcBef>
              <a:buSzPct val="100000"/>
            </a:pP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Se precisar de mais espaços reservados para títulos, conteúdo ou texto do corpo, faça uma cópia do que você precisa e arraste para o lugar. Os Guias Inteligentes do PowerPoint o ajudarão a alinhá-lo com todo o resto.</a:t>
            </a:r>
          </a:p>
          <a:p>
            <a:pPr>
              <a:spcBef>
                <a:spcPts val="2400"/>
              </a:spcBef>
              <a:buSzPct val="100000"/>
            </a:pPr>
            <a:r>
              <a:rPr lang="pt-BR" sz="6599" noProof="0" dirty="0">
                <a:solidFill>
                  <a:srgbClr val="7F7F7F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Quer usar suas próprias imagens em vez das nossas? Não tem problema! Basta clicar em uma imagem, pressionar a tecla Delete e clicar no ícone para adicionar a sua imagem.</a:t>
            </a:r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1" name="Espaço Reservado para Texto 6"/>
          <p:cNvSpPr>
            <a:spLocks noGrp="1"/>
          </p:cNvSpPr>
          <p:nvPr>
            <p:ph type="body" sz="quarter" idx="36"/>
          </p:nvPr>
        </p:nvSpPr>
        <p:spPr bwMode="auto">
          <a:xfrm>
            <a:off x="854982" y="5372659"/>
            <a:ext cx="22273929" cy="848216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360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pt-BR" noProof="0"/>
              <a:t>Editar estilos de texto Mestre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13" hasCustomPrompt="1"/>
          </p:nvPr>
        </p:nvSpPr>
        <p:spPr>
          <a:xfrm>
            <a:off x="843733" y="7440110"/>
            <a:ext cx="9449792" cy="1680025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843733" y="9336138"/>
            <a:ext cx="9449792" cy="3586108"/>
          </a:xfrm>
          <a:solidFill>
            <a:schemeClr val="tx2">
              <a:lumMod val="10000"/>
              <a:lumOff val="90000"/>
            </a:schemeClr>
          </a:solidFill>
        </p:spPr>
        <p:txBody>
          <a:bodyPr lIns="365760" rIns="365760" anchor="ctr">
            <a:noAutofit/>
          </a:bodyPr>
          <a:lstStyle>
            <a:lvl1pPr marL="0" indent="0">
              <a:spcBef>
                <a:spcPts val="1200"/>
              </a:spcBef>
              <a:buFont typeface="Arial" panose="020B0604020202020204" pitchFamily="34" charset="0"/>
              <a:buNone/>
              <a:defRPr sz="4400" baseline="0"/>
            </a:lvl1pPr>
            <a:lvl2pPr marL="571443" indent="-571443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2pPr>
            <a:lvl3pPr marL="571443" indent="-571443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3pPr>
            <a:lvl4pPr marL="0" indent="0">
              <a:spcBef>
                <a:spcPts val="1200"/>
              </a:spcBef>
              <a:buNone/>
              <a:defRPr sz="4400"/>
            </a:lvl4pPr>
            <a:lvl5pPr marL="0" indent="0">
              <a:spcBef>
                <a:spcPts val="1200"/>
              </a:spcBef>
              <a:buNone/>
              <a:defRPr sz="4400"/>
            </a:lvl5pPr>
            <a:lvl6pPr marL="0" indent="0">
              <a:spcBef>
                <a:spcPts val="1200"/>
              </a:spcBef>
              <a:buNone/>
              <a:defRPr sz="4400"/>
            </a:lvl6pPr>
            <a:lvl7pPr marL="0" indent="0">
              <a:spcBef>
                <a:spcPts val="1200"/>
              </a:spcBef>
              <a:buNone/>
              <a:defRPr sz="4400"/>
            </a:lvl7pPr>
            <a:lvl8pPr marL="0" indent="0">
              <a:spcBef>
                <a:spcPts val="1200"/>
              </a:spcBef>
              <a:buNone/>
              <a:defRPr sz="4400"/>
            </a:lvl8pPr>
            <a:lvl9pPr marL="0" indent="0">
              <a:spcBef>
                <a:spcPts val="1200"/>
              </a:spcBef>
              <a:buNone/>
              <a:defRPr sz="4400"/>
            </a:lvl9pPr>
          </a:lstStyle>
          <a:p>
            <a:pPr lvl="0"/>
            <a:r>
              <a:rPr lang="pt-BR" noProof="0" dirty="0"/>
              <a:t>Digite sua pergunta ou uma frase do problema aqui</a:t>
            </a:r>
          </a:p>
        </p:txBody>
      </p:sp>
      <p:sp>
        <p:nvSpPr>
          <p:cNvPr id="36" name="Espaço Reservado para Texto 6"/>
          <p:cNvSpPr>
            <a:spLocks noGrp="1"/>
          </p:cNvSpPr>
          <p:nvPr>
            <p:ph type="body" sz="quarter" idx="37" hasCustomPrompt="1"/>
          </p:nvPr>
        </p:nvSpPr>
        <p:spPr>
          <a:xfrm>
            <a:off x="843733" y="13776203"/>
            <a:ext cx="9449792" cy="1680025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37" name="Espaço Reservado para Conteúdo 17"/>
          <p:cNvSpPr>
            <a:spLocks noGrp="1"/>
          </p:cNvSpPr>
          <p:nvPr>
            <p:ph sz="quarter" idx="38" hasCustomPrompt="1"/>
          </p:nvPr>
        </p:nvSpPr>
        <p:spPr>
          <a:xfrm>
            <a:off x="843733" y="15576230"/>
            <a:ext cx="9449792" cy="368444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</p:txBody>
      </p:sp>
      <p:sp>
        <p:nvSpPr>
          <p:cNvPr id="11" name="Espaço Reservado para Texto 6"/>
          <p:cNvSpPr>
            <a:spLocks noGrp="1"/>
          </p:cNvSpPr>
          <p:nvPr>
            <p:ph type="body" sz="quarter" idx="17" hasCustomPrompt="1"/>
          </p:nvPr>
        </p:nvSpPr>
        <p:spPr>
          <a:xfrm>
            <a:off x="843733" y="19620290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20" name="Espaço Reservado para Conteúdo 17"/>
          <p:cNvSpPr>
            <a:spLocks noGrp="1"/>
          </p:cNvSpPr>
          <p:nvPr>
            <p:ph sz="quarter" idx="25" hasCustomPrompt="1"/>
          </p:nvPr>
        </p:nvSpPr>
        <p:spPr>
          <a:xfrm>
            <a:off x="843733" y="21576319"/>
            <a:ext cx="9449792" cy="7910171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13" name="Espaço Reservado para Texto 6"/>
          <p:cNvSpPr>
            <a:spLocks noGrp="1"/>
          </p:cNvSpPr>
          <p:nvPr>
            <p:ph type="body" sz="quarter" idx="19" hasCustomPrompt="1"/>
          </p:nvPr>
        </p:nvSpPr>
        <p:spPr>
          <a:xfrm>
            <a:off x="843733" y="30036444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21" name="Espaço Reservado para Conteúdo 17"/>
          <p:cNvSpPr>
            <a:spLocks noGrp="1"/>
          </p:cNvSpPr>
          <p:nvPr>
            <p:ph sz="quarter" idx="26" hasCustomPrompt="1"/>
          </p:nvPr>
        </p:nvSpPr>
        <p:spPr>
          <a:xfrm>
            <a:off x="843733" y="31932473"/>
            <a:ext cx="9449792" cy="9576141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15" name="Espaço Reservado para Texto 6"/>
          <p:cNvSpPr>
            <a:spLocks noGrp="1"/>
          </p:cNvSpPr>
          <p:nvPr>
            <p:ph type="body" sz="quarter" idx="21" hasCustomPrompt="1"/>
          </p:nvPr>
        </p:nvSpPr>
        <p:spPr>
          <a:xfrm>
            <a:off x="11474749" y="7440110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22" name="Espaço Reservado para Conteúdo 17"/>
          <p:cNvSpPr>
            <a:spLocks noGrp="1"/>
          </p:cNvSpPr>
          <p:nvPr>
            <p:ph sz="quarter" idx="27" hasCustomPrompt="1"/>
          </p:nvPr>
        </p:nvSpPr>
        <p:spPr>
          <a:xfrm>
            <a:off x="11474749" y="9336138"/>
            <a:ext cx="9449792" cy="8918184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38" name="Espaço Reservado para Texto 6"/>
          <p:cNvSpPr>
            <a:spLocks noGrp="1"/>
          </p:cNvSpPr>
          <p:nvPr>
            <p:ph type="body" sz="quarter" idx="40" hasCustomPrompt="1"/>
          </p:nvPr>
        </p:nvSpPr>
        <p:spPr>
          <a:xfrm>
            <a:off x="11474749" y="18804278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23" hasCustomPrompt="1"/>
          </p:nvPr>
        </p:nvSpPr>
        <p:spPr>
          <a:xfrm>
            <a:off x="11474749" y="20700305"/>
            <a:ext cx="9449792" cy="8786184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24" name="Espaço Reservado para Texto 6"/>
          <p:cNvSpPr>
            <a:spLocks noGrp="1"/>
          </p:cNvSpPr>
          <p:nvPr>
            <p:ph type="body" sz="quarter" idx="29" hasCustomPrompt="1"/>
          </p:nvPr>
        </p:nvSpPr>
        <p:spPr>
          <a:xfrm>
            <a:off x="11474749" y="30036444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25" name="Espaço Reservado para Conteúdo 17"/>
          <p:cNvSpPr>
            <a:spLocks noGrp="1"/>
          </p:cNvSpPr>
          <p:nvPr>
            <p:ph sz="quarter" idx="30" hasCustomPrompt="1"/>
          </p:nvPr>
        </p:nvSpPr>
        <p:spPr>
          <a:xfrm>
            <a:off x="11474749" y="31932473"/>
            <a:ext cx="9449792" cy="9576141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26" name="Espaço Reservado para Texto 6"/>
          <p:cNvSpPr>
            <a:spLocks noGrp="1"/>
          </p:cNvSpPr>
          <p:nvPr>
            <p:ph type="body" sz="quarter" idx="31" hasCustomPrompt="1"/>
          </p:nvPr>
        </p:nvSpPr>
        <p:spPr>
          <a:xfrm>
            <a:off x="22072015" y="7440110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27" name="Espaço Reservado para Conteúdo 17"/>
          <p:cNvSpPr>
            <a:spLocks noGrp="1"/>
          </p:cNvSpPr>
          <p:nvPr>
            <p:ph sz="quarter" idx="32" hasCustomPrompt="1"/>
          </p:nvPr>
        </p:nvSpPr>
        <p:spPr>
          <a:xfrm>
            <a:off x="22072015" y="9336138"/>
            <a:ext cx="9449792" cy="960014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  <a:p>
            <a:pPr lvl="5"/>
            <a:r>
              <a:rPr lang="pt-BR" noProof="0" dirty="0"/>
              <a:t>Sete</a:t>
            </a:r>
          </a:p>
          <a:p>
            <a:pPr lvl="5"/>
            <a:r>
              <a:rPr lang="pt-BR" noProof="0" dirty="0"/>
              <a:t>Oito</a:t>
            </a:r>
          </a:p>
          <a:p>
            <a:pPr lvl="5"/>
            <a:r>
              <a:rPr lang="pt-BR" noProof="0" dirty="0"/>
              <a:t>Nove</a:t>
            </a:r>
          </a:p>
        </p:txBody>
      </p:sp>
      <p:sp>
        <p:nvSpPr>
          <p:cNvPr id="28" name="Espaço Reservado para Conteúdo 17"/>
          <p:cNvSpPr>
            <a:spLocks noGrp="1"/>
          </p:cNvSpPr>
          <p:nvPr>
            <p:ph sz="quarter" idx="33" hasCustomPrompt="1"/>
          </p:nvPr>
        </p:nvSpPr>
        <p:spPr>
          <a:xfrm>
            <a:off x="22072015" y="19573562"/>
            <a:ext cx="9449792" cy="5956269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</p:txBody>
      </p:sp>
      <p:sp>
        <p:nvSpPr>
          <p:cNvPr id="39" name="Espaço Reservado para Texto 6"/>
          <p:cNvSpPr>
            <a:spLocks noGrp="1"/>
          </p:cNvSpPr>
          <p:nvPr>
            <p:ph type="body" sz="quarter" idx="41" hasCustomPrompt="1"/>
          </p:nvPr>
        </p:nvSpPr>
        <p:spPr>
          <a:xfrm>
            <a:off x="22072015" y="25942110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40" name="Espaço Reservado para Conteúdo 17"/>
          <p:cNvSpPr>
            <a:spLocks noGrp="1"/>
          </p:cNvSpPr>
          <p:nvPr>
            <p:ph sz="quarter" idx="42" hasCustomPrompt="1"/>
          </p:nvPr>
        </p:nvSpPr>
        <p:spPr>
          <a:xfrm>
            <a:off x="22072015" y="27838139"/>
            <a:ext cx="9449792" cy="5701903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</p:txBody>
      </p:sp>
      <p:sp>
        <p:nvSpPr>
          <p:cNvPr id="29" name="Espaço Reservado para Texto 6"/>
          <p:cNvSpPr>
            <a:spLocks noGrp="1"/>
          </p:cNvSpPr>
          <p:nvPr>
            <p:ph type="body" sz="quarter" idx="34" hasCustomPrompt="1"/>
          </p:nvPr>
        </p:nvSpPr>
        <p:spPr>
          <a:xfrm>
            <a:off x="22072015" y="33756499"/>
            <a:ext cx="9449792" cy="1600024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399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99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pt-BR" noProof="0" dirty="0"/>
              <a:t>Título</a:t>
            </a:r>
          </a:p>
        </p:txBody>
      </p:sp>
      <p:sp>
        <p:nvSpPr>
          <p:cNvPr id="30" name="Espaço Reservado para Conteúdo 17"/>
          <p:cNvSpPr>
            <a:spLocks noGrp="1"/>
          </p:cNvSpPr>
          <p:nvPr>
            <p:ph sz="quarter" idx="35" hasCustomPrompt="1"/>
          </p:nvPr>
        </p:nvSpPr>
        <p:spPr>
          <a:xfrm>
            <a:off x="22072015" y="35652527"/>
            <a:ext cx="9449792" cy="585608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 noProof="0" dirty="0"/>
              <a:t>Use este espaço reservado para adicionar texto ou outro conteúdo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  <a:p>
            <a:pPr lvl="5"/>
            <a:r>
              <a:rPr lang="pt-BR" noProof="0" dirty="0"/>
              <a:t>Seis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pt-BR" noProof="0" smtClean="0"/>
              <a:pPr/>
              <a:t>26/10/2021</a:t>
            </a:fld>
            <a:endParaRPr lang="pt-BR" noProof="0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noProof="0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pt-BR" noProof="0" smtClean="0"/>
              <a:pPr/>
              <a:t>‹nº›</a:t>
            </a:fld>
            <a:endParaRPr lang="pt-BR" noProof="0" dirty="0"/>
          </a:p>
        </p:txBody>
      </p:sp>
      <p:sp>
        <p:nvSpPr>
          <p:cNvPr id="8" name="Espaço Reservado para Imagem 7"/>
          <p:cNvSpPr>
            <a:spLocks noGrp="1"/>
          </p:cNvSpPr>
          <p:nvPr>
            <p:ph type="pic" sz="quarter" idx="43"/>
          </p:nvPr>
        </p:nvSpPr>
        <p:spPr>
          <a:xfrm>
            <a:off x="23821352" y="2"/>
            <a:ext cx="8577936" cy="5042653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91440" tIns="457200" rIns="9144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pt-BR" noProof="0"/>
              <a:t>Clique no ícone para adicionar uma imagem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9167" userDrawn="1">
          <p15:clr>
            <a:srgbClr val="A4A3A4"/>
          </p15:clr>
        </p15:guide>
        <p15:guide id="2" pos="18477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 bwMode="ltGray">
          <a:xfrm>
            <a:off x="0" y="1"/>
            <a:ext cx="32399288" cy="66000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56"/>
          </a:p>
        </p:txBody>
      </p:sp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54981" y="900092"/>
            <a:ext cx="22274510" cy="38999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noProof="0" dirty="0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54981" y="7900117"/>
            <a:ext cx="30700576" cy="310104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dirty="0"/>
              <a:t>Clique para editar o texto mestre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43732" y="42145896"/>
            <a:ext cx="7289840" cy="600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pt-BR" noProof="0" smtClean="0"/>
              <a:pPr/>
              <a:t>26/10/2021</a:t>
            </a:fld>
            <a:endParaRPr lang="pt-BR" noProof="0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8133572" y="42145896"/>
            <a:ext cx="16132146" cy="600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noProof="0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4265717" y="42145896"/>
            <a:ext cx="7289840" cy="600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pt-BR" noProof="0" smtClean="0"/>
              <a:pPr/>
              <a:t>‹nº›</a:t>
            </a:fld>
            <a:endParaRPr lang="pt-BR" noProof="0" dirty="0"/>
          </a:p>
        </p:txBody>
      </p:sp>
      <p:sp>
        <p:nvSpPr>
          <p:cNvPr id="8" name="Retângulo 7"/>
          <p:cNvSpPr/>
          <p:nvPr userDrawn="1"/>
        </p:nvSpPr>
        <p:spPr bwMode="gray">
          <a:xfrm>
            <a:off x="0" y="5100075"/>
            <a:ext cx="32399288" cy="150002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56"/>
          </a:p>
        </p:txBody>
      </p:sp>
      <p:cxnSp>
        <p:nvCxnSpPr>
          <p:cNvPr id="9" name="Conector Reto 8"/>
          <p:cNvCxnSpPr/>
          <p:nvPr userDrawn="1"/>
        </p:nvCxnSpPr>
        <p:spPr>
          <a:xfrm>
            <a:off x="0" y="5100076"/>
            <a:ext cx="32399288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8681" rtl="0" eaLnBrk="1" latinLnBrk="0" hangingPunct="1">
        <a:lnSpc>
          <a:spcPct val="90000"/>
        </a:lnSpc>
        <a:spcBef>
          <a:spcPct val="0"/>
        </a:spcBef>
        <a:buNone/>
        <a:defRPr sz="11499" b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154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170" indent="-457154" algn="l" defTabSz="4388681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1pPr>
      <a:lvl2pPr marL="2194341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2pPr>
      <a:lvl3pPr marL="4388681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3pPr>
      <a:lvl4pPr marL="6583022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4pPr>
      <a:lvl5pPr marL="8777362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5pPr>
      <a:lvl6pPr marL="10971703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6pPr>
      <a:lvl7pPr marL="13166043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7pPr>
      <a:lvl8pPr marL="15360384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8pPr>
      <a:lvl9pPr marL="17554724" algn="l" defTabSz="4388681" rtl="0" eaLnBrk="1" latinLnBrk="0" hangingPunct="1">
        <a:defRPr sz="86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367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4" userDrawn="1">
          <p15:clr>
            <a:srgbClr val="A4A3A4"/>
          </p15:clr>
        </p15:guide>
        <p15:guide id="4" pos="13822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efape.educacao.sp.gov.br/curriculopaulista/ensino-medio/aprender-sempre-em/" TargetMode="External"/><Relationship Id="rId11" Type="http://schemas.openxmlformats.org/officeDocument/2006/relationships/image" Target="../media/image9.jpg"/><Relationship Id="rId5" Type="http://schemas.openxmlformats.org/officeDocument/2006/relationships/image" Target="../media/image4.png"/><Relationship Id="rId10" Type="http://schemas.openxmlformats.org/officeDocument/2006/relationships/image" Target="../media/image8.jp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>
          <a:noFill/>
        </p:spPr>
        <p:txBody>
          <a:bodyPr/>
          <a:lstStyle/>
          <a:p>
            <a:r>
              <a:rPr lang="pt-BR"/>
              <a:t>Introdução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7"/>
          </p:nvPr>
        </p:nvSpPr>
        <p:spPr>
          <a:xfrm>
            <a:off x="843733" y="12221723"/>
            <a:ext cx="9449792" cy="1680025"/>
          </a:xfrm>
          <a:noFill/>
        </p:spPr>
        <p:txBody>
          <a:bodyPr/>
          <a:lstStyle/>
          <a:p>
            <a:r>
              <a:rPr lang="pt-BR"/>
              <a:t>Métodos</a:t>
            </a:r>
            <a:endParaRPr lang="pt-BR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17"/>
          </p:nvPr>
        </p:nvSpPr>
        <p:spPr>
          <a:xfrm>
            <a:off x="843733" y="18077184"/>
            <a:ext cx="9449792" cy="1599965"/>
          </a:xfrm>
          <a:noFill/>
        </p:spPr>
        <p:txBody>
          <a:bodyPr/>
          <a:lstStyle/>
          <a:p>
            <a:r>
              <a:rPr lang="pt-BR"/>
              <a:t>Desenvolvimento</a:t>
            </a:r>
            <a:endParaRPr lang="pt-BR" dirty="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34"/>
          </p:nvPr>
        </p:nvSpPr>
        <p:spPr>
          <a:xfrm>
            <a:off x="22072015" y="32202019"/>
            <a:ext cx="9449792" cy="1600024"/>
          </a:xfrm>
          <a:noFill/>
        </p:spPr>
        <p:txBody>
          <a:bodyPr/>
          <a:lstStyle/>
          <a:p>
            <a:r>
              <a:rPr lang="pt-BR" b="1"/>
              <a:t>Referências</a:t>
            </a:r>
            <a:endParaRPr lang="pt-BR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6085685" y="90881"/>
            <a:ext cx="227914" cy="27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7" tIns="45713" rIns="91427" bIns="45713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309" fontAlgn="base">
              <a:spcBef>
                <a:spcPct val="0"/>
              </a:spcBef>
              <a:spcAft>
                <a:spcPct val="0"/>
              </a:spcAft>
            </a:pPr>
            <a:r>
              <a:rPr lang="pt-BR" sz="12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pt-BR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858077" y="90881"/>
            <a:ext cx="683100" cy="27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27" tIns="45713" rIns="91427" bIns="45713" numCol="1" anchor="ctr" anchorCtr="0" compatLnSpc="1">
            <a:prstTxWarp prst="textNoShape">
              <a:avLst/>
            </a:prstTxWarp>
            <a:spAutoFit/>
          </a:bodyPr>
          <a:lstStyle/>
          <a:p>
            <a:pPr indent="450805" algn="just" defTabSz="914309"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pt-BR" sz="1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Conector reto 43">
            <a:extLst>
              <a:ext uri="{FF2B5EF4-FFF2-40B4-BE49-F238E27FC236}">
                <a16:creationId xmlns:a16="http://schemas.microsoft.com/office/drawing/2014/main" id="{928D34E4-114D-42DD-A748-F70E4964E477}"/>
              </a:ext>
            </a:extLst>
          </p:cNvPr>
          <p:cNvCxnSpPr/>
          <p:nvPr/>
        </p:nvCxnSpPr>
        <p:spPr>
          <a:xfrm>
            <a:off x="630525" y="8280122"/>
            <a:ext cx="30678075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CaixaDeTexto 47">
            <a:extLst>
              <a:ext uri="{FF2B5EF4-FFF2-40B4-BE49-F238E27FC236}">
                <a16:creationId xmlns:a16="http://schemas.microsoft.com/office/drawing/2014/main" id="{93E2BA9B-4C7E-438A-90B5-5AD3A3E54C4D}"/>
              </a:ext>
            </a:extLst>
          </p:cNvPr>
          <p:cNvSpPr txBox="1"/>
          <p:nvPr/>
        </p:nvSpPr>
        <p:spPr>
          <a:xfrm>
            <a:off x="767764" y="8624351"/>
            <a:ext cx="212282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/>
              <a:t>DIRETORIA DE ENSINO CAMPINAS-LESTE/SP</a:t>
            </a:r>
          </a:p>
          <a:p>
            <a:r>
              <a:rPr lang="pt-BR" sz="4800" dirty="0"/>
              <a:t>E.E. Vitor Meireles</a:t>
            </a:r>
          </a:p>
        </p:txBody>
      </p:sp>
      <p:sp>
        <p:nvSpPr>
          <p:cNvPr id="49" name="CaixaDeTexto 48">
            <a:extLst>
              <a:ext uri="{FF2B5EF4-FFF2-40B4-BE49-F238E27FC236}">
                <a16:creationId xmlns:a16="http://schemas.microsoft.com/office/drawing/2014/main" id="{6D03F653-5382-4DCD-A913-AF0738234BE8}"/>
              </a:ext>
            </a:extLst>
          </p:cNvPr>
          <p:cNvSpPr txBox="1"/>
          <p:nvPr/>
        </p:nvSpPr>
        <p:spPr>
          <a:xfrm>
            <a:off x="4588435" y="1743820"/>
            <a:ext cx="22539283" cy="2690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154" indent="180322" algn="ctr">
              <a:lnSpc>
                <a:spcPct val="150000"/>
              </a:lnSpc>
              <a:spcAft>
                <a:spcPts val="800"/>
              </a:spcAft>
            </a:pPr>
            <a:r>
              <a:rPr lang="pt-BR" sz="5999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uso da plataforma </a:t>
            </a:r>
            <a:r>
              <a:rPr lang="pt-BR" sz="5999" b="1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Scratch</a:t>
            </a:r>
            <a:r>
              <a:rPr lang="pt-BR" sz="5999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para o estudo da Geometria Plana em Constelações</a:t>
            </a:r>
            <a:r>
              <a:rPr lang="pt-BR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1" name="CaixaDeTexto 50">
            <a:extLst>
              <a:ext uri="{FF2B5EF4-FFF2-40B4-BE49-F238E27FC236}">
                <a16:creationId xmlns:a16="http://schemas.microsoft.com/office/drawing/2014/main" id="{EDEB8683-F271-4C41-A17A-B4B654D4FD2F}"/>
              </a:ext>
            </a:extLst>
          </p:cNvPr>
          <p:cNvSpPr txBox="1"/>
          <p:nvPr/>
        </p:nvSpPr>
        <p:spPr>
          <a:xfrm>
            <a:off x="-248780" y="5488428"/>
            <a:ext cx="31107517" cy="1938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999" dirty="0"/>
              <a:t>Autor: BEGO, Guilherme; </a:t>
            </a:r>
          </a:p>
          <a:p>
            <a:pPr algn="ctr"/>
            <a:r>
              <a:rPr lang="pt-BR" sz="5999" dirty="0"/>
              <a:t>Orientadores: TAKAMORI, Eveliyn; </a:t>
            </a:r>
            <a:r>
              <a:rPr lang="pt-BR" sz="5999" dirty="0" err="1"/>
              <a:t>MALAVAZZI,André</a:t>
            </a:r>
            <a:endParaRPr lang="pt-BR" sz="5999" dirty="0"/>
          </a:p>
        </p:txBody>
      </p:sp>
      <p:sp>
        <p:nvSpPr>
          <p:cNvPr id="2078" name="CaixaDeTexto 2077">
            <a:extLst>
              <a:ext uri="{FF2B5EF4-FFF2-40B4-BE49-F238E27FC236}">
                <a16:creationId xmlns:a16="http://schemas.microsoft.com/office/drawing/2014/main" id="{BFECF490-774F-4156-9647-F055B9875EF6}"/>
              </a:ext>
            </a:extLst>
          </p:cNvPr>
          <p:cNvSpPr txBox="1"/>
          <p:nvPr/>
        </p:nvSpPr>
        <p:spPr>
          <a:xfrm>
            <a:off x="953368" y="12415836"/>
            <a:ext cx="9269560" cy="6651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Atualmente a Tecnologia tem influenciado a forma de ensinar e aprender passando a dar mais conhecimentos e autonomia ao aluno. Para que ela seja aplicada na educação e traga melhorias para a escola é necessário que seja feito algumas mudanças, como por exemplo, deixar mais dinâmica e interativa a forma de transmitir o conhecimento, fazendo com que o aluno participe mais do ensino e aprendizagem em Matemática.</a:t>
            </a:r>
            <a:endParaRPr lang="pt-BR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79" name="CaixaDeTexto 2078">
            <a:extLst>
              <a:ext uri="{FF2B5EF4-FFF2-40B4-BE49-F238E27FC236}">
                <a16:creationId xmlns:a16="http://schemas.microsoft.com/office/drawing/2014/main" id="{D29A9D24-3DA8-472C-91EC-978CA36D021E}"/>
              </a:ext>
            </a:extLst>
          </p:cNvPr>
          <p:cNvSpPr txBox="1"/>
          <p:nvPr/>
        </p:nvSpPr>
        <p:spPr>
          <a:xfrm>
            <a:off x="880125" y="20932181"/>
            <a:ext cx="9596277" cy="3706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forma podemos deixar mais atraente e motivadoras as aulas do conteúdo Geometria Plana, em que os alunos apontam a necessidade de uma forma inovadora de aprender e revisar o conteúdo?</a:t>
            </a:r>
            <a:endParaRPr lang="pt-B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4" name="CaixaDeTexto 63">
            <a:extLst>
              <a:ext uri="{FF2B5EF4-FFF2-40B4-BE49-F238E27FC236}">
                <a16:creationId xmlns:a16="http://schemas.microsoft.com/office/drawing/2014/main" id="{0F29C060-8F1A-4DB3-8212-E43691734CC2}"/>
              </a:ext>
            </a:extLst>
          </p:cNvPr>
          <p:cNvSpPr txBox="1"/>
          <p:nvPr/>
        </p:nvSpPr>
        <p:spPr>
          <a:xfrm>
            <a:off x="750495" y="26212862"/>
            <a:ext cx="9684598" cy="1403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tecnologia está cada vez mais necessária para se viver, conviver e para produzir na sociedade. Como consequência desta dependência, as escolas devem trabalhar com ferramentas que possam preparar os alunos para o desenvolvimento das competências e habilidades que resultem em autonomia, autoconfiança, autoestima e autodeterminação que são características presentes numa educação voltada para o século XXI</a:t>
            </a:r>
            <a:r>
              <a:rPr lang="pt-BR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 sua inserção nas escolas tem o intuito de proporcionar o contato, a aprendizagem, e a prática por meio de </a:t>
            </a:r>
            <a:r>
              <a:rPr lang="pt-BR" sz="3200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softwares</a:t>
            </a:r>
            <a:r>
              <a:rPr lang="pt-BR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dispositivos capazes de promover o conhecimento mais significativo, isto é, conectar os diversos conteúdos. Por exemplo a geometria com a animação. </a:t>
            </a:r>
            <a:r>
              <a:rPr lang="pt-BR" sz="3200" dirty="0"/>
              <a:t>Dessa forma, pensando em como auxiliar e estimular os estudantes no seu processo de aprendizagem na Matemática, pensou-se num recurso que propusesse atividades desafiadoras aos estudantes dentro do ensino da Geometria Plana.</a:t>
            </a:r>
            <a:endParaRPr lang="pt-BR" sz="3200" dirty="0">
              <a:solidFill>
                <a:srgbClr val="0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5" name="Retângulo 64">
            <a:extLst>
              <a:ext uri="{FF2B5EF4-FFF2-40B4-BE49-F238E27FC236}">
                <a16:creationId xmlns:a16="http://schemas.microsoft.com/office/drawing/2014/main" id="{F94A2B47-E9F6-4D14-A1ED-0914AF5837BF}"/>
              </a:ext>
            </a:extLst>
          </p:cNvPr>
          <p:cNvSpPr/>
          <p:nvPr/>
        </p:nvSpPr>
        <p:spPr>
          <a:xfrm>
            <a:off x="985300" y="11115160"/>
            <a:ext cx="9449793" cy="14151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Introdução</a:t>
            </a:r>
          </a:p>
        </p:txBody>
      </p:sp>
      <p:sp>
        <p:nvSpPr>
          <p:cNvPr id="118" name="Retângulo 117">
            <a:extLst>
              <a:ext uri="{FF2B5EF4-FFF2-40B4-BE49-F238E27FC236}">
                <a16:creationId xmlns:a16="http://schemas.microsoft.com/office/drawing/2014/main" id="{86AA5AD4-8BAB-40B7-A7CA-52842B810C65}"/>
              </a:ext>
            </a:extLst>
          </p:cNvPr>
          <p:cNvSpPr/>
          <p:nvPr/>
        </p:nvSpPr>
        <p:spPr>
          <a:xfrm>
            <a:off x="953368" y="19363758"/>
            <a:ext cx="9449792" cy="144898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Questão Problema</a:t>
            </a:r>
          </a:p>
        </p:txBody>
      </p:sp>
      <p:sp>
        <p:nvSpPr>
          <p:cNvPr id="128" name="Retângulo 127">
            <a:extLst>
              <a:ext uri="{FF2B5EF4-FFF2-40B4-BE49-F238E27FC236}">
                <a16:creationId xmlns:a16="http://schemas.microsoft.com/office/drawing/2014/main" id="{9B4DD815-8926-4EDC-89AF-3FC02C8222C9}"/>
              </a:ext>
            </a:extLst>
          </p:cNvPr>
          <p:cNvSpPr/>
          <p:nvPr/>
        </p:nvSpPr>
        <p:spPr>
          <a:xfrm>
            <a:off x="11146300" y="23680037"/>
            <a:ext cx="9800756" cy="14151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Metodologia</a:t>
            </a:r>
          </a:p>
        </p:txBody>
      </p:sp>
      <p:sp>
        <p:nvSpPr>
          <p:cNvPr id="130" name="Retângulo 129">
            <a:extLst>
              <a:ext uri="{FF2B5EF4-FFF2-40B4-BE49-F238E27FC236}">
                <a16:creationId xmlns:a16="http://schemas.microsoft.com/office/drawing/2014/main" id="{9D85A496-C509-4008-B523-96F4632FEB79}"/>
              </a:ext>
            </a:extLst>
          </p:cNvPr>
          <p:cNvSpPr/>
          <p:nvPr/>
        </p:nvSpPr>
        <p:spPr>
          <a:xfrm>
            <a:off x="21551162" y="17635940"/>
            <a:ext cx="9800756" cy="14151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Resultados</a:t>
            </a:r>
          </a:p>
        </p:txBody>
      </p:sp>
      <p:sp>
        <p:nvSpPr>
          <p:cNvPr id="83" name="CaixaDeTexto 82">
            <a:extLst>
              <a:ext uri="{FF2B5EF4-FFF2-40B4-BE49-F238E27FC236}">
                <a16:creationId xmlns:a16="http://schemas.microsoft.com/office/drawing/2014/main" id="{E5916122-3A76-4C55-B104-4FE808FBB15F}"/>
              </a:ext>
            </a:extLst>
          </p:cNvPr>
          <p:cNvSpPr txBox="1"/>
          <p:nvPr/>
        </p:nvSpPr>
        <p:spPr>
          <a:xfrm>
            <a:off x="10937670" y="11335820"/>
            <a:ext cx="9686570" cy="7387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pt-BR" sz="3200" dirty="0"/>
              <a:t>A partir de um questionário realizado com os alunos do Ensino Médio da Escola Vitor Meireles, concluiu-se que os entrevistados possuíam dificuldades, cerca de 64%, em conceitos envolvendo a Geometria Plana onde também foi constatado que também apresentavam dificuldade ao aplicar os conceitos em outras áreas do conhecimento; 32% não apresentavam nenhuma dificuldade no conteúdo e ainda 4% não souberam responder.</a:t>
            </a:r>
          </a:p>
        </p:txBody>
      </p:sp>
      <p:sp>
        <p:nvSpPr>
          <p:cNvPr id="136" name="Retângulo 135">
            <a:extLst>
              <a:ext uri="{FF2B5EF4-FFF2-40B4-BE49-F238E27FC236}">
                <a16:creationId xmlns:a16="http://schemas.microsoft.com/office/drawing/2014/main" id="{1E0F1112-21D6-427A-B48F-95B0AF8128F8}"/>
              </a:ext>
            </a:extLst>
          </p:cNvPr>
          <p:cNvSpPr/>
          <p:nvPr/>
        </p:nvSpPr>
        <p:spPr>
          <a:xfrm>
            <a:off x="843733" y="24692695"/>
            <a:ext cx="9449792" cy="144898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Justificativa</a:t>
            </a:r>
          </a:p>
        </p:txBody>
      </p:sp>
      <p:sp>
        <p:nvSpPr>
          <p:cNvPr id="86" name="CaixaDeTexto 85">
            <a:extLst>
              <a:ext uri="{FF2B5EF4-FFF2-40B4-BE49-F238E27FC236}">
                <a16:creationId xmlns:a16="http://schemas.microsoft.com/office/drawing/2014/main" id="{AB78A1D7-C6EE-4C38-9A8C-4DCF82D57F5C}"/>
              </a:ext>
            </a:extLst>
          </p:cNvPr>
          <p:cNvSpPr txBox="1"/>
          <p:nvPr/>
        </p:nvSpPr>
        <p:spPr>
          <a:xfrm>
            <a:off x="21555047" y="11064220"/>
            <a:ext cx="10205745" cy="6649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/>
              <a:t>Foi desenvolvido, a partir do </a:t>
            </a:r>
            <a:r>
              <a:rPr lang="pt-BR" sz="3200" b="1" dirty="0"/>
              <a:t>uso da plataforma </a:t>
            </a:r>
            <a:r>
              <a:rPr lang="pt-BR" sz="3200" b="1" dirty="0" err="1"/>
              <a:t>Scratch</a:t>
            </a:r>
            <a:r>
              <a:rPr lang="pt-BR" sz="3200" b="1" dirty="0"/>
              <a:t>, </a:t>
            </a:r>
            <a:r>
              <a:rPr lang="pt-BR" sz="3200" dirty="0"/>
              <a:t>um jogo no qual utiliza o recurso </a:t>
            </a:r>
            <a:r>
              <a:rPr lang="pt-BR" sz="3200" b="1" i="1" dirty="0" err="1"/>
              <a:t>Drag-and-Drop</a:t>
            </a:r>
            <a:r>
              <a:rPr lang="pt-BR" sz="3200" i="1" dirty="0"/>
              <a:t>, </a:t>
            </a:r>
            <a:r>
              <a:rPr lang="pt-BR" sz="3200" dirty="0"/>
              <a:t>que tem como princípio “pegar e soltar” numa forma simples. Nele, o jogador após passar por uma contextualização histórica da Matemática se deparara com a visão dos antigos pensadores que olhavam as estrelas e as ligavam formando figuras cotidianas e que, atualmente consideradas como Figuras Geométricas.</a:t>
            </a:r>
          </a:p>
        </p:txBody>
      </p:sp>
      <p:sp>
        <p:nvSpPr>
          <p:cNvPr id="143" name="Retângulo 142">
            <a:extLst>
              <a:ext uri="{FF2B5EF4-FFF2-40B4-BE49-F238E27FC236}">
                <a16:creationId xmlns:a16="http://schemas.microsoft.com/office/drawing/2014/main" id="{C79673AA-1020-45E3-B31E-C854F1483AFD}"/>
              </a:ext>
            </a:extLst>
          </p:cNvPr>
          <p:cNvSpPr/>
          <p:nvPr/>
        </p:nvSpPr>
        <p:spPr>
          <a:xfrm>
            <a:off x="22010286" y="31442281"/>
            <a:ext cx="9828228" cy="14151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Considerações Finais</a:t>
            </a:r>
          </a:p>
        </p:txBody>
      </p:sp>
      <p:sp>
        <p:nvSpPr>
          <p:cNvPr id="144" name="Retângulo 143">
            <a:extLst>
              <a:ext uri="{FF2B5EF4-FFF2-40B4-BE49-F238E27FC236}">
                <a16:creationId xmlns:a16="http://schemas.microsoft.com/office/drawing/2014/main" id="{2F67598B-64D3-420C-82DB-3A102CC46CE1}"/>
              </a:ext>
            </a:extLst>
          </p:cNvPr>
          <p:cNvSpPr/>
          <p:nvPr/>
        </p:nvSpPr>
        <p:spPr>
          <a:xfrm>
            <a:off x="21996047" y="36086637"/>
            <a:ext cx="9449792" cy="144898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999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Referencial</a:t>
            </a:r>
          </a:p>
        </p:txBody>
      </p:sp>
      <p:pic>
        <p:nvPicPr>
          <p:cNvPr id="90" name="Imagem 89">
            <a:extLst>
              <a:ext uri="{FF2B5EF4-FFF2-40B4-BE49-F238E27FC236}">
                <a16:creationId xmlns:a16="http://schemas.microsoft.com/office/drawing/2014/main" id="{65B0CDD8-409F-48F1-A5D6-7567FEB45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8231" y="32825650"/>
            <a:ext cx="4526587" cy="3308590"/>
          </a:xfrm>
          <a:prstGeom prst="rect">
            <a:avLst/>
          </a:prstGeom>
        </p:spPr>
      </p:pic>
      <p:pic>
        <p:nvPicPr>
          <p:cNvPr id="92" name="Imagem 91">
            <a:extLst>
              <a:ext uri="{FF2B5EF4-FFF2-40B4-BE49-F238E27FC236}">
                <a16:creationId xmlns:a16="http://schemas.microsoft.com/office/drawing/2014/main" id="{3602EF80-322E-4462-B840-7D75DAE7F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4008" y="32859956"/>
            <a:ext cx="4462670" cy="3364381"/>
          </a:xfrm>
          <a:prstGeom prst="rect">
            <a:avLst/>
          </a:prstGeom>
        </p:spPr>
      </p:pic>
      <p:pic>
        <p:nvPicPr>
          <p:cNvPr id="94" name="Imagem 93">
            <a:extLst>
              <a:ext uri="{FF2B5EF4-FFF2-40B4-BE49-F238E27FC236}">
                <a16:creationId xmlns:a16="http://schemas.microsoft.com/office/drawing/2014/main" id="{1B863EB5-6763-440A-8965-3761660F18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3723" y="36336411"/>
            <a:ext cx="4441961" cy="3368827"/>
          </a:xfrm>
          <a:prstGeom prst="rect">
            <a:avLst/>
          </a:prstGeom>
        </p:spPr>
      </p:pic>
      <p:pic>
        <p:nvPicPr>
          <p:cNvPr id="96" name="Imagem 95">
            <a:extLst>
              <a:ext uri="{FF2B5EF4-FFF2-40B4-BE49-F238E27FC236}">
                <a16:creationId xmlns:a16="http://schemas.microsoft.com/office/drawing/2014/main" id="{3EBD3F45-FE2D-4851-A4D2-27B05B8D7A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68231" y="36312317"/>
            <a:ext cx="4444885" cy="3381978"/>
          </a:xfrm>
          <a:prstGeom prst="rect">
            <a:avLst/>
          </a:prstGeom>
        </p:spPr>
      </p:pic>
      <p:sp>
        <p:nvSpPr>
          <p:cNvPr id="97" name="CaixaDeTexto 96">
            <a:extLst>
              <a:ext uri="{FF2B5EF4-FFF2-40B4-BE49-F238E27FC236}">
                <a16:creationId xmlns:a16="http://schemas.microsoft.com/office/drawing/2014/main" id="{0680A445-6E31-4A74-A81A-4D012C247760}"/>
              </a:ext>
            </a:extLst>
          </p:cNvPr>
          <p:cNvSpPr txBox="1"/>
          <p:nvPr/>
        </p:nvSpPr>
        <p:spPr>
          <a:xfrm>
            <a:off x="21754872" y="37788682"/>
            <a:ext cx="1045392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dirty="0"/>
              <a:t>BOYER, </a:t>
            </a:r>
            <a:r>
              <a:rPr lang="pt-BR" sz="2200" dirty="0" err="1"/>
              <a:t>Carl.B</a:t>
            </a:r>
            <a:r>
              <a:rPr lang="pt-BR" sz="2200" dirty="0"/>
              <a:t>. </a:t>
            </a:r>
            <a:r>
              <a:rPr lang="pt-BR" sz="2200" b="1" dirty="0"/>
              <a:t>História da Matemática</a:t>
            </a:r>
            <a:r>
              <a:rPr lang="pt-BR" sz="2200" dirty="0"/>
              <a:t>. 3ªed. São Paulo. São Paulo: </a:t>
            </a:r>
            <a:r>
              <a:rPr lang="pt-BR" sz="2200" dirty="0" err="1"/>
              <a:t>Blucher</a:t>
            </a:r>
            <a:r>
              <a:rPr lang="pt-BR" sz="2200" dirty="0"/>
              <a:t>, 2010.</a:t>
            </a:r>
          </a:p>
          <a:p>
            <a:pPr algn="just"/>
            <a:r>
              <a:rPr lang="pt-BR" sz="2200" dirty="0"/>
              <a:t>SÃO PAULO (Estado). Secretaria de Educação. </a:t>
            </a:r>
            <a:r>
              <a:rPr lang="pt-BR" sz="2200" b="1" dirty="0"/>
              <a:t>APRENDER SEMPRE</a:t>
            </a:r>
            <a:r>
              <a:rPr lang="pt-BR" sz="2200" dirty="0"/>
              <a:t>, v. 2, 1ª série – Ensino Médio – Língua Portuguesa, Matemática e Tecnologia. Governo do Estado de São Paulo. SEDUC/SP, 2021.Disponível em: </a:t>
            </a:r>
            <a:r>
              <a:rPr lang="pt-BR" sz="2200" u="sng" dirty="0">
                <a:hlinkClick r:id="rId6"/>
              </a:rPr>
              <a:t>https://efape.educacao.sp.gov.br/curriculopaulista/ensino-medio/aprender-sempre-em/</a:t>
            </a:r>
            <a:r>
              <a:rPr lang="pt-BR" sz="2200" dirty="0"/>
              <a:t> Acesso em 02 de maio de 2021.</a:t>
            </a:r>
          </a:p>
        </p:txBody>
      </p:sp>
      <p:sp>
        <p:nvSpPr>
          <p:cNvPr id="98" name="CaixaDeTexto 97">
            <a:extLst>
              <a:ext uri="{FF2B5EF4-FFF2-40B4-BE49-F238E27FC236}">
                <a16:creationId xmlns:a16="http://schemas.microsoft.com/office/drawing/2014/main" id="{FE4A04FD-96D4-4E42-88CB-41E6E59E07A7}"/>
              </a:ext>
            </a:extLst>
          </p:cNvPr>
          <p:cNvSpPr txBox="1"/>
          <p:nvPr/>
        </p:nvSpPr>
        <p:spPr>
          <a:xfrm>
            <a:off x="11527011" y="39831185"/>
            <a:ext cx="91173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Fonte: Arquivo Pessoal.</a:t>
            </a:r>
          </a:p>
        </p:txBody>
      </p:sp>
      <p:sp>
        <p:nvSpPr>
          <p:cNvPr id="99" name="CaixaDeTexto 98">
            <a:extLst>
              <a:ext uri="{FF2B5EF4-FFF2-40B4-BE49-F238E27FC236}">
                <a16:creationId xmlns:a16="http://schemas.microsoft.com/office/drawing/2014/main" id="{E96CD461-29C9-42DB-BB4A-E24EF47C0765}"/>
              </a:ext>
            </a:extLst>
          </p:cNvPr>
          <p:cNvSpPr txBox="1"/>
          <p:nvPr/>
        </p:nvSpPr>
        <p:spPr>
          <a:xfrm>
            <a:off x="12090574" y="23269508"/>
            <a:ext cx="77579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Fonte: Arquivo Pessoal.</a:t>
            </a:r>
          </a:p>
        </p:txBody>
      </p:sp>
      <p:sp>
        <p:nvSpPr>
          <p:cNvPr id="100" name="CaixaDeTexto 99">
            <a:extLst>
              <a:ext uri="{FF2B5EF4-FFF2-40B4-BE49-F238E27FC236}">
                <a16:creationId xmlns:a16="http://schemas.microsoft.com/office/drawing/2014/main" id="{6262DD05-A2CD-493A-B926-28BF824BDBBB}"/>
              </a:ext>
            </a:extLst>
          </p:cNvPr>
          <p:cNvSpPr txBox="1"/>
          <p:nvPr/>
        </p:nvSpPr>
        <p:spPr>
          <a:xfrm>
            <a:off x="22114611" y="33064927"/>
            <a:ext cx="9659994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>
                <a:solidFill>
                  <a:srgbClr val="222222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Percebeu-se que o uso modelo tornou a aprendizage</a:t>
            </a:r>
            <a:r>
              <a:rPr lang="pt-BR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t-BR" sz="2400" dirty="0">
                <a:solidFill>
                  <a:srgbClr val="222222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mais agradável e motivadora, </a:t>
            </a:r>
            <a:r>
              <a:rPr lang="pt-BR" sz="2400" dirty="0"/>
              <a:t>transformando o jogo numa poderosa ferramenta de ensino da Geometria Plana, não só para os estudantes como também para os professores auxiliando os na sua prática pedagógica.</a:t>
            </a:r>
            <a:endParaRPr lang="pt-BR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" name="Imagem 101">
            <a:extLst>
              <a:ext uri="{FF2B5EF4-FFF2-40B4-BE49-F238E27FC236}">
                <a16:creationId xmlns:a16="http://schemas.microsoft.com/office/drawing/2014/main" id="{7525F8C8-AB22-4CCD-97B8-B3C2EEBC60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53365" y="27179914"/>
            <a:ext cx="6078537" cy="3787782"/>
          </a:xfrm>
          <a:prstGeom prst="rect">
            <a:avLst/>
          </a:prstGeom>
        </p:spPr>
      </p:pic>
      <p:pic>
        <p:nvPicPr>
          <p:cNvPr id="104" name="Imagem 103">
            <a:extLst>
              <a:ext uri="{FF2B5EF4-FFF2-40B4-BE49-F238E27FC236}">
                <a16:creationId xmlns:a16="http://schemas.microsoft.com/office/drawing/2014/main" id="{001B8ADC-1007-44F9-AFBD-8361F6B4AA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69736" y="21249300"/>
            <a:ext cx="6149744" cy="3738881"/>
          </a:xfrm>
          <a:prstGeom prst="rect">
            <a:avLst/>
          </a:prstGeom>
        </p:spPr>
      </p:pic>
      <p:sp>
        <p:nvSpPr>
          <p:cNvPr id="106" name="CaixaDeTexto 105">
            <a:extLst>
              <a:ext uri="{FF2B5EF4-FFF2-40B4-BE49-F238E27FC236}">
                <a16:creationId xmlns:a16="http://schemas.microsoft.com/office/drawing/2014/main" id="{F66C0FA1-4B93-4922-8D39-063429FCBDEA}"/>
              </a:ext>
            </a:extLst>
          </p:cNvPr>
          <p:cNvSpPr txBox="1"/>
          <p:nvPr/>
        </p:nvSpPr>
        <p:spPr>
          <a:xfrm>
            <a:off x="21385029" y="19089265"/>
            <a:ext cx="10823763" cy="221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solidFill>
                  <a:srgbClr val="222222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Por meio da análise dos gráficos, do formulário aplicado após o uso do simulador pelos alunos, notou-se que </a:t>
            </a:r>
            <a:r>
              <a:rPr lang="pt-BR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poucos tiveram dificuldade.</a:t>
            </a:r>
            <a:endParaRPr lang="pt-BR" sz="3200" dirty="0">
              <a:latin typeface="+mj-lt"/>
            </a:endParaRPr>
          </a:p>
        </p:txBody>
      </p:sp>
      <p:sp>
        <p:nvSpPr>
          <p:cNvPr id="107" name="CaixaDeTexto 106">
            <a:extLst>
              <a:ext uri="{FF2B5EF4-FFF2-40B4-BE49-F238E27FC236}">
                <a16:creationId xmlns:a16="http://schemas.microsoft.com/office/drawing/2014/main" id="{1410B975-CFCA-41F4-AC53-E904075BF406}"/>
              </a:ext>
            </a:extLst>
          </p:cNvPr>
          <p:cNvSpPr txBox="1"/>
          <p:nvPr/>
        </p:nvSpPr>
        <p:spPr>
          <a:xfrm>
            <a:off x="21799831" y="25104321"/>
            <a:ext cx="10538374" cy="2217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solidFill>
                  <a:srgbClr val="222222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quanto a Educabilidade, 83,3% entendem que o jogo possui um caráter educativo, isto é, um Jogo sério com finalidades educativas.</a:t>
            </a:r>
            <a:endParaRPr lang="pt-BR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4" name="CaixaDeTexto 163">
            <a:extLst>
              <a:ext uri="{FF2B5EF4-FFF2-40B4-BE49-F238E27FC236}">
                <a16:creationId xmlns:a16="http://schemas.microsoft.com/office/drawing/2014/main" id="{AAD45B35-B988-4C64-9A81-36290C0AE215}"/>
              </a:ext>
            </a:extLst>
          </p:cNvPr>
          <p:cNvSpPr txBox="1"/>
          <p:nvPr/>
        </p:nvSpPr>
        <p:spPr>
          <a:xfrm>
            <a:off x="23869736" y="24994274"/>
            <a:ext cx="70809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Fonte: Arquivo Pessoal.</a:t>
            </a:r>
          </a:p>
        </p:txBody>
      </p:sp>
      <p:sp>
        <p:nvSpPr>
          <p:cNvPr id="165" name="CaixaDeTexto 164">
            <a:extLst>
              <a:ext uri="{FF2B5EF4-FFF2-40B4-BE49-F238E27FC236}">
                <a16:creationId xmlns:a16="http://schemas.microsoft.com/office/drawing/2014/main" id="{C8B44088-FDDB-42B3-8945-F97A0250E035}"/>
              </a:ext>
            </a:extLst>
          </p:cNvPr>
          <p:cNvSpPr txBox="1"/>
          <p:nvPr/>
        </p:nvSpPr>
        <p:spPr>
          <a:xfrm>
            <a:off x="22778929" y="30931001"/>
            <a:ext cx="77579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/>
              <a:t>Fonte: Arquivo Pessoal.</a:t>
            </a:r>
          </a:p>
        </p:txBody>
      </p:sp>
      <p:pic>
        <p:nvPicPr>
          <p:cNvPr id="50" name="Imagem 49" descr="Gráfico, Gráfico de pizza&#10;&#10;Descrição gerada automaticamente">
            <a:extLst>
              <a:ext uri="{FF2B5EF4-FFF2-40B4-BE49-F238E27FC236}">
                <a16:creationId xmlns:a16="http://schemas.microsoft.com/office/drawing/2014/main" id="{DF9822DD-40C2-49C7-867B-BBDC01F26881}"/>
              </a:ext>
            </a:extLst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12408765" y="18784664"/>
            <a:ext cx="7463177" cy="4509571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546528A-40D1-4EBD-A946-5F3706333F71}"/>
              </a:ext>
            </a:extLst>
          </p:cNvPr>
          <p:cNvSpPr/>
          <p:nvPr/>
        </p:nvSpPr>
        <p:spPr>
          <a:xfrm>
            <a:off x="10791127" y="25174688"/>
            <a:ext cx="10460740" cy="7387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início constituiu-se da aplicação de um questionário</a:t>
            </a:r>
            <a:r>
              <a:rPr lang="pt-BR" sz="3200" dirty="0">
                <a:solidFill>
                  <a:srgbClr val="FF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para estudantes da 2ª e 3ª séries do Ensino Médio e, partir da análise dos resultados, notou-se que muitos possuem dificuldades em aprender o conteúdo de Geometria Plana nas aulas de Matemática, resultando na não aprendizagem esperada e desinteresse pela disciplina. Diante dessa inquietação, resultou a construção de um simulador no formato de uma animação, visando a revisão do conteúdo sobre influências da história e dos conceitos matemáticos. </a:t>
            </a: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1E21C76-33E1-427B-80E4-E60FC28B6C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96" y="606697"/>
            <a:ext cx="5188000" cy="5258875"/>
          </a:xfrm>
          <a:prstGeom prst="rect">
            <a:avLst/>
          </a:prstGeom>
        </p:spPr>
      </p:pic>
      <p:pic>
        <p:nvPicPr>
          <p:cNvPr id="10" name="Imagem 9" descr="Logotipo, nome da empresa&#10;&#10;Descrição gerada automaticamente">
            <a:extLst>
              <a:ext uri="{FF2B5EF4-FFF2-40B4-BE49-F238E27FC236}">
                <a16:creationId xmlns:a16="http://schemas.microsoft.com/office/drawing/2014/main" id="{5FD974DD-89B0-4B93-B43E-810BF88B64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6324" y="4671983"/>
            <a:ext cx="3128053" cy="3102826"/>
          </a:xfrm>
          <a:prstGeom prst="rect">
            <a:avLst/>
          </a:prstGeom>
        </p:spPr>
      </p:pic>
      <p:pic>
        <p:nvPicPr>
          <p:cNvPr id="12" name="Imagem 11" descr="Logotipo, nome da empresa&#10;&#10;Descrição gerada automaticamente">
            <a:extLst>
              <a:ext uri="{FF2B5EF4-FFF2-40B4-BE49-F238E27FC236}">
                <a16:creationId xmlns:a16="http://schemas.microsoft.com/office/drawing/2014/main" id="{EA759888-EDC4-4235-A0DB-F09ECE11336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9910" y="640720"/>
            <a:ext cx="4180882" cy="40816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4FBC7CA1-562B-4510-8608-D98BEAF53E3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778929" y="41103944"/>
            <a:ext cx="4048125" cy="172402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6BDC2FE-D5AF-4216-AFCD-69881BA420C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796910" y="40826396"/>
            <a:ext cx="4048125" cy="2001573"/>
          </a:xfrm>
          <a:prstGeom prst="rect">
            <a:avLst/>
          </a:prstGeom>
        </p:spPr>
      </p:pic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03689789-0819-467E-B367-836B4C6EF40A}"/>
              </a:ext>
            </a:extLst>
          </p:cNvPr>
          <p:cNvCxnSpPr/>
          <p:nvPr/>
        </p:nvCxnSpPr>
        <p:spPr>
          <a:xfrm>
            <a:off x="1079067" y="41827182"/>
            <a:ext cx="21129311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Pôster científico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SciencePoster_TP104001342" id="{E1F24EFD-1541-4E76-93C7-2AF78A5FF1E9}" vid="{FF55F10C-9E1A-4535-9D76-7539B8B4D21B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D6C1C5D-9D7A-4712-B6DD-8932D6618C1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Pôster de projeto científico</Template>
  <TotalTime>0</TotalTime>
  <Words>737</Words>
  <Application>Microsoft Office PowerPoint</Application>
  <PresentationFormat>Personalizar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Pôster científico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Estação Metereológica: estudo da influência da umidade em doenças respiratórias na escola</dc:title>
  <dc:creator/>
  <cp:lastModifiedBy/>
  <cp:revision>364</cp:revision>
  <dcterms:created xsi:type="dcterms:W3CDTF">2016-10-17T12:39:08Z</dcterms:created>
  <dcterms:modified xsi:type="dcterms:W3CDTF">2021-10-26T23:51:55Z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TC040013439991</vt:lpwstr>
  </property>
</Properties>
</file>