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6858000" cy="12192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25" d="100"/>
          <a:sy n="125" d="100"/>
        </p:scale>
        <p:origin x="720" y="-3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Pasta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sz="800" dirty="0"/>
              <a:t>Gráfico do Tempo</a:t>
            </a:r>
            <a:r>
              <a:rPr lang="pt-BR" sz="800" baseline="0" dirty="0"/>
              <a:t> de Leitura </a:t>
            </a:r>
            <a:r>
              <a:rPr lang="pt-BR" sz="800" b="0" i="0" u="none" strike="noStrike" baseline="0" dirty="0">
                <a:effectLst/>
              </a:rPr>
              <a:t>Térmica</a:t>
            </a:r>
            <a:r>
              <a:rPr lang="pt-BR" sz="800" baseline="0" dirty="0"/>
              <a:t> e Higienização  </a:t>
            </a:r>
            <a:endParaRPr lang="pt-BR" sz="800" dirty="0"/>
          </a:p>
        </c:rich>
      </c:tx>
      <c:layout>
        <c:manualLayout>
          <c:xMode val="edge"/>
          <c:yMode val="edge"/>
          <c:x val="0.11360296403942015"/>
          <c:y val="3.5675359668885394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0.12207807837461697"/>
          <c:y val="3.2123265239284389E-2"/>
          <c:w val="0.84249380514042194"/>
          <c:h val="0.69896970773088707"/>
        </c:manualLayout>
      </c:layout>
      <c:scatterChart>
        <c:scatterStyle val="lineMarker"/>
        <c:varyColors val="0"/>
        <c:ser>
          <c:idx val="0"/>
          <c:order val="0"/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exp"/>
            <c:dispRSqr val="0"/>
            <c:dispEq val="0"/>
          </c:trendline>
          <c:xVal>
            <c:strRef>
              <c:f>Plan1!$A$1:$A$20</c:f>
              <c:strCache>
                <c:ptCount val="20"/>
                <c:pt idx="0">
                  <c:v>F1 </c:v>
                </c:pt>
                <c:pt idx="1">
                  <c:v>F2</c:v>
                </c:pt>
                <c:pt idx="2">
                  <c:v>F3</c:v>
                </c:pt>
                <c:pt idx="3">
                  <c:v>F4</c:v>
                </c:pt>
                <c:pt idx="4">
                  <c:v>F5</c:v>
                </c:pt>
                <c:pt idx="5">
                  <c:v>F6</c:v>
                </c:pt>
                <c:pt idx="6">
                  <c:v>F7</c:v>
                </c:pt>
                <c:pt idx="7">
                  <c:v>F8</c:v>
                </c:pt>
                <c:pt idx="8">
                  <c:v>F9</c:v>
                </c:pt>
                <c:pt idx="9">
                  <c:v>F10</c:v>
                </c:pt>
                <c:pt idx="10">
                  <c:v>F11</c:v>
                </c:pt>
                <c:pt idx="11">
                  <c:v>F12</c:v>
                </c:pt>
                <c:pt idx="12">
                  <c:v>F13</c:v>
                </c:pt>
                <c:pt idx="13">
                  <c:v>F14</c:v>
                </c:pt>
                <c:pt idx="14">
                  <c:v>F15</c:v>
                </c:pt>
                <c:pt idx="15">
                  <c:v>F16</c:v>
                </c:pt>
                <c:pt idx="16">
                  <c:v>F17</c:v>
                </c:pt>
                <c:pt idx="17">
                  <c:v>F18</c:v>
                </c:pt>
                <c:pt idx="18">
                  <c:v>F19</c:v>
                </c:pt>
                <c:pt idx="19">
                  <c:v>F20</c:v>
                </c:pt>
              </c:strCache>
            </c:strRef>
          </c:xVal>
          <c:yVal>
            <c:numRef>
              <c:f>Plan1!$B$1:$B$20</c:f>
              <c:numCache>
                <c:formatCode>General</c:formatCode>
                <c:ptCount val="20"/>
                <c:pt idx="0">
                  <c:v>28</c:v>
                </c:pt>
                <c:pt idx="1">
                  <c:v>31</c:v>
                </c:pt>
                <c:pt idx="2">
                  <c:v>30</c:v>
                </c:pt>
                <c:pt idx="3">
                  <c:v>27</c:v>
                </c:pt>
                <c:pt idx="4">
                  <c:v>30</c:v>
                </c:pt>
                <c:pt idx="5">
                  <c:v>38</c:v>
                </c:pt>
                <c:pt idx="6">
                  <c:v>41</c:v>
                </c:pt>
                <c:pt idx="7">
                  <c:v>44</c:v>
                </c:pt>
                <c:pt idx="8">
                  <c:v>46</c:v>
                </c:pt>
                <c:pt idx="9">
                  <c:v>50</c:v>
                </c:pt>
                <c:pt idx="10">
                  <c:v>38</c:v>
                </c:pt>
                <c:pt idx="11">
                  <c:v>39</c:v>
                </c:pt>
                <c:pt idx="12">
                  <c:v>49</c:v>
                </c:pt>
                <c:pt idx="13">
                  <c:v>49</c:v>
                </c:pt>
                <c:pt idx="14">
                  <c:v>48</c:v>
                </c:pt>
                <c:pt idx="15">
                  <c:v>47</c:v>
                </c:pt>
                <c:pt idx="16">
                  <c:v>50</c:v>
                </c:pt>
                <c:pt idx="17">
                  <c:v>51</c:v>
                </c:pt>
                <c:pt idx="18">
                  <c:v>49</c:v>
                </c:pt>
                <c:pt idx="19">
                  <c:v>49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3E17-4ADC-815A-46F4187D59DF}"/>
            </c:ext>
          </c:extLst>
        </c:ser>
        <c:dLbls>
          <c:dLblPos val="b"/>
          <c:showLegendKey val="0"/>
          <c:showVal val="1"/>
          <c:showCatName val="0"/>
          <c:showSerName val="0"/>
          <c:showPercent val="0"/>
          <c:showBubbleSize val="0"/>
        </c:dLbls>
        <c:axId val="-307120112"/>
        <c:axId val="-307121200"/>
      </c:scatterChart>
      <c:valAx>
        <c:axId val="-3071201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 sz="800" dirty="0"/>
                  <a:t>Número de Alunos </a:t>
                </a:r>
              </a:p>
            </c:rich>
          </c:tx>
          <c:layout>
            <c:manualLayout>
              <c:xMode val="edge"/>
              <c:yMode val="edge"/>
              <c:x val="0.38561157073249008"/>
              <c:y val="0.8697322634789372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-307121200"/>
        <c:crosses val="autoZero"/>
        <c:crossBetween val="midCat"/>
        <c:majorUnit val="1"/>
      </c:valAx>
      <c:valAx>
        <c:axId val="-3071212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 sz="800" baseline="0" dirty="0"/>
                  <a:t>Tempo de do Fluxo entre alunos </a:t>
                </a:r>
              </a:p>
            </c:rich>
          </c:tx>
          <c:layout>
            <c:manualLayout>
              <c:xMode val="edge"/>
              <c:yMode val="edge"/>
              <c:x val="6.7762351917397762E-3"/>
              <c:y val="7.5260981700577226E-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8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-307120112"/>
        <c:crossesAt val="0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>
      <a:gsLst>
        <a:gs pos="0">
          <a:schemeClr val="accent1">
            <a:lumMod val="5000"/>
            <a:lumOff val="95000"/>
          </a:schemeClr>
        </a:gs>
        <a:gs pos="74000">
          <a:schemeClr val="accent1">
            <a:lumMod val="45000"/>
            <a:lumOff val="55000"/>
          </a:schemeClr>
        </a:gs>
        <a:gs pos="83000">
          <a:schemeClr val="accent1">
            <a:lumMod val="45000"/>
            <a:lumOff val="55000"/>
          </a:schemeClr>
        </a:gs>
        <a:gs pos="100000">
          <a:schemeClr val="accent1">
            <a:lumMod val="30000"/>
            <a:lumOff val="70000"/>
          </a:schemeClr>
        </a:gs>
      </a:gsLst>
      <a:lin ang="5400000" scaled="1"/>
    </a:gra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32238-FAC0-4FCE-8EEB-3659E10F444E}" type="datetimeFigureOut">
              <a:rPr lang="pt-BR" smtClean="0"/>
              <a:t>09/03/2022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EF40-A20C-4A12-9AB9-3A62B6F479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94000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32238-FAC0-4FCE-8EEB-3659E10F444E}" type="datetimeFigureOut">
              <a:rPr lang="pt-BR" smtClean="0"/>
              <a:t>10/03/2022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EF40-A20C-4A12-9AB9-3A62B6F479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6586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32238-FAC0-4FCE-8EEB-3659E10F444E}" type="datetimeFigureOut">
              <a:rPr lang="pt-BR" smtClean="0"/>
              <a:t>10/03/2022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EF40-A20C-4A12-9AB9-3A62B6F479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5678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32238-FAC0-4FCE-8EEB-3659E10F444E}" type="datetimeFigureOut">
              <a:rPr lang="pt-BR" smtClean="0"/>
              <a:t>10/03/2022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EF40-A20C-4A12-9AB9-3A62B6F479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978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32238-FAC0-4FCE-8EEB-3659E10F444E}" type="datetimeFigureOut">
              <a:rPr lang="pt-BR" smtClean="0"/>
              <a:t>10/03/2022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EF40-A20C-4A12-9AB9-3A62B6F479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11551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32238-FAC0-4FCE-8EEB-3659E10F444E}" type="datetimeFigureOut">
              <a:rPr lang="pt-BR" smtClean="0"/>
              <a:t>10/03/2022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EF40-A20C-4A12-9AB9-3A62B6F479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35918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32238-FAC0-4FCE-8EEB-3659E10F444E}" type="datetimeFigureOut">
              <a:rPr lang="pt-BR" smtClean="0"/>
              <a:t>10/03/2022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EF40-A20C-4A12-9AB9-3A62B6F479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3317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32238-FAC0-4FCE-8EEB-3659E10F444E}" type="datetimeFigureOut">
              <a:rPr lang="pt-BR" smtClean="0"/>
              <a:t>10/03/2022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EF40-A20C-4A12-9AB9-3A62B6F479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3262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32238-FAC0-4FCE-8EEB-3659E10F444E}" type="datetimeFigureOut">
              <a:rPr lang="pt-BR" smtClean="0"/>
              <a:t>10/03/2022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EF40-A20C-4A12-9AB9-3A62B6F479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14918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32238-FAC0-4FCE-8EEB-3659E10F444E}" type="datetimeFigureOut">
              <a:rPr lang="pt-BR" smtClean="0"/>
              <a:t>10/03/2022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EF40-A20C-4A12-9AB9-3A62B6F479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05059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32238-FAC0-4FCE-8EEB-3659E10F444E}" type="datetimeFigureOut">
              <a:rPr lang="pt-BR" smtClean="0"/>
              <a:t>10/03/2022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EF40-A20C-4A12-9AB9-3A62B6F479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3398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F32238-FAC0-4FCE-8EEB-3659E10F444E}" type="datetimeFigureOut">
              <a:rPr lang="pt-BR" smtClean="0"/>
              <a:t>09/03/2022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3EF40-A20C-4A12-9AB9-3A62B6F479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6252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chart" Target="../charts/char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3" name="Group 192"/>
          <p:cNvGrpSpPr/>
          <p:nvPr/>
        </p:nvGrpSpPr>
        <p:grpSpPr>
          <a:xfrm>
            <a:off x="21445" y="21686"/>
            <a:ext cx="6865732" cy="12148593"/>
            <a:chOff x="-1" y="1353341"/>
            <a:chExt cx="32799761" cy="42158445"/>
          </a:xfrm>
        </p:grpSpPr>
        <p:sp>
          <p:nvSpPr>
            <p:cNvPr id="54" name="Rectangle 53"/>
            <p:cNvSpPr/>
            <p:nvPr/>
          </p:nvSpPr>
          <p:spPr>
            <a:xfrm>
              <a:off x="36937" y="1353341"/>
              <a:ext cx="32762823" cy="4285248"/>
            </a:xfrm>
            <a:prstGeom prst="rect">
              <a:avLst/>
            </a:prstGeom>
            <a:solidFill>
              <a:srgbClr val="A6CDBD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29"/>
            </a:p>
          </p:txBody>
        </p:sp>
        <p:sp>
          <p:nvSpPr>
            <p:cNvPr id="4" name="Rectangle 3"/>
            <p:cNvSpPr/>
            <p:nvPr/>
          </p:nvSpPr>
          <p:spPr>
            <a:xfrm>
              <a:off x="-1" y="41116599"/>
              <a:ext cx="32762825" cy="2395187"/>
            </a:xfrm>
            <a:prstGeom prst="rect">
              <a:avLst/>
            </a:prstGeom>
            <a:solidFill>
              <a:srgbClr val="A6CDBD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29"/>
            </a:p>
          </p:txBody>
        </p:sp>
      </p:grpSp>
      <p:sp>
        <p:nvSpPr>
          <p:cNvPr id="52" name="Título 1"/>
          <p:cNvSpPr txBox="1">
            <a:spLocks/>
          </p:cNvSpPr>
          <p:nvPr/>
        </p:nvSpPr>
        <p:spPr bwMode="auto">
          <a:xfrm>
            <a:off x="1115809" y="2318601"/>
            <a:ext cx="5667458" cy="510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567" tIns="10783" rIns="21567" bIns="10783"/>
          <a:lstStyle/>
          <a:p>
            <a:pPr algn="ctr">
              <a:buClr>
                <a:srgbClr val="000000"/>
              </a:buClr>
            </a:pPr>
            <a:endParaRPr lang="pt-BR" altLang="pt-BR" sz="2119" b="1" dirty="0">
              <a:solidFill>
                <a:srgbClr val="008A3E"/>
              </a:solidFill>
              <a:latin typeface="Arial Black" pitchFamily="34" charset="0"/>
            </a:endParaRPr>
          </a:p>
        </p:txBody>
      </p:sp>
      <p:cxnSp>
        <p:nvCxnSpPr>
          <p:cNvPr id="145" name="Conector reto 7"/>
          <p:cNvCxnSpPr/>
          <p:nvPr/>
        </p:nvCxnSpPr>
        <p:spPr>
          <a:xfrm flipH="1">
            <a:off x="3428456" y="2275444"/>
            <a:ext cx="25855" cy="9121037"/>
          </a:xfrm>
          <a:prstGeom prst="line">
            <a:avLst/>
          </a:prstGeom>
          <a:noFill/>
          <a:ln w="76200" cap="rnd" cmpd="sng" algn="ctr">
            <a:solidFill>
              <a:srgbClr val="E3EACF">
                <a:shade val="90000"/>
              </a:srgbClr>
            </a:solidFill>
            <a:prstDash val="solid"/>
          </a:ln>
          <a:effectLst/>
        </p:spPr>
      </p:cxnSp>
      <p:sp>
        <p:nvSpPr>
          <p:cNvPr id="149" name="Título 1"/>
          <p:cNvSpPr txBox="1">
            <a:spLocks/>
          </p:cNvSpPr>
          <p:nvPr/>
        </p:nvSpPr>
        <p:spPr bwMode="auto">
          <a:xfrm>
            <a:off x="66196" y="1285634"/>
            <a:ext cx="6725607" cy="5909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567" tIns="10783" rIns="21567" bIns="10783"/>
          <a:lstStyle/>
          <a:p>
            <a:pPr algn="just" defTabSz="215672">
              <a:defRPr/>
            </a:pPr>
            <a:r>
              <a:rPr lang="pt-BR" sz="1100" b="1" u="sng" dirty="0">
                <a:cs typeface="Arial" panose="020B0604020202020204" pitchFamily="34" charset="0"/>
              </a:rPr>
              <a:t>José Victor </a:t>
            </a:r>
            <a:r>
              <a:rPr lang="pt-BR" altLang="pt-BR" sz="1100" b="1" u="sng" kern="0" baseline="30000" dirty="0">
                <a:solidFill>
                  <a:sysClr val="windowText" lastClr="000000"/>
                </a:solidFill>
                <a:cs typeface="Arial" panose="020B0604020202020204" pitchFamily="34" charset="0"/>
              </a:rPr>
              <a:t>1</a:t>
            </a:r>
            <a:r>
              <a:rPr lang="pt-BR" altLang="pt-BR" sz="1100" b="1" u="sng" kern="0" dirty="0">
                <a:solidFill>
                  <a:sysClr val="windowText" lastClr="000000"/>
                </a:solidFill>
                <a:cs typeface="Arial" panose="020B0604020202020204" pitchFamily="34" charset="0"/>
              </a:rPr>
              <a:t>;</a:t>
            </a:r>
            <a:r>
              <a:rPr lang="pt-BR" altLang="pt-BR" sz="1100" b="1" u="sng" kern="0" baseline="30000" dirty="0">
                <a:solidFill>
                  <a:sysClr val="windowText" lastClr="000000"/>
                </a:solidFill>
                <a:cs typeface="Arial" panose="020B0604020202020204" pitchFamily="34" charset="0"/>
              </a:rPr>
              <a:t> </a:t>
            </a:r>
            <a:r>
              <a:rPr lang="pt-BR" sz="1100" b="1" u="sng" dirty="0"/>
              <a:t>Sarah Melo</a:t>
            </a:r>
            <a:r>
              <a:rPr lang="pt-BR" altLang="pt-BR" sz="1100" b="1" u="sng" kern="0" baseline="30000" dirty="0">
                <a:solidFill>
                  <a:sysClr val="windowText" lastClr="000000"/>
                </a:solidFill>
                <a:cs typeface="Arial" panose="020B0604020202020204" pitchFamily="34" charset="0"/>
              </a:rPr>
              <a:t>2</a:t>
            </a:r>
            <a:r>
              <a:rPr lang="pt-BR" altLang="pt-BR" sz="1100" b="1" u="sng" kern="0" dirty="0">
                <a:solidFill>
                  <a:sysClr val="windowText" lastClr="000000"/>
                </a:solidFill>
                <a:cs typeface="Arial" panose="020B0604020202020204" pitchFamily="34" charset="0"/>
              </a:rPr>
              <a:t>;</a:t>
            </a:r>
            <a:r>
              <a:rPr lang="pt-BR" altLang="pt-BR" sz="1100" b="1" u="sng" kern="0" baseline="30000" dirty="0">
                <a:solidFill>
                  <a:sysClr val="windowText" lastClr="000000"/>
                </a:solidFill>
                <a:cs typeface="Arial" panose="020B0604020202020204" pitchFamily="34" charset="0"/>
              </a:rPr>
              <a:t> </a:t>
            </a:r>
            <a:r>
              <a:rPr lang="pt-BR" sz="1100" b="1" u="sng" dirty="0"/>
              <a:t>Felipe Lima</a:t>
            </a:r>
            <a:r>
              <a:rPr lang="pt-BR" altLang="pt-BR" sz="1100" b="1" u="sng" kern="0" baseline="30000" dirty="0">
                <a:solidFill>
                  <a:sysClr val="windowText" lastClr="000000"/>
                </a:solidFill>
                <a:cs typeface="Arial" panose="020B0604020202020204" pitchFamily="34" charset="0"/>
              </a:rPr>
              <a:t>3</a:t>
            </a:r>
            <a:r>
              <a:rPr lang="pt-BR" altLang="pt-BR" sz="1100" kern="0" dirty="0">
                <a:solidFill>
                  <a:sysClr val="windowText" lastClr="000000"/>
                </a:solidFill>
                <a:cs typeface="Arial" panose="020B0604020202020204" pitchFamily="34" charset="0"/>
              </a:rPr>
              <a:t>;</a:t>
            </a:r>
            <a:r>
              <a:rPr lang="pt-BR" altLang="pt-BR" sz="1100" kern="0" baseline="30000" dirty="0">
                <a:solidFill>
                  <a:sysClr val="windowText" lastClr="000000"/>
                </a:solidFill>
                <a:cs typeface="Arial" panose="020B0604020202020204" pitchFamily="34" charset="0"/>
              </a:rPr>
              <a:t> </a:t>
            </a:r>
            <a:r>
              <a:rPr lang="pt-BR" sz="1100" dirty="0"/>
              <a:t>José Teixeira</a:t>
            </a:r>
            <a:r>
              <a:rPr lang="pt-BR" sz="1100" kern="0" baseline="30000" dirty="0">
                <a:solidFill>
                  <a:sysClr val="windowText" lastClr="000000"/>
                </a:solidFill>
                <a:cs typeface="Arial" panose="020B0604020202020204" pitchFamily="34" charset="0"/>
              </a:rPr>
              <a:t>4</a:t>
            </a:r>
            <a:r>
              <a:rPr lang="pt-BR" sz="1100" dirty="0"/>
              <a:t>; Galileu Pires</a:t>
            </a:r>
            <a:r>
              <a:rPr lang="pt-BR" sz="1100" kern="0" baseline="30000" dirty="0">
                <a:solidFill>
                  <a:sysClr val="windowText" lastClr="000000"/>
                </a:solidFill>
                <a:cs typeface="Arial" panose="020B0604020202020204" pitchFamily="34" charset="0"/>
              </a:rPr>
              <a:t>5</a:t>
            </a:r>
            <a:r>
              <a:rPr lang="pt-BR" altLang="pt-BR" sz="1100" kern="0" dirty="0">
                <a:solidFill>
                  <a:sysClr val="windowText" lastClr="000000"/>
                </a:solidFill>
                <a:cs typeface="Arial" panose="020B0604020202020204" pitchFamily="34" charset="0"/>
              </a:rPr>
              <a:t>; </a:t>
            </a:r>
            <a:r>
              <a:rPr lang="pt-BR" sz="1100" dirty="0"/>
              <a:t>.</a:t>
            </a:r>
            <a:endParaRPr lang="pt-BR" altLang="pt-BR" sz="1100" kern="0" dirty="0">
              <a:solidFill>
                <a:sysClr val="windowText" lastClr="000000"/>
              </a:solidFill>
            </a:endParaRPr>
          </a:p>
        </p:txBody>
      </p:sp>
      <p:sp>
        <p:nvSpPr>
          <p:cNvPr id="150" name="Título 1"/>
          <p:cNvSpPr txBox="1">
            <a:spLocks/>
          </p:cNvSpPr>
          <p:nvPr/>
        </p:nvSpPr>
        <p:spPr bwMode="auto">
          <a:xfrm>
            <a:off x="37006" y="1518083"/>
            <a:ext cx="6763095" cy="546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567" tIns="10783" rIns="21567" bIns="10783"/>
          <a:lstStyle/>
          <a:p>
            <a:pPr algn="just" defTabSz="215672">
              <a:defRPr/>
            </a:pPr>
            <a:r>
              <a:rPr lang="pt-BR" altLang="pt-BR" sz="800" kern="0" baseline="3000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pt-BR" altLang="pt-BR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Aluno do Ensino Médio, EENS Nazaré Manacapuru-AM; </a:t>
            </a:r>
            <a:r>
              <a:rPr lang="pt-BR" altLang="pt-BR" sz="800" kern="0" baseline="3000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pt-BR" altLang="pt-BR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Aluna do Ensino Médio, EENS Nazaré Manacapuru-AM; </a:t>
            </a:r>
            <a:r>
              <a:rPr lang="pt-BR" altLang="pt-BR" sz="800" kern="0" baseline="3000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pt-BR" altLang="pt-BR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Aluno do Ensino Médio, EENS Nazaré Manacapuru-AM; </a:t>
            </a:r>
            <a:r>
              <a:rPr lang="pt-BR" altLang="pt-BR" sz="800" kern="0" baseline="3000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pt-BR" altLang="pt-BR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Professor orientador, EENS Nazaré Manacapuru-AM; </a:t>
            </a:r>
            <a:r>
              <a:rPr lang="pt-BR" altLang="pt-BR" sz="800" kern="0" baseline="3000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pt-BR" altLang="pt-BR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Coorientador, EENS Nazaré Manacapuru-AM</a:t>
            </a:r>
            <a:r>
              <a:rPr lang="pt-BR" altLang="pt-BR" sz="9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;.</a:t>
            </a:r>
            <a:r>
              <a:rPr lang="pt-BR" altLang="pt-BR" sz="900" kern="0" baseline="3000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pt-BR" altLang="pt-BR" sz="900" b="1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215672">
              <a:defRPr/>
            </a:pPr>
            <a:r>
              <a:rPr lang="pt-BR" altLang="pt-BR" sz="667" kern="0" baseline="30000" dirty="0">
                <a:solidFill>
                  <a:sysClr val="windowText" lastClr="000000"/>
                </a:solidFill>
              </a:rPr>
              <a:t> </a:t>
            </a:r>
            <a:endParaRPr lang="pt-BR" altLang="pt-BR" sz="667" kern="0" dirty="0">
              <a:solidFill>
                <a:sysClr val="windowText" lastClr="000000"/>
              </a:solidFill>
            </a:endParaRPr>
          </a:p>
          <a:p>
            <a:pPr algn="ctr" defTabSz="215672">
              <a:defRPr/>
            </a:pPr>
            <a:endParaRPr lang="pt-BR" altLang="pt-BR" sz="667" kern="0" dirty="0">
              <a:solidFill>
                <a:sysClr val="windowText" lastClr="000000"/>
              </a:solidFill>
            </a:endParaRPr>
          </a:p>
        </p:txBody>
      </p:sp>
      <p:sp>
        <p:nvSpPr>
          <p:cNvPr id="151" name="CaixaDeTexto 29"/>
          <p:cNvSpPr txBox="1">
            <a:spLocks noChangeArrowheads="1"/>
          </p:cNvSpPr>
          <p:nvPr/>
        </p:nvSpPr>
        <p:spPr bwMode="auto">
          <a:xfrm>
            <a:off x="53514" y="2119873"/>
            <a:ext cx="3272889" cy="220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21567" tIns="10783" rIns="21567" bIns="10783">
            <a:spAutoFit/>
          </a:bodyPr>
          <a:lstStyle/>
          <a:p>
            <a:pPr algn="just"/>
            <a:r>
              <a:rPr lang="pt-BR" sz="7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 projeto propôs a construção de protótipos do sistema Anticovid-19 controlado por Arduino Uno e Nano, mitigando a proliferação do Covid-19 no ambiente escolar, onde o projeto foi aplicado, pois, mesmo após a vacinação ainda houveram casos de reinfecção (</a:t>
            </a:r>
            <a:r>
              <a:rPr lang="pt-BR" sz="75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TelessaúdeRS</a:t>
            </a:r>
            <a:r>
              <a:rPr lang="pt-BR" sz="7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-UFRGS, 2021). O projeto foi desenvolvido pela equipe de alunos e professores coordenadores, na Escola Estadual Nossa Senhora de Nazaré, localizada no município de Manacapuru/AM, contemplando a construção de três protótipos formando o sistema Anticovid-19. Assim, o desenvolvimento se deu em três grandes etapas, com a explanação dos coordenadores a acerca das teorias necessárias para a compreensão dos materiais tecnológicos e de informática. Superada essa etapa, foi feito a construção dos protótipos e sua aplicação desse sistema na própria instituição, iniciando então a etapa de pesquisa quanto ao custo benefício de implantação do sistema, por meio de entrevistas e análises do desempenho do conjunto instalado. Em vista das propostas apresentadas, os protótipos possibilitaram resultados benéficos para toda a comunidade local, pois o projeto tem aplicação direta no município de Manacapuru, uma vez que as expectativas dos protótipos transcenderam o nível institucional, implicando na aprovação do município como fomentador para instalar em outras unidades municipais.</a:t>
            </a:r>
          </a:p>
          <a:p>
            <a:pPr algn="just"/>
            <a:endParaRPr lang="pt-BR" sz="667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2" name="CaixaDeTexto 30"/>
          <p:cNvSpPr txBox="1">
            <a:spLocks noChangeArrowheads="1"/>
          </p:cNvSpPr>
          <p:nvPr/>
        </p:nvSpPr>
        <p:spPr bwMode="auto">
          <a:xfrm>
            <a:off x="76355" y="4444990"/>
            <a:ext cx="3288140" cy="126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21567" tIns="10783" rIns="21567" bIns="10783">
            <a:spAutoFit/>
          </a:bodyPr>
          <a:lstStyle/>
          <a:p>
            <a:pPr algn="just"/>
            <a:r>
              <a:rPr lang="pt-BR" sz="762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GERAL: </a:t>
            </a:r>
          </a:p>
          <a:p>
            <a:pPr algn="just"/>
            <a:r>
              <a:rPr lang="pt-BR" sz="7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Desenvolver o sistema </a:t>
            </a:r>
            <a:r>
              <a:rPr lang="pt-BR" sz="7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Anti</a:t>
            </a:r>
            <a:r>
              <a:rPr lang="pt-BR" sz="7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Covid-19 que contempla um conjunto de três protótipos controlados por Arduino, visando mitigar a proliferação do Covid-19 no âmbito escolar </a:t>
            </a:r>
            <a:r>
              <a:rPr lang="pt-BR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 cidade de Manacapuru.</a:t>
            </a:r>
          </a:p>
          <a:p>
            <a:pPr lvl="0" algn="just"/>
            <a:r>
              <a:rPr lang="pt-BR" sz="762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ESPECÍFICOS: </a:t>
            </a:r>
          </a:p>
          <a:p>
            <a:pPr algn="just">
              <a:lnSpc>
                <a:spcPct val="107000"/>
              </a:lnSpc>
            </a:pPr>
            <a:r>
              <a:rPr lang="pt-BR" sz="7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Produzir um dispenser automático com um termômetro de distância acoplado através de sensores térmicos controlados por Arduino. </a:t>
            </a:r>
          </a:p>
          <a:p>
            <a:pPr algn="just">
              <a:lnSpc>
                <a:spcPct val="107000"/>
              </a:lnSpc>
            </a:pPr>
            <a:r>
              <a:rPr lang="pt-BR" sz="7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Desenvolver um protótipo de monitoramento de temperatura corporal em formato de pulseira com alerta de possível infecção pelo vírus emitido para outras pessoas com a mesma pulseira em determinada distância.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7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Instalar e Analisar a eficácia do sistema </a:t>
            </a:r>
            <a:r>
              <a:rPr lang="pt-BR" sz="7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Anti</a:t>
            </a:r>
            <a:r>
              <a:rPr lang="pt-BR" sz="7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Covid-19 e seu custo benefício.</a:t>
            </a:r>
          </a:p>
        </p:txBody>
      </p:sp>
      <p:sp>
        <p:nvSpPr>
          <p:cNvPr id="154" name="CaixaDeTexto 44"/>
          <p:cNvSpPr txBox="1">
            <a:spLocks noChangeArrowheads="1"/>
          </p:cNvSpPr>
          <p:nvPr/>
        </p:nvSpPr>
        <p:spPr bwMode="auto">
          <a:xfrm>
            <a:off x="130652" y="8478373"/>
            <a:ext cx="3098945" cy="126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21567" tIns="10783" rIns="21567" bIns="10783">
            <a:spAutoFit/>
          </a:bodyPr>
          <a:lstStyle/>
          <a:p>
            <a:pPr algn="just"/>
            <a:r>
              <a:rPr lang="pt-BR" sz="900" kern="50" dirty="0">
                <a:solidFill>
                  <a:srgbClr val="00000A"/>
                </a:solidFill>
                <a:latin typeface="Times New Roman" panose="02020603050405020304" pitchFamily="18" charset="0"/>
                <a:ea typeface="DejaVu Sans"/>
              </a:rPr>
              <a:t>O sistema AC-19 obteve resultados satisfatórios, no ambiente escola da Escola Estadual nossa Senhora de Nazaré, mostrou-se ser um sistema auto explicativo promovendo rapidez nos testes térmico e higienização dos alunos, sem contato humano e equipamento, meta estabelecida pela equipe. A pulseira mostrou-se eficiente no monitoramento térmico em tempo real com o auxilio de um membro da equipe como voluntario nessa etapa. Os resultados indicam que há aplicabilidade  no projeto não somente no ambiente escolar bem como em qualquer outro. </a:t>
            </a:r>
            <a:endParaRPr lang="pt-BR" sz="900" dirty="0"/>
          </a:p>
        </p:txBody>
      </p:sp>
      <p:sp>
        <p:nvSpPr>
          <p:cNvPr id="156" name="CaixaDeTexto 49"/>
          <p:cNvSpPr txBox="1">
            <a:spLocks noChangeArrowheads="1"/>
          </p:cNvSpPr>
          <p:nvPr/>
        </p:nvSpPr>
        <p:spPr bwMode="auto">
          <a:xfrm>
            <a:off x="3536449" y="10942975"/>
            <a:ext cx="3240918" cy="373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567" tIns="10783" rIns="21567" bIns="10783">
            <a:spAutoFit/>
          </a:bodyPr>
          <a:lstStyle/>
          <a:p>
            <a:pPr algn="just" defTabSz="215672">
              <a:defRPr/>
            </a:pPr>
            <a:r>
              <a:rPr lang="pt-BR" altLang="pt-BR" sz="762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Agradecimento a Deus e a todos da Escola Estadual Nossa Senhora de Nazaré e a todos os alunos que de uma forma direta e indireta contribuíram para efetivação desse trabalho</a:t>
            </a:r>
          </a:p>
        </p:txBody>
      </p:sp>
      <p:sp>
        <p:nvSpPr>
          <p:cNvPr id="157" name="CaixaDeTexto 36"/>
          <p:cNvSpPr txBox="1">
            <a:spLocks noChangeArrowheads="1"/>
          </p:cNvSpPr>
          <p:nvPr/>
        </p:nvSpPr>
        <p:spPr bwMode="auto">
          <a:xfrm>
            <a:off x="3538922" y="6819194"/>
            <a:ext cx="3252881" cy="1545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567" tIns="10783" rIns="21567" bIns="10783">
            <a:spAutoFit/>
          </a:bodyPr>
          <a:lstStyle/>
          <a:p>
            <a:pPr algn="just"/>
            <a:r>
              <a:rPr lang="pt-BR" sz="900" kern="50" dirty="0">
                <a:solidFill>
                  <a:srgbClr val="00000A"/>
                </a:solidFill>
                <a:latin typeface="Times New Roman" panose="02020603050405020304" pitchFamily="18" charset="0"/>
                <a:ea typeface="DejaVu Sans"/>
              </a:rPr>
              <a:t>O projeto Ac-19, mostrou-se ser uma forma alternativa eficiente como ferramenta no combate a proliferação do Vírus do Covid-19 e entre outro microrganismo no ambiente escolar, bem como sua  aplicação em outros ambiente tais como nas empresas, departamentos e áreas sociais. Na Escola Estadual Nossa Senhora de Nazaré, local do teste, os resultados satisfatórios possibilitou confiabilidade para futuras expansões. Os alunos envolvidos nesse projeto apresentaram a sociedade escolar e civil como culminância do trabalho e dos teste na forma de palestra e obteve aceitação como forma de mitigação do Covid-19 na cidade de Manacapuru e que podem serem expandidas para outras localidades. </a:t>
            </a:r>
            <a:endParaRPr lang="pt-BR" sz="900" dirty="0"/>
          </a:p>
        </p:txBody>
      </p:sp>
      <p:grpSp>
        <p:nvGrpSpPr>
          <p:cNvPr id="159" name="Grupo 56"/>
          <p:cNvGrpSpPr/>
          <p:nvPr/>
        </p:nvGrpSpPr>
        <p:grpSpPr>
          <a:xfrm>
            <a:off x="3497181" y="10611721"/>
            <a:ext cx="3252878" cy="238848"/>
            <a:chOff x="16838628" y="38990117"/>
            <a:chExt cx="15540022" cy="1011460"/>
          </a:xfrm>
        </p:grpSpPr>
        <p:cxnSp>
          <p:nvCxnSpPr>
            <p:cNvPr id="160" name="Conector reto 51"/>
            <p:cNvCxnSpPr/>
            <p:nvPr/>
          </p:nvCxnSpPr>
          <p:spPr bwMode="auto">
            <a:xfrm>
              <a:off x="16838628" y="39531927"/>
              <a:ext cx="4692637" cy="0"/>
            </a:xfrm>
            <a:prstGeom prst="line">
              <a:avLst/>
            </a:prstGeom>
            <a:noFill/>
            <a:ln w="22225" cap="rnd" cmpd="sng" algn="ctr">
              <a:solidFill>
                <a:srgbClr val="728653"/>
              </a:solidFill>
              <a:prstDash val="solid"/>
            </a:ln>
            <a:effectLst>
              <a:outerShdw blurRad="38100" dist="25400" dir="5400000" rotWithShape="0">
                <a:srgbClr val="000000">
                  <a:alpha val="25000"/>
                </a:srgbClr>
              </a:outerShdw>
            </a:effectLst>
          </p:spPr>
        </p:cxnSp>
        <p:sp>
          <p:nvSpPr>
            <p:cNvPr id="161" name="CaixaDeTexto 23"/>
            <p:cNvSpPr txBox="1">
              <a:spLocks noChangeArrowheads="1"/>
            </p:cNvSpPr>
            <p:nvPr/>
          </p:nvSpPr>
          <p:spPr bwMode="auto">
            <a:xfrm>
              <a:off x="21424803" y="38990117"/>
              <a:ext cx="6633406" cy="1011460"/>
            </a:xfrm>
            <a:prstGeom prst="rect">
              <a:avLst/>
            </a:prstGeom>
            <a:solidFill>
              <a:srgbClr val="728653"/>
            </a:solidFill>
            <a:ln w="15875" cap="rnd" cmpd="sng" algn="ctr">
              <a:solidFill>
                <a:srgbClr val="728653">
                  <a:shade val="50000"/>
                </a:srgbClr>
              </a:solidFill>
              <a:prstDash val="solid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r" defTabSz="215672">
                <a:defRPr/>
              </a:pPr>
              <a:r>
                <a:rPr lang="pt-BR" sz="952" b="1" kern="0" dirty="0">
                  <a:solidFill>
                    <a:sysClr val="window" lastClr="FFFFFF"/>
                  </a:solidFill>
                  <a:latin typeface="Arial Black" pitchFamily="34" charset="0"/>
                </a:rPr>
                <a:t>AGRADECIMENTO</a:t>
              </a:r>
              <a:endParaRPr lang="pt-BR" sz="857" b="1" kern="0" dirty="0">
                <a:solidFill>
                  <a:sysClr val="window" lastClr="FFFFFF"/>
                </a:solidFill>
                <a:latin typeface="Century Gothic"/>
              </a:endParaRPr>
            </a:p>
          </p:txBody>
        </p:sp>
        <p:cxnSp>
          <p:nvCxnSpPr>
            <p:cNvPr id="162" name="Conector reto 58"/>
            <p:cNvCxnSpPr/>
            <p:nvPr/>
          </p:nvCxnSpPr>
          <p:spPr bwMode="auto">
            <a:xfrm>
              <a:off x="27795538" y="39531925"/>
              <a:ext cx="4583112" cy="6350"/>
            </a:xfrm>
            <a:prstGeom prst="line">
              <a:avLst/>
            </a:prstGeom>
            <a:noFill/>
            <a:ln w="22225" cap="rnd" cmpd="sng" algn="ctr">
              <a:solidFill>
                <a:srgbClr val="728653"/>
              </a:solidFill>
              <a:prstDash val="solid"/>
            </a:ln>
            <a:effectLst>
              <a:outerShdw blurRad="38100" dist="25400" dir="5400000" rotWithShape="0">
                <a:srgbClr val="000000">
                  <a:alpha val="25000"/>
                </a:srgbClr>
              </a:outerShdw>
            </a:effectLst>
          </p:spPr>
        </p:cxnSp>
      </p:grpSp>
      <p:grpSp>
        <p:nvGrpSpPr>
          <p:cNvPr id="163" name="Grupo 54"/>
          <p:cNvGrpSpPr/>
          <p:nvPr/>
        </p:nvGrpSpPr>
        <p:grpSpPr>
          <a:xfrm>
            <a:off x="3465843" y="8453610"/>
            <a:ext cx="3295748" cy="238848"/>
            <a:chOff x="16659225" y="35817921"/>
            <a:chExt cx="15744825" cy="1011451"/>
          </a:xfrm>
        </p:grpSpPr>
        <p:cxnSp>
          <p:nvCxnSpPr>
            <p:cNvPr id="164" name="Conector reto 62"/>
            <p:cNvCxnSpPr/>
            <p:nvPr/>
          </p:nvCxnSpPr>
          <p:spPr bwMode="auto">
            <a:xfrm>
              <a:off x="16659225" y="36287076"/>
              <a:ext cx="5472113" cy="0"/>
            </a:xfrm>
            <a:prstGeom prst="line">
              <a:avLst/>
            </a:prstGeom>
            <a:noFill/>
            <a:ln w="22225" cap="rnd" cmpd="sng" algn="ctr">
              <a:solidFill>
                <a:srgbClr val="728653"/>
              </a:solidFill>
              <a:prstDash val="solid"/>
            </a:ln>
            <a:effectLst>
              <a:outerShdw blurRad="38100" dist="25400" dir="5400000" rotWithShape="0">
                <a:srgbClr val="000000">
                  <a:alpha val="25000"/>
                </a:srgbClr>
              </a:outerShdw>
            </a:effectLst>
          </p:spPr>
        </p:cxnSp>
        <p:sp>
          <p:nvSpPr>
            <p:cNvPr id="165" name="CaixaDeTexto 23"/>
            <p:cNvSpPr txBox="1">
              <a:spLocks noChangeArrowheads="1"/>
            </p:cNvSpPr>
            <p:nvPr/>
          </p:nvSpPr>
          <p:spPr bwMode="auto">
            <a:xfrm>
              <a:off x="21456838" y="35817921"/>
              <a:ext cx="5477038" cy="1011451"/>
            </a:xfrm>
            <a:prstGeom prst="rect">
              <a:avLst/>
            </a:prstGeom>
            <a:solidFill>
              <a:srgbClr val="728653"/>
            </a:solidFill>
            <a:ln w="15875" cap="rnd" cmpd="sng" algn="ctr">
              <a:solidFill>
                <a:srgbClr val="728653">
                  <a:shade val="50000"/>
                </a:srgbClr>
              </a:solidFill>
              <a:prstDash val="solid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r" defTabSz="215672">
                <a:defRPr/>
              </a:pPr>
              <a:r>
                <a:rPr lang="pt-BR" sz="952" b="1" kern="0" dirty="0">
                  <a:solidFill>
                    <a:sysClr val="window" lastClr="FFFFFF"/>
                  </a:solidFill>
                  <a:latin typeface="Arial Black" pitchFamily="34" charset="0"/>
                </a:rPr>
                <a:t>REFERÊNCIAS</a:t>
              </a:r>
              <a:endParaRPr lang="pt-BR" sz="857" b="1" kern="0" dirty="0">
                <a:solidFill>
                  <a:sysClr val="window" lastClr="FFFFFF"/>
                </a:solidFill>
                <a:latin typeface="Century Gothic"/>
              </a:endParaRPr>
            </a:p>
          </p:txBody>
        </p:sp>
        <p:cxnSp>
          <p:nvCxnSpPr>
            <p:cNvPr id="166" name="Conector reto 65"/>
            <p:cNvCxnSpPr/>
            <p:nvPr/>
          </p:nvCxnSpPr>
          <p:spPr bwMode="auto">
            <a:xfrm>
              <a:off x="26931938" y="36287076"/>
              <a:ext cx="5472112" cy="0"/>
            </a:xfrm>
            <a:prstGeom prst="line">
              <a:avLst/>
            </a:prstGeom>
            <a:noFill/>
            <a:ln w="22225" cap="rnd" cmpd="sng" algn="ctr">
              <a:solidFill>
                <a:srgbClr val="728653"/>
              </a:solidFill>
              <a:prstDash val="solid"/>
            </a:ln>
            <a:effectLst>
              <a:outerShdw blurRad="38100" dist="25400" dir="5400000" rotWithShape="0">
                <a:srgbClr val="000000">
                  <a:alpha val="25000"/>
                </a:srgbClr>
              </a:outerShdw>
            </a:effectLst>
          </p:spPr>
        </p:cxnSp>
      </p:grpSp>
      <p:grpSp>
        <p:nvGrpSpPr>
          <p:cNvPr id="167" name="Grupo 53"/>
          <p:cNvGrpSpPr/>
          <p:nvPr/>
        </p:nvGrpSpPr>
        <p:grpSpPr>
          <a:xfrm>
            <a:off x="3536449" y="6580346"/>
            <a:ext cx="3295748" cy="238848"/>
            <a:chOff x="16659225" y="29077698"/>
            <a:chExt cx="15744825" cy="1011451"/>
          </a:xfrm>
        </p:grpSpPr>
        <p:cxnSp>
          <p:nvCxnSpPr>
            <p:cNvPr id="168" name="Conector reto 67"/>
            <p:cNvCxnSpPr/>
            <p:nvPr/>
          </p:nvCxnSpPr>
          <p:spPr bwMode="auto">
            <a:xfrm>
              <a:off x="16659225" y="29517976"/>
              <a:ext cx="5472113" cy="0"/>
            </a:xfrm>
            <a:prstGeom prst="line">
              <a:avLst/>
            </a:prstGeom>
            <a:noFill/>
            <a:ln w="22225" cap="rnd" cmpd="sng" algn="ctr">
              <a:solidFill>
                <a:srgbClr val="728653"/>
              </a:solidFill>
              <a:prstDash val="solid"/>
            </a:ln>
            <a:effectLst>
              <a:outerShdw blurRad="38100" dist="25400" dir="5400000" rotWithShape="0">
                <a:srgbClr val="000000">
                  <a:alpha val="25000"/>
                </a:srgbClr>
              </a:outerShdw>
            </a:effectLst>
          </p:spPr>
        </p:cxnSp>
        <p:sp>
          <p:nvSpPr>
            <p:cNvPr id="169" name="CaixaDeTexto 23"/>
            <p:cNvSpPr txBox="1">
              <a:spLocks noChangeArrowheads="1"/>
            </p:cNvSpPr>
            <p:nvPr/>
          </p:nvSpPr>
          <p:spPr bwMode="auto">
            <a:xfrm>
              <a:off x="22042007" y="29077698"/>
              <a:ext cx="4979266" cy="1011451"/>
            </a:xfrm>
            <a:prstGeom prst="rect">
              <a:avLst/>
            </a:prstGeom>
            <a:solidFill>
              <a:srgbClr val="728653"/>
            </a:solidFill>
            <a:ln w="15875" cap="rnd" cmpd="sng" algn="ctr">
              <a:solidFill>
                <a:srgbClr val="728653">
                  <a:shade val="50000"/>
                </a:srgbClr>
              </a:solidFill>
              <a:prstDash val="solid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r" defTabSz="215672">
                <a:defRPr/>
              </a:pPr>
              <a:r>
                <a:rPr lang="pt-BR" sz="952" b="1" kern="0" dirty="0">
                  <a:solidFill>
                    <a:sysClr val="window" lastClr="FFFFFF"/>
                  </a:solidFill>
                  <a:latin typeface="Arial Black" pitchFamily="34" charset="0"/>
                </a:rPr>
                <a:t>CONCLUSÃO</a:t>
              </a:r>
              <a:endParaRPr lang="pt-BR" sz="857" b="1" kern="0" dirty="0">
                <a:solidFill>
                  <a:sysClr val="window" lastClr="FFFFFF"/>
                </a:solidFill>
                <a:latin typeface="Century Gothic"/>
              </a:endParaRPr>
            </a:p>
          </p:txBody>
        </p:sp>
        <p:cxnSp>
          <p:nvCxnSpPr>
            <p:cNvPr id="170" name="Conector reto 69"/>
            <p:cNvCxnSpPr/>
            <p:nvPr/>
          </p:nvCxnSpPr>
          <p:spPr bwMode="auto">
            <a:xfrm>
              <a:off x="26931938" y="29517976"/>
              <a:ext cx="5472112" cy="0"/>
            </a:xfrm>
            <a:prstGeom prst="line">
              <a:avLst/>
            </a:prstGeom>
            <a:noFill/>
            <a:ln w="22225" cap="rnd" cmpd="sng" algn="ctr">
              <a:solidFill>
                <a:srgbClr val="728653"/>
              </a:solidFill>
              <a:prstDash val="solid"/>
            </a:ln>
            <a:effectLst>
              <a:outerShdw blurRad="38100" dist="25400" dir="5400000" rotWithShape="0">
                <a:srgbClr val="000000">
                  <a:alpha val="25000"/>
                </a:srgbClr>
              </a:outerShdw>
            </a:effectLst>
          </p:spPr>
        </p:cxnSp>
      </p:grpSp>
      <p:grpSp>
        <p:nvGrpSpPr>
          <p:cNvPr id="171" name="Grupo 50"/>
          <p:cNvGrpSpPr/>
          <p:nvPr/>
        </p:nvGrpSpPr>
        <p:grpSpPr>
          <a:xfrm>
            <a:off x="103138" y="8185815"/>
            <a:ext cx="3295748" cy="238848"/>
            <a:chOff x="142875" y="27472705"/>
            <a:chExt cx="15744825" cy="1011451"/>
          </a:xfrm>
        </p:grpSpPr>
        <p:cxnSp>
          <p:nvCxnSpPr>
            <p:cNvPr id="174" name="Conector reto 73"/>
            <p:cNvCxnSpPr/>
            <p:nvPr/>
          </p:nvCxnSpPr>
          <p:spPr bwMode="auto">
            <a:xfrm>
              <a:off x="12244388" y="27970881"/>
              <a:ext cx="3643312" cy="0"/>
            </a:xfrm>
            <a:prstGeom prst="line">
              <a:avLst/>
            </a:prstGeom>
            <a:noFill/>
            <a:ln w="22225" cap="rnd" cmpd="sng" algn="ctr">
              <a:solidFill>
                <a:srgbClr val="728653"/>
              </a:solidFill>
              <a:prstDash val="solid"/>
            </a:ln>
            <a:effectLst>
              <a:outerShdw blurRad="38100" dist="25400" dir="5400000" rotWithShape="0">
                <a:srgbClr val="000000">
                  <a:alpha val="25000"/>
                </a:srgbClr>
              </a:outerShdw>
            </a:effectLst>
          </p:spPr>
        </p:cxnSp>
        <p:cxnSp>
          <p:nvCxnSpPr>
            <p:cNvPr id="172" name="Conector reto 71"/>
            <p:cNvCxnSpPr/>
            <p:nvPr/>
          </p:nvCxnSpPr>
          <p:spPr bwMode="auto">
            <a:xfrm>
              <a:off x="142875" y="27970881"/>
              <a:ext cx="3459163" cy="0"/>
            </a:xfrm>
            <a:prstGeom prst="line">
              <a:avLst/>
            </a:prstGeom>
            <a:noFill/>
            <a:ln w="22225" cap="rnd" cmpd="sng" algn="ctr">
              <a:solidFill>
                <a:srgbClr val="728653"/>
              </a:solidFill>
              <a:prstDash val="solid"/>
            </a:ln>
            <a:effectLst>
              <a:outerShdw blurRad="38100" dist="25400" dir="5400000" rotWithShape="0">
                <a:srgbClr val="000000">
                  <a:alpha val="25000"/>
                </a:srgbClr>
              </a:outerShdw>
            </a:effectLst>
          </p:spPr>
        </p:cxnSp>
        <p:sp>
          <p:nvSpPr>
            <p:cNvPr id="173" name="CaixaDeTexto 23"/>
            <p:cNvSpPr txBox="1">
              <a:spLocks noChangeArrowheads="1"/>
            </p:cNvSpPr>
            <p:nvPr/>
          </p:nvSpPr>
          <p:spPr bwMode="auto">
            <a:xfrm>
              <a:off x="2975345" y="27472705"/>
              <a:ext cx="9895734" cy="1011451"/>
            </a:xfrm>
            <a:prstGeom prst="rect">
              <a:avLst/>
            </a:prstGeom>
            <a:solidFill>
              <a:srgbClr val="728653"/>
            </a:solidFill>
            <a:ln w="15875" cap="rnd" cmpd="sng" algn="ctr">
              <a:solidFill>
                <a:srgbClr val="728653">
                  <a:shade val="50000"/>
                </a:srgbClr>
              </a:solidFill>
              <a:prstDash val="solid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r" defTabSz="215672">
                <a:defRPr/>
              </a:pPr>
              <a:r>
                <a:rPr lang="pt-BR" sz="952" b="1" kern="0" dirty="0">
                  <a:solidFill>
                    <a:sysClr val="window" lastClr="FFFFFF"/>
                  </a:solidFill>
                  <a:latin typeface="Arial Black" pitchFamily="34" charset="0"/>
                </a:rPr>
                <a:t>RESULTADOS E DISCUSSÃO</a:t>
              </a:r>
              <a:endParaRPr lang="pt-BR" sz="857" b="1" kern="0" dirty="0">
                <a:solidFill>
                  <a:sysClr val="window" lastClr="FFFFFF"/>
                </a:solidFill>
                <a:latin typeface="Century Gothic"/>
              </a:endParaRPr>
            </a:p>
          </p:txBody>
        </p:sp>
      </p:grpSp>
      <p:grpSp>
        <p:nvGrpSpPr>
          <p:cNvPr id="175" name="Grupo 48"/>
          <p:cNvGrpSpPr/>
          <p:nvPr/>
        </p:nvGrpSpPr>
        <p:grpSpPr>
          <a:xfrm>
            <a:off x="84673" y="4217914"/>
            <a:ext cx="3295748" cy="230832"/>
            <a:chOff x="0" y="16048459"/>
            <a:chExt cx="15744825" cy="977506"/>
          </a:xfrm>
        </p:grpSpPr>
        <p:cxnSp>
          <p:nvCxnSpPr>
            <p:cNvPr id="176" name="Conector reto 78"/>
            <p:cNvCxnSpPr/>
            <p:nvPr/>
          </p:nvCxnSpPr>
          <p:spPr bwMode="auto">
            <a:xfrm>
              <a:off x="0" y="16783769"/>
              <a:ext cx="5472113" cy="0"/>
            </a:xfrm>
            <a:prstGeom prst="line">
              <a:avLst/>
            </a:prstGeom>
            <a:noFill/>
            <a:ln w="22225" cap="rnd" cmpd="sng" algn="ctr">
              <a:solidFill>
                <a:srgbClr val="728653"/>
              </a:solidFill>
              <a:prstDash val="solid"/>
            </a:ln>
            <a:effectLst>
              <a:outerShdw blurRad="38100" dist="25400" dir="5400000" rotWithShape="0">
                <a:srgbClr val="000000">
                  <a:alpha val="25000"/>
                </a:srgbClr>
              </a:outerShdw>
            </a:effectLst>
          </p:spPr>
        </p:cxnSp>
        <p:sp>
          <p:nvSpPr>
            <p:cNvPr id="177" name="CaixaDeTexto 23"/>
            <p:cNvSpPr txBox="1">
              <a:spLocks noChangeArrowheads="1"/>
            </p:cNvSpPr>
            <p:nvPr/>
          </p:nvSpPr>
          <p:spPr bwMode="auto">
            <a:xfrm>
              <a:off x="5472108" y="16048459"/>
              <a:ext cx="4888144" cy="977506"/>
            </a:xfrm>
            <a:prstGeom prst="rect">
              <a:avLst/>
            </a:prstGeom>
            <a:solidFill>
              <a:srgbClr val="728653"/>
            </a:solidFill>
            <a:ln w="15875" cap="rnd" cmpd="sng" algn="ctr">
              <a:solidFill>
                <a:srgbClr val="728653">
                  <a:shade val="50000"/>
                </a:srgbClr>
              </a:solidFill>
              <a:prstDash val="solid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defTabSz="215672">
                <a:defRPr/>
              </a:pPr>
              <a:r>
                <a:rPr lang="pt-BR" sz="900" b="1" kern="0" dirty="0">
                  <a:solidFill>
                    <a:sysClr val="window" lastClr="FFFFFF"/>
                  </a:solidFill>
                  <a:latin typeface="Arial Black" pitchFamily="34" charset="0"/>
                </a:rPr>
                <a:t>OBJETIVO</a:t>
              </a:r>
              <a:endParaRPr lang="pt-BR" sz="900" b="1" kern="0" dirty="0">
                <a:solidFill>
                  <a:sysClr val="window" lastClr="FFFFFF"/>
                </a:solidFill>
                <a:latin typeface="Century Gothic"/>
              </a:endParaRPr>
            </a:p>
          </p:txBody>
        </p:sp>
        <p:cxnSp>
          <p:nvCxnSpPr>
            <p:cNvPr id="178" name="Conector reto 83"/>
            <p:cNvCxnSpPr/>
            <p:nvPr/>
          </p:nvCxnSpPr>
          <p:spPr bwMode="auto">
            <a:xfrm>
              <a:off x="10272713" y="16783769"/>
              <a:ext cx="5472112" cy="0"/>
            </a:xfrm>
            <a:prstGeom prst="line">
              <a:avLst/>
            </a:prstGeom>
            <a:noFill/>
            <a:ln w="22225" cap="rnd" cmpd="sng" algn="ctr">
              <a:solidFill>
                <a:srgbClr val="728653"/>
              </a:solidFill>
              <a:prstDash val="solid"/>
            </a:ln>
            <a:effectLst>
              <a:outerShdw blurRad="38100" dist="25400" dir="5400000" rotWithShape="0">
                <a:srgbClr val="000000">
                  <a:alpha val="25000"/>
                </a:srgbClr>
              </a:outerShdw>
            </a:effectLst>
          </p:spPr>
        </p:cxnSp>
      </p:grpSp>
      <p:grpSp>
        <p:nvGrpSpPr>
          <p:cNvPr id="179" name="Grupo 49"/>
          <p:cNvGrpSpPr/>
          <p:nvPr/>
        </p:nvGrpSpPr>
        <p:grpSpPr>
          <a:xfrm>
            <a:off x="94037" y="5926456"/>
            <a:ext cx="3318493" cy="238848"/>
            <a:chOff x="-82777" y="20284184"/>
            <a:chExt cx="15853485" cy="1011460"/>
          </a:xfrm>
        </p:grpSpPr>
        <p:cxnSp>
          <p:nvCxnSpPr>
            <p:cNvPr id="180" name="Conector reto 85"/>
            <p:cNvCxnSpPr/>
            <p:nvPr/>
          </p:nvCxnSpPr>
          <p:spPr bwMode="auto">
            <a:xfrm>
              <a:off x="-82777" y="20922018"/>
              <a:ext cx="4271965" cy="3176"/>
            </a:xfrm>
            <a:prstGeom prst="line">
              <a:avLst/>
            </a:prstGeom>
            <a:noFill/>
            <a:ln w="22225" cap="rnd" cmpd="sng" algn="ctr">
              <a:solidFill>
                <a:srgbClr val="728653"/>
              </a:solidFill>
              <a:prstDash val="solid"/>
            </a:ln>
            <a:effectLst>
              <a:outerShdw blurRad="38100" dist="25400" dir="5400000" rotWithShape="0">
                <a:srgbClr val="000000">
                  <a:alpha val="25000"/>
                </a:srgbClr>
              </a:outerShdw>
            </a:effectLst>
          </p:spPr>
        </p:cxnSp>
        <p:sp>
          <p:nvSpPr>
            <p:cNvPr id="181" name="CaixaDeTexto 23"/>
            <p:cNvSpPr txBox="1">
              <a:spLocks noChangeArrowheads="1"/>
            </p:cNvSpPr>
            <p:nvPr/>
          </p:nvSpPr>
          <p:spPr bwMode="auto">
            <a:xfrm>
              <a:off x="3656680" y="20284184"/>
              <a:ext cx="8287542" cy="1011460"/>
            </a:xfrm>
            <a:prstGeom prst="rect">
              <a:avLst/>
            </a:prstGeom>
            <a:solidFill>
              <a:srgbClr val="728653"/>
            </a:solidFill>
            <a:ln w="15875" cap="rnd" cmpd="sng" algn="ctr">
              <a:solidFill>
                <a:srgbClr val="728653">
                  <a:shade val="50000"/>
                </a:srgbClr>
              </a:solidFill>
              <a:prstDash val="solid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r" defTabSz="215672">
                <a:defRPr/>
              </a:pPr>
              <a:r>
                <a:rPr lang="pt-BR" sz="952" b="1" kern="0" dirty="0">
                  <a:solidFill>
                    <a:sysClr val="window" lastClr="FFFFFF"/>
                  </a:solidFill>
                  <a:latin typeface="Arial Black" pitchFamily="34" charset="0"/>
                </a:rPr>
                <a:t>MATERIAL E MÉTODOS</a:t>
              </a:r>
              <a:endParaRPr lang="pt-BR" sz="857" b="1" kern="0" dirty="0">
                <a:solidFill>
                  <a:sysClr val="window" lastClr="FFFFFF"/>
                </a:solidFill>
                <a:latin typeface="Century Gothic"/>
              </a:endParaRPr>
            </a:p>
          </p:txBody>
        </p:sp>
        <p:cxnSp>
          <p:nvCxnSpPr>
            <p:cNvPr id="182" name="Conector reto 87"/>
            <p:cNvCxnSpPr/>
            <p:nvPr/>
          </p:nvCxnSpPr>
          <p:spPr bwMode="auto">
            <a:xfrm flipV="1">
              <a:off x="11798782" y="20825729"/>
              <a:ext cx="3971926" cy="3176"/>
            </a:xfrm>
            <a:prstGeom prst="line">
              <a:avLst/>
            </a:prstGeom>
            <a:noFill/>
            <a:ln w="22225" cap="rnd" cmpd="sng" algn="ctr">
              <a:solidFill>
                <a:srgbClr val="728653"/>
              </a:solidFill>
              <a:prstDash val="solid"/>
            </a:ln>
            <a:effectLst>
              <a:outerShdw blurRad="38100" dist="25400" dir="5400000" rotWithShape="0">
                <a:srgbClr val="000000">
                  <a:alpha val="25000"/>
                </a:srgbClr>
              </a:outerShdw>
            </a:effectLst>
          </p:spPr>
        </p:cxnSp>
      </p:grpSp>
      <p:grpSp>
        <p:nvGrpSpPr>
          <p:cNvPr id="183" name="Grupo 47"/>
          <p:cNvGrpSpPr/>
          <p:nvPr/>
        </p:nvGrpSpPr>
        <p:grpSpPr>
          <a:xfrm>
            <a:off x="49473" y="1860434"/>
            <a:ext cx="3295748" cy="238848"/>
            <a:chOff x="0" y="10074704"/>
            <a:chExt cx="15744825" cy="1011451"/>
          </a:xfrm>
        </p:grpSpPr>
        <p:cxnSp>
          <p:nvCxnSpPr>
            <p:cNvPr id="184" name="Conector reto 89"/>
            <p:cNvCxnSpPr/>
            <p:nvPr/>
          </p:nvCxnSpPr>
          <p:spPr bwMode="auto">
            <a:xfrm>
              <a:off x="0" y="10914781"/>
              <a:ext cx="5472113" cy="0"/>
            </a:xfrm>
            <a:prstGeom prst="line">
              <a:avLst/>
            </a:prstGeom>
            <a:noFill/>
            <a:ln w="22225" cap="rnd" cmpd="sng" algn="ctr">
              <a:solidFill>
                <a:srgbClr val="728653"/>
              </a:solidFill>
              <a:prstDash val="solid"/>
            </a:ln>
            <a:effectLst>
              <a:outerShdw blurRad="38100" dist="25400" dir="5400000" rotWithShape="0">
                <a:srgbClr val="000000">
                  <a:alpha val="25000"/>
                </a:srgbClr>
              </a:outerShdw>
            </a:effectLst>
          </p:spPr>
        </p:cxnSp>
        <p:sp>
          <p:nvSpPr>
            <p:cNvPr id="185" name="CaixaDeTexto 23"/>
            <p:cNvSpPr txBox="1">
              <a:spLocks noChangeArrowheads="1"/>
            </p:cNvSpPr>
            <p:nvPr/>
          </p:nvSpPr>
          <p:spPr bwMode="auto">
            <a:xfrm>
              <a:off x="5114751" y="10074704"/>
              <a:ext cx="5270271" cy="1011451"/>
            </a:xfrm>
            <a:prstGeom prst="rect">
              <a:avLst/>
            </a:prstGeom>
            <a:solidFill>
              <a:srgbClr val="728653"/>
            </a:solidFill>
            <a:ln w="15875" cap="rnd" cmpd="sng" algn="ctr">
              <a:solidFill>
                <a:srgbClr val="728653">
                  <a:shade val="50000"/>
                </a:srgbClr>
              </a:solidFill>
              <a:prstDash val="solid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r" defTabSz="215672">
                <a:defRPr/>
              </a:pPr>
              <a:r>
                <a:rPr lang="pt-BR" sz="952" b="1" kern="0" dirty="0">
                  <a:solidFill>
                    <a:sysClr val="window" lastClr="FFFFFF"/>
                  </a:solidFill>
                  <a:latin typeface="Arial Black" pitchFamily="34" charset="0"/>
                </a:rPr>
                <a:t>INTRODUÇÃO</a:t>
              </a:r>
              <a:endParaRPr lang="pt-BR" sz="857" b="1" kern="0" dirty="0">
                <a:solidFill>
                  <a:sysClr val="window" lastClr="FFFFFF"/>
                </a:solidFill>
                <a:latin typeface="Century Gothic"/>
              </a:endParaRPr>
            </a:p>
          </p:txBody>
        </p:sp>
        <p:cxnSp>
          <p:nvCxnSpPr>
            <p:cNvPr id="186" name="Conector reto 91"/>
            <p:cNvCxnSpPr/>
            <p:nvPr/>
          </p:nvCxnSpPr>
          <p:spPr bwMode="auto">
            <a:xfrm>
              <a:off x="10272713" y="10914781"/>
              <a:ext cx="5472112" cy="0"/>
            </a:xfrm>
            <a:prstGeom prst="line">
              <a:avLst/>
            </a:prstGeom>
            <a:noFill/>
            <a:ln w="22225" cap="rnd" cmpd="sng" algn="ctr">
              <a:solidFill>
                <a:srgbClr val="728653"/>
              </a:solidFill>
              <a:prstDash val="solid"/>
            </a:ln>
            <a:effectLst>
              <a:outerShdw blurRad="38100" dist="25400" dir="5400000" rotWithShape="0">
                <a:srgbClr val="000000">
                  <a:alpha val="25000"/>
                </a:srgbClr>
              </a:outerShdw>
            </a:effectLst>
          </p:spPr>
        </p:cxnSp>
      </p:grpSp>
      <p:cxnSp>
        <p:nvCxnSpPr>
          <p:cNvPr id="187" name="Conector reto 92"/>
          <p:cNvCxnSpPr/>
          <p:nvPr/>
        </p:nvCxnSpPr>
        <p:spPr>
          <a:xfrm flipV="1">
            <a:off x="44648" y="1852129"/>
            <a:ext cx="6767615" cy="16828"/>
          </a:xfrm>
          <a:prstGeom prst="line">
            <a:avLst/>
          </a:prstGeom>
          <a:noFill/>
          <a:ln w="22225" cap="rnd" cmpd="sng" algn="ctr">
            <a:solidFill>
              <a:srgbClr val="728653"/>
            </a:solidFill>
            <a:prstDash val="solid"/>
          </a:ln>
          <a:effectLst>
            <a:outerShdw blurRad="38100" dist="25400" dir="5400000" rotWithShape="0">
              <a:srgbClr val="000000">
                <a:alpha val="25000"/>
              </a:srgbClr>
            </a:outerShdw>
          </a:effectLst>
        </p:spPr>
      </p:cxnSp>
      <p:cxnSp>
        <p:nvCxnSpPr>
          <p:cNvPr id="188" name="Conector reto 93"/>
          <p:cNvCxnSpPr/>
          <p:nvPr/>
        </p:nvCxnSpPr>
        <p:spPr>
          <a:xfrm flipV="1">
            <a:off x="37006" y="1249025"/>
            <a:ext cx="6782900" cy="17004"/>
          </a:xfrm>
          <a:prstGeom prst="line">
            <a:avLst/>
          </a:prstGeom>
          <a:noFill/>
          <a:ln w="22225" cap="rnd" cmpd="sng" algn="ctr">
            <a:solidFill>
              <a:srgbClr val="728653"/>
            </a:solidFill>
            <a:prstDash val="solid"/>
          </a:ln>
          <a:effectLst>
            <a:outerShdw blurRad="38100" dist="25400" dir="5400000" rotWithShape="0">
              <a:srgbClr val="000000">
                <a:alpha val="25000"/>
              </a:srgbClr>
            </a:outerShdw>
          </a:effectLst>
        </p:spPr>
      </p:cxnSp>
      <p:sp>
        <p:nvSpPr>
          <p:cNvPr id="27" name="Rectangle 27"/>
          <p:cNvSpPr>
            <a:spLocks noChangeArrowheads="1"/>
          </p:cNvSpPr>
          <p:nvPr/>
        </p:nvSpPr>
        <p:spPr bwMode="auto">
          <a:xfrm>
            <a:off x="0" y="962915"/>
            <a:ext cx="44032" cy="88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21771" tIns="10886" rIns="21771" bIns="10886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 sz="429"/>
          </a:p>
        </p:txBody>
      </p:sp>
      <p:sp>
        <p:nvSpPr>
          <p:cNvPr id="28" name="Rectangle 28"/>
          <p:cNvSpPr>
            <a:spLocks noChangeArrowheads="1"/>
          </p:cNvSpPr>
          <p:nvPr/>
        </p:nvSpPr>
        <p:spPr bwMode="auto">
          <a:xfrm>
            <a:off x="52035" y="727889"/>
            <a:ext cx="6709556" cy="514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1771" tIns="10886" rIns="21771" bIns="10886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t-BR" sz="1600" b="1" dirty="0"/>
              <a:t>PROTÓTIPO DE SISTEMA ANTI-COVID-19 NO AMBIENTE ESCOLAR COM SISTEMA ARDUINO.</a:t>
            </a:r>
            <a:endParaRPr lang="pt-BR" sz="1600" dirty="0">
              <a:latin typeface="Arial" panose="020B0604020202020204" pitchFamily="34" charset="0"/>
            </a:endParaRPr>
          </a:p>
        </p:txBody>
      </p:sp>
      <p:sp>
        <p:nvSpPr>
          <p:cNvPr id="31" name="Retângulo 30"/>
          <p:cNvSpPr/>
          <p:nvPr/>
        </p:nvSpPr>
        <p:spPr>
          <a:xfrm>
            <a:off x="44032" y="9776324"/>
            <a:ext cx="3233205" cy="194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667" b="1" kern="50" dirty="0">
                <a:solidFill>
                  <a:srgbClr val="00000A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Figura 1: </a:t>
            </a:r>
            <a:r>
              <a:rPr lang="pt-BR" sz="667" kern="50" dirty="0">
                <a:solidFill>
                  <a:srgbClr val="00000A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Etapas do AC-19. </a:t>
            </a:r>
          </a:p>
        </p:txBody>
      </p:sp>
      <p:sp>
        <p:nvSpPr>
          <p:cNvPr id="103" name="Retângulo 102"/>
          <p:cNvSpPr/>
          <p:nvPr/>
        </p:nvSpPr>
        <p:spPr>
          <a:xfrm>
            <a:off x="3497181" y="1892896"/>
            <a:ext cx="3169508" cy="297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667" b="1" kern="50" dirty="0">
                <a:solidFill>
                  <a:srgbClr val="00000A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Gráfico 1: </a:t>
            </a:r>
            <a:r>
              <a:rPr lang="pt-BR" sz="667" kern="50" dirty="0">
                <a:solidFill>
                  <a:srgbClr val="00000A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Monitoramento e cronometragem da velocidade de uso do equipamento na entrada da escola. </a:t>
            </a:r>
          </a:p>
        </p:txBody>
      </p:sp>
      <p:sp>
        <p:nvSpPr>
          <p:cNvPr id="104" name="Retângulo 103"/>
          <p:cNvSpPr/>
          <p:nvPr/>
        </p:nvSpPr>
        <p:spPr>
          <a:xfrm>
            <a:off x="125080" y="11221762"/>
            <a:ext cx="735906" cy="1694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238"/>
              </a:spcAft>
            </a:pPr>
            <a:r>
              <a:rPr lang="pt-BR" sz="476" b="1" kern="50" dirty="0">
                <a:solidFill>
                  <a:srgbClr val="00000A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Fonte: </a:t>
            </a:r>
            <a:r>
              <a:rPr lang="pt-BR" sz="476" kern="50" dirty="0">
                <a:solidFill>
                  <a:srgbClr val="00000A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Autor,</a:t>
            </a:r>
            <a:r>
              <a:rPr lang="pt-BR" sz="476" b="1" kern="50" dirty="0">
                <a:solidFill>
                  <a:srgbClr val="00000A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 </a:t>
            </a:r>
            <a:r>
              <a:rPr lang="pt-BR" sz="476" kern="50" dirty="0">
                <a:solidFill>
                  <a:srgbClr val="00000A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2022.</a:t>
            </a:r>
          </a:p>
        </p:txBody>
      </p:sp>
      <p:sp>
        <p:nvSpPr>
          <p:cNvPr id="106" name="Retângulo 105"/>
          <p:cNvSpPr/>
          <p:nvPr/>
        </p:nvSpPr>
        <p:spPr>
          <a:xfrm>
            <a:off x="3515262" y="4203464"/>
            <a:ext cx="766172" cy="1694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238"/>
              </a:spcAft>
            </a:pPr>
            <a:r>
              <a:rPr lang="pt-BR" sz="476" b="1" kern="50" dirty="0">
                <a:solidFill>
                  <a:srgbClr val="00000A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Fonte 2:</a:t>
            </a:r>
            <a:r>
              <a:rPr lang="pt-BR" sz="476" kern="50" dirty="0">
                <a:solidFill>
                  <a:srgbClr val="00000A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 Autor, 2022.</a:t>
            </a:r>
          </a:p>
        </p:txBody>
      </p:sp>
      <p:sp>
        <p:nvSpPr>
          <p:cNvPr id="74" name="Retângulo 73"/>
          <p:cNvSpPr/>
          <p:nvPr/>
        </p:nvSpPr>
        <p:spPr>
          <a:xfrm>
            <a:off x="61067" y="177856"/>
            <a:ext cx="5090369" cy="414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95" dirty="0"/>
              <a:t>Escola Estadual Nossa Senhora de Nazaré </a:t>
            </a:r>
            <a:endParaRPr lang="pt-BR" sz="429" dirty="0"/>
          </a:p>
        </p:txBody>
      </p:sp>
      <p:pic>
        <p:nvPicPr>
          <p:cNvPr id="111" name="Picture 3" descr="C:\Users\31750265249\Downloads\logos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238" r="-1"/>
          <a:stretch/>
        </p:blipFill>
        <p:spPr bwMode="auto">
          <a:xfrm>
            <a:off x="4535251" y="-99674"/>
            <a:ext cx="2264686" cy="1070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8" name="Picture 2" descr="Finalistas e Premiad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1460" y="11291305"/>
            <a:ext cx="1376540" cy="878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9" name="Gráfico 118"/>
          <p:cNvGraphicFramePr/>
          <p:nvPr>
            <p:extLst>
              <p:ext uri="{D42A27DB-BD31-4B8C-83A1-F6EECF244321}">
                <p14:modId xmlns:p14="http://schemas.microsoft.com/office/powerpoint/2010/main" val="2302726547"/>
              </p:ext>
            </p:extLst>
          </p:nvPr>
        </p:nvGraphicFramePr>
        <p:xfrm>
          <a:off x="3528321" y="2159203"/>
          <a:ext cx="3240590" cy="20599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cxnSp>
        <p:nvCxnSpPr>
          <p:cNvPr id="210" name="Conector reto 51"/>
          <p:cNvCxnSpPr/>
          <p:nvPr/>
        </p:nvCxnSpPr>
        <p:spPr bwMode="auto">
          <a:xfrm flipV="1">
            <a:off x="52035" y="11396481"/>
            <a:ext cx="3299730" cy="1500"/>
          </a:xfrm>
          <a:prstGeom prst="line">
            <a:avLst/>
          </a:prstGeom>
          <a:noFill/>
          <a:ln w="22225" cap="rnd" cmpd="sng" algn="ctr">
            <a:solidFill>
              <a:srgbClr val="728653"/>
            </a:solidFill>
            <a:prstDash val="solid"/>
          </a:ln>
          <a:effectLst>
            <a:outerShdw blurRad="38100" dist="25400" dir="5400000" rotWithShape="0">
              <a:srgbClr val="000000">
                <a:alpha val="25000"/>
              </a:srgbClr>
            </a:outerShdw>
          </a:effectLst>
        </p:spPr>
      </p:cxnSp>
      <p:sp>
        <p:nvSpPr>
          <p:cNvPr id="95" name="CaixaDeTexto 94">
            <a:extLst>
              <a:ext uri="{FF2B5EF4-FFF2-40B4-BE49-F238E27FC236}">
                <a16:creationId xmlns:a16="http://schemas.microsoft.com/office/drawing/2014/main" id="{78E33CB5-8559-4208-8024-A24A70A7F20A}"/>
              </a:ext>
            </a:extLst>
          </p:cNvPr>
          <p:cNvSpPr txBox="1"/>
          <p:nvPr/>
        </p:nvSpPr>
        <p:spPr>
          <a:xfrm>
            <a:off x="-14052" y="6170187"/>
            <a:ext cx="3484684" cy="19236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pt-BR" sz="7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 projeto foi desenvolvido em três etapas: (i) estudo bibliográfico sobre os saberes de tecnologia da informação e robótica; (</a:t>
            </a:r>
            <a:r>
              <a:rPr lang="pt-BR" sz="7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</a:t>
            </a:r>
            <a:r>
              <a:rPr lang="pt-BR" sz="7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aquisição dos materiais de robótica e kits de </a:t>
            </a:r>
            <a:r>
              <a:rPr lang="pt-BR" sz="7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arduino</a:t>
            </a:r>
            <a:r>
              <a:rPr lang="pt-BR" sz="7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e (</a:t>
            </a:r>
            <a:r>
              <a:rPr lang="pt-BR" sz="7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iii</a:t>
            </a:r>
            <a:r>
              <a:rPr lang="pt-BR" sz="7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pt-BR" sz="7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contrução</a:t>
            </a:r>
            <a:r>
              <a:rPr lang="pt-BR" sz="7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da estrutura do protótipo e desenvolvimento do código de programação. Inicialmente toda a pesquisa bibliográfica foi realizada no Google Acadêmico, buscando novidades quanto a plataforma </a:t>
            </a:r>
            <a:r>
              <a:rPr lang="pt-BR" sz="7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arduino</a:t>
            </a:r>
            <a:r>
              <a:rPr lang="pt-BR" sz="7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aplicada nos componentes utilizados no protótipo nomeado pela equipe como AC-19. Após essa etapa, e com a chegada de alguns componentes de Arduino como por exemplo: motores servos, sensores de distância, jumper, </a:t>
            </a:r>
            <a:r>
              <a:rPr lang="pt-BR" sz="7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arduinos</a:t>
            </a:r>
            <a:r>
              <a:rPr lang="pt-BR" sz="7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UNO e Nano entre outros. A equipe se reunia no contraturno das aulas uma vez por semana para desenvolver a estrutura do protótipo. A parte física do AC-19 foi feita com canos PVC proporcionando redução de peso, espaço no ambiente, eficiência e resistência a oxidação ao sistema eletrônico. O código feito pela equipe baseou-se em linguagem de programação C++, em que os alunos possuem curso instrumental oferecido pelo professor coordenador desde o ano de 2021. Portanto, o projeto instigou a compreensão dos alunos frente a resolução de problemas que demandavam de soluções rápidas e eficientes, enquanto que nitidamente a equipe expôs a importância do conhecimento científico para a comunidade </a:t>
            </a:r>
            <a:r>
              <a:rPr lang="pt-BR" sz="7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manacapuruense</a:t>
            </a:r>
            <a:r>
              <a:rPr lang="pt-BR" sz="7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 além disso este projeto foi contemplado por aprovações em eventos científicos como a FEBRACE</a:t>
            </a:r>
            <a:r>
              <a:rPr lang="pt-BR" sz="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6" name="Imagem 95">
            <a:extLst>
              <a:ext uri="{FF2B5EF4-FFF2-40B4-BE49-F238E27FC236}">
                <a16:creationId xmlns:a16="http://schemas.microsoft.com/office/drawing/2014/main" id="{DB33B7D3-656D-4D53-9614-D464CAF99C2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507" y="9955564"/>
            <a:ext cx="3073090" cy="1263476"/>
          </a:xfrm>
          <a:prstGeom prst="rect">
            <a:avLst/>
          </a:prstGeom>
        </p:spPr>
      </p:pic>
      <p:sp>
        <p:nvSpPr>
          <p:cNvPr id="98" name="Retângulo 97">
            <a:extLst>
              <a:ext uri="{FF2B5EF4-FFF2-40B4-BE49-F238E27FC236}">
                <a16:creationId xmlns:a16="http://schemas.microsoft.com/office/drawing/2014/main" id="{16282D0C-3B02-49E1-B3FE-CDA74B33B7DB}"/>
              </a:ext>
            </a:extLst>
          </p:cNvPr>
          <p:cNvSpPr/>
          <p:nvPr/>
        </p:nvSpPr>
        <p:spPr>
          <a:xfrm>
            <a:off x="3462607" y="4377650"/>
            <a:ext cx="3233205" cy="194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667" b="1" kern="50" dirty="0">
                <a:solidFill>
                  <a:srgbClr val="00000A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Figura 2: </a:t>
            </a:r>
            <a:r>
              <a:rPr lang="pt-BR" sz="667" kern="50" dirty="0">
                <a:solidFill>
                  <a:srgbClr val="00000A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Modificações no AC-19. </a:t>
            </a:r>
          </a:p>
        </p:txBody>
      </p:sp>
      <p:grpSp>
        <p:nvGrpSpPr>
          <p:cNvPr id="99" name="Agrupar 98">
            <a:extLst>
              <a:ext uri="{FF2B5EF4-FFF2-40B4-BE49-F238E27FC236}">
                <a16:creationId xmlns:a16="http://schemas.microsoft.com/office/drawing/2014/main" id="{173D101D-CC6A-4BFB-A867-A68D2BE2B61B}"/>
              </a:ext>
            </a:extLst>
          </p:cNvPr>
          <p:cNvGrpSpPr/>
          <p:nvPr/>
        </p:nvGrpSpPr>
        <p:grpSpPr>
          <a:xfrm>
            <a:off x="3714618" y="4642824"/>
            <a:ext cx="2873635" cy="1680324"/>
            <a:chOff x="3301016" y="3959582"/>
            <a:chExt cx="4923730" cy="1232754"/>
          </a:xfrm>
        </p:grpSpPr>
        <p:pic>
          <p:nvPicPr>
            <p:cNvPr id="102" name="Imagem 101">
              <a:extLst>
                <a:ext uri="{FF2B5EF4-FFF2-40B4-BE49-F238E27FC236}">
                  <a16:creationId xmlns:a16="http://schemas.microsoft.com/office/drawing/2014/main" id="{62870F7F-1094-4B45-A63D-F28851E900F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301016" y="3959582"/>
              <a:ext cx="2191288" cy="1232754"/>
            </a:xfrm>
            <a:prstGeom prst="rect">
              <a:avLst/>
            </a:prstGeom>
          </p:spPr>
        </p:pic>
        <p:pic>
          <p:nvPicPr>
            <p:cNvPr id="107" name="Imagem 106">
              <a:extLst>
                <a:ext uri="{FF2B5EF4-FFF2-40B4-BE49-F238E27FC236}">
                  <a16:creationId xmlns:a16="http://schemas.microsoft.com/office/drawing/2014/main" id="{56586766-BA3A-411E-B99E-60405A6E5A0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t="15333"/>
            <a:stretch/>
          </p:blipFill>
          <p:spPr>
            <a:xfrm>
              <a:off x="5592762" y="3959582"/>
              <a:ext cx="2631984" cy="1232754"/>
            </a:xfrm>
            <a:prstGeom prst="rect">
              <a:avLst/>
            </a:prstGeom>
          </p:spPr>
        </p:pic>
      </p:grpSp>
      <p:sp>
        <p:nvSpPr>
          <p:cNvPr id="114" name="Retângulo 113">
            <a:extLst>
              <a:ext uri="{FF2B5EF4-FFF2-40B4-BE49-F238E27FC236}">
                <a16:creationId xmlns:a16="http://schemas.microsoft.com/office/drawing/2014/main" id="{CF4CF774-4D07-4318-8597-13FE81346C50}"/>
              </a:ext>
            </a:extLst>
          </p:cNvPr>
          <p:cNvSpPr/>
          <p:nvPr/>
        </p:nvSpPr>
        <p:spPr>
          <a:xfrm>
            <a:off x="3565899" y="6377588"/>
            <a:ext cx="766172" cy="1694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238"/>
              </a:spcAft>
            </a:pPr>
            <a:r>
              <a:rPr lang="pt-BR" sz="476" b="1" kern="50" dirty="0">
                <a:solidFill>
                  <a:srgbClr val="00000A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Fonte 2:</a:t>
            </a:r>
            <a:r>
              <a:rPr lang="pt-BR" sz="476" kern="50" dirty="0">
                <a:solidFill>
                  <a:srgbClr val="00000A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 Autor, 2022.</a:t>
            </a: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2FD3E835-2197-4647-BA37-050B5C9DA3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9879" y="8844118"/>
            <a:ext cx="2944097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ARDUINO. Arduino </a:t>
            </a:r>
            <a:r>
              <a:rPr kumimoji="0" lang="pt-BR" altLang="pt-BR" sz="9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Ivrea</a:t>
            </a:r>
            <a:r>
              <a:rPr kumimoji="0" lang="pt-BR" altLang="pt-BR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pt-BR" altLang="pt-BR" sz="9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Interaction</a:t>
            </a:r>
            <a:r>
              <a:rPr kumimoji="0" lang="pt-BR" altLang="pt-BR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Design </a:t>
            </a:r>
            <a:r>
              <a:rPr kumimoji="0" lang="pt-BR" altLang="pt-BR" sz="9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Institute</a:t>
            </a:r>
            <a:r>
              <a:rPr kumimoji="0" lang="pt-BR" altLang="pt-BR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2018. Disponível em: . Acesso em: 19 abr. 2021. BRASIL. Base Nacional Comum Curricular: Ensino Médio. Brasília: MEC/Secretaria de Educação Básica, 2018. FIOLHAIS, Carlos; TRINDADE, Jorge. Física no computador: O Computador Como Ferramenta no Ensino e na Aprendizagem das Ciências Física. Revista Brasileira de Ensino de Física, [S. l.], v. 25, p. 259-272, 3 set. 2003. MORRISON, J. (2006). STEM </a:t>
            </a:r>
            <a:r>
              <a:rPr kumimoji="0" lang="pt-BR" altLang="pt-BR" sz="9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education</a:t>
            </a:r>
            <a:r>
              <a:rPr kumimoji="0" lang="pt-BR" altLang="pt-BR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pt-BR" altLang="pt-BR" sz="9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monograph</a:t>
            </a:r>
            <a:r>
              <a:rPr kumimoji="0" lang="pt-BR" altLang="pt-BR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series: </a:t>
            </a:r>
            <a:r>
              <a:rPr kumimoji="0" lang="pt-BR" altLang="pt-BR" sz="9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Attributes</a:t>
            </a:r>
            <a:r>
              <a:rPr kumimoji="0" lang="pt-BR" altLang="pt-BR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pt-BR" altLang="pt-BR" sz="9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kumimoji="0" lang="pt-BR" altLang="pt-BR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STEM </a:t>
            </a:r>
            <a:r>
              <a:rPr kumimoji="0" lang="pt-BR" altLang="pt-BR" sz="9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education</a:t>
            </a:r>
            <a:r>
              <a:rPr kumimoji="0" lang="pt-BR" altLang="pt-BR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pt-BR" altLang="pt-BR" sz="9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Teaching</a:t>
            </a:r>
            <a:r>
              <a:rPr kumimoji="0" lang="pt-BR" altLang="pt-BR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pt-BR" altLang="pt-BR" sz="9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Institute</a:t>
            </a:r>
            <a:r>
              <a:rPr kumimoji="0" lang="pt-BR" altLang="pt-BR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for </a:t>
            </a:r>
            <a:r>
              <a:rPr kumimoji="0" lang="pt-BR" altLang="pt-BR" sz="9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Essential</a:t>
            </a:r>
            <a:r>
              <a:rPr kumimoji="0" lang="pt-BR" altLang="pt-BR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Science, Baltimore, MD</a:t>
            </a:r>
            <a:r>
              <a:rPr kumimoji="0" lang="pt-BR" altLang="pt-BR" sz="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45907741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506</TotalTime>
  <Words>1066</Words>
  <Application>Microsoft Office PowerPoint</Application>
  <PresentationFormat>Widescreen</PresentationFormat>
  <Paragraphs>33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8" baseType="lpstr">
      <vt:lpstr>Arial</vt:lpstr>
      <vt:lpstr>Arial Black</vt:lpstr>
      <vt:lpstr>Calibri</vt:lpstr>
      <vt:lpstr>Calibri Light</vt:lpstr>
      <vt:lpstr>Century Gothic</vt:lpstr>
      <vt:lpstr>Times New Roman</vt:lpstr>
      <vt:lpstr>Tema do Office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GALILEU DA SILVA PIRES</dc:creator>
  <cp:lastModifiedBy>José Victor</cp:lastModifiedBy>
  <cp:revision>22</cp:revision>
  <dcterms:created xsi:type="dcterms:W3CDTF">2019-10-15T12:33:38Z</dcterms:created>
  <dcterms:modified xsi:type="dcterms:W3CDTF">2022-03-10T03:01:15Z</dcterms:modified>
</cp:coreProperties>
</file>