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32399288" cy="43200638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6">
          <p15:clr>
            <a:srgbClr val="A4A3A4"/>
          </p15:clr>
        </p15:guide>
        <p15:guide id="2" pos="102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525"/>
    <a:srgbClr val="99370B"/>
    <a:srgbClr val="005828"/>
    <a:srgbClr val="003760"/>
    <a:srgbClr val="356F35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3B3E27-D616-4B46-8075-08F1EDA0F035}" v="6" dt="2022-03-10T20:01:44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7" d="100"/>
          <a:sy n="17" d="100"/>
        </p:scale>
        <p:origin x="1692" y="-1782"/>
      </p:cViewPr>
      <p:guideLst>
        <p:guide orient="horz" pos="13606"/>
        <p:guide pos="102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biane Pereira Martins" userId="0c5cc0eb-933d-4e9b-a980-2392934fe4f5" providerId="ADAL" clId="{203B3E27-D616-4B46-8075-08F1EDA0F035}"/>
    <pc:docChg chg="undo custSel mod modSld">
      <pc:chgData name="Fabiane Pereira Martins" userId="0c5cc0eb-933d-4e9b-a980-2392934fe4f5" providerId="ADAL" clId="{203B3E27-D616-4B46-8075-08F1EDA0F035}" dt="2022-03-10T20:02:13.510" v="3907" actId="255"/>
      <pc:docMkLst>
        <pc:docMk/>
      </pc:docMkLst>
      <pc:sldChg chg="addSp delSp modSp mod">
        <pc:chgData name="Fabiane Pereira Martins" userId="0c5cc0eb-933d-4e9b-a980-2392934fe4f5" providerId="ADAL" clId="{203B3E27-D616-4B46-8075-08F1EDA0F035}" dt="2022-03-10T20:02:13.510" v="3907" actId="255"/>
        <pc:sldMkLst>
          <pc:docMk/>
          <pc:sldMk cId="0" sldId="256"/>
        </pc:sldMkLst>
        <pc:spChg chg="mod">
          <ac:chgData name="Fabiane Pereira Martins" userId="0c5cc0eb-933d-4e9b-a980-2392934fe4f5" providerId="ADAL" clId="{203B3E27-D616-4B46-8075-08F1EDA0F035}" dt="2022-03-10T18:21:22.397" v="634" actId="20577"/>
          <ac:spMkLst>
            <pc:docMk/>
            <pc:sldMk cId="0" sldId="256"/>
            <ac:spMk id="2" creationId="{C1FDBB99-4D90-154A-AACC-C8CCC3AB28A7}"/>
          </ac:spMkLst>
        </pc:spChg>
        <pc:spChg chg="add mod">
          <ac:chgData name="Fabiane Pereira Martins" userId="0c5cc0eb-933d-4e9b-a980-2392934fe4f5" providerId="ADAL" clId="{203B3E27-D616-4B46-8075-08F1EDA0F035}" dt="2022-03-10T20:00:18.767" v="3749" actId="20577"/>
          <ac:spMkLst>
            <pc:docMk/>
            <pc:sldMk cId="0" sldId="256"/>
            <ac:spMk id="38" creationId="{49177349-5F6E-46B1-90EA-02A036EB294C}"/>
          </ac:spMkLst>
        </pc:spChg>
        <pc:spChg chg="add mod">
          <ac:chgData name="Fabiane Pereira Martins" userId="0c5cc0eb-933d-4e9b-a980-2392934fe4f5" providerId="ADAL" clId="{203B3E27-D616-4B46-8075-08F1EDA0F035}" dt="2022-03-10T20:02:13.510" v="3907" actId="255"/>
          <ac:spMkLst>
            <pc:docMk/>
            <pc:sldMk cId="0" sldId="256"/>
            <ac:spMk id="39" creationId="{7A40A4C0-8531-42B0-B9DA-8569353F9B7F}"/>
          </ac:spMkLst>
        </pc:spChg>
        <pc:spChg chg="add del mod">
          <ac:chgData name="Fabiane Pereira Martins" userId="0c5cc0eb-933d-4e9b-a980-2392934fe4f5" providerId="ADAL" clId="{203B3E27-D616-4B46-8075-08F1EDA0F035}" dt="2022-03-10T20:01:44.289" v="3904"/>
          <ac:spMkLst>
            <pc:docMk/>
            <pc:sldMk cId="0" sldId="256"/>
            <ac:spMk id="40" creationId="{E2957C85-41F6-46C2-9AF4-277BC46A6F1A}"/>
          </ac:spMkLst>
        </pc:spChg>
        <pc:spChg chg="mod">
          <ac:chgData name="Fabiane Pereira Martins" userId="0c5cc0eb-933d-4e9b-a980-2392934fe4f5" providerId="ADAL" clId="{203B3E27-D616-4B46-8075-08F1EDA0F035}" dt="2022-03-10T18:16:53.230" v="468" actId="122"/>
          <ac:spMkLst>
            <pc:docMk/>
            <pc:sldMk cId="0" sldId="256"/>
            <ac:spMk id="56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02:52:27.064" v="381" actId="1035"/>
          <ac:spMkLst>
            <pc:docMk/>
            <pc:sldMk cId="0" sldId="256"/>
            <ac:spMk id="57" creationId="{00000000-0000-0000-0000-000000000000}"/>
          </ac:spMkLst>
        </pc:spChg>
        <pc:spChg chg="add del mod">
          <ac:chgData name="Fabiane Pereira Martins" userId="0c5cc0eb-933d-4e9b-a980-2392934fe4f5" providerId="ADAL" clId="{203B3E27-D616-4B46-8075-08F1EDA0F035}" dt="2022-03-10T18:39:47.624" v="1361" actId="1035"/>
          <ac:spMkLst>
            <pc:docMk/>
            <pc:sldMk cId="0" sldId="256"/>
            <ac:spMk id="64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8:48:44.368" v="1385" actId="20577"/>
          <ac:spMkLst>
            <pc:docMk/>
            <pc:sldMk cId="0" sldId="256"/>
            <ac:spMk id="66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07:30.681" v="1690" actId="1035"/>
          <ac:spMkLst>
            <pc:docMk/>
            <pc:sldMk cId="0" sldId="256"/>
            <ac:spMk id="69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02:52:35.465" v="405" actId="1035"/>
          <ac:spMkLst>
            <pc:docMk/>
            <pc:sldMk cId="0" sldId="256"/>
            <ac:spMk id="70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58:34.766" v="3559" actId="255"/>
          <ac:spMkLst>
            <pc:docMk/>
            <pc:sldMk cId="0" sldId="256"/>
            <ac:spMk id="78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8:16:57.933" v="469" actId="1076"/>
          <ac:spMkLst>
            <pc:docMk/>
            <pc:sldMk cId="0" sldId="256"/>
            <ac:spMk id="113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8:17:16.660" v="493" actId="20577"/>
          <ac:spMkLst>
            <pc:docMk/>
            <pc:sldMk cId="0" sldId="256"/>
            <ac:spMk id="119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08:14.904" v="1708" actId="14100"/>
          <ac:spMkLst>
            <pc:docMk/>
            <pc:sldMk cId="0" sldId="256"/>
            <ac:spMk id="139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08:01.030" v="1707" actId="1035"/>
          <ac:spMkLst>
            <pc:docMk/>
            <pc:sldMk cId="0" sldId="256"/>
            <ac:spMk id="140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07:39.276" v="1701" actId="1035"/>
          <ac:spMkLst>
            <pc:docMk/>
            <pc:sldMk cId="0" sldId="256"/>
            <ac:spMk id="141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14:05.899" v="2051" actId="20577"/>
          <ac:spMkLst>
            <pc:docMk/>
            <pc:sldMk cId="0" sldId="256"/>
            <ac:spMk id="142" creationId="{00000000-0000-0000-0000-000000000000}"/>
          </ac:spMkLst>
        </pc:spChg>
        <pc:spChg chg="del mod">
          <ac:chgData name="Fabiane Pereira Martins" userId="0c5cc0eb-933d-4e9b-a980-2392934fe4f5" providerId="ADAL" clId="{203B3E27-D616-4B46-8075-08F1EDA0F035}" dt="2022-03-10T18:58:12.138" v="1489"/>
          <ac:spMkLst>
            <pc:docMk/>
            <pc:sldMk cId="0" sldId="256"/>
            <ac:spMk id="143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12:34.553" v="1905" actId="1036"/>
          <ac:spMkLst>
            <pc:docMk/>
            <pc:sldMk cId="0" sldId="256"/>
            <ac:spMk id="144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14:22.660" v="2052" actId="1076"/>
          <ac:spMkLst>
            <pc:docMk/>
            <pc:sldMk cId="0" sldId="256"/>
            <ac:spMk id="145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17:55.226" v="2107" actId="1076"/>
          <ac:spMkLst>
            <pc:docMk/>
            <pc:sldMk cId="0" sldId="256"/>
            <ac:spMk id="150" creationId="{00000000-0000-0000-0000-000000000000}"/>
          </ac:spMkLst>
        </pc:spChg>
        <pc:spChg chg="mod">
          <ac:chgData name="Fabiane Pereira Martins" userId="0c5cc0eb-933d-4e9b-a980-2392934fe4f5" providerId="ADAL" clId="{203B3E27-D616-4B46-8075-08F1EDA0F035}" dt="2022-03-10T19:46:19.448" v="2694"/>
          <ac:spMkLst>
            <pc:docMk/>
            <pc:sldMk cId="0" sldId="256"/>
            <ac:spMk id="156" creationId="{00000000-0000-0000-0000-000000000000}"/>
          </ac:spMkLst>
        </pc:spChg>
        <pc:spChg chg="del mod">
          <ac:chgData name="Fabiane Pereira Martins" userId="0c5cc0eb-933d-4e9b-a980-2392934fe4f5" providerId="ADAL" clId="{203B3E27-D616-4B46-8075-08F1EDA0F035}" dt="2022-03-10T19:12:27.169" v="1884" actId="478"/>
          <ac:spMkLst>
            <pc:docMk/>
            <pc:sldMk cId="0" sldId="256"/>
            <ac:spMk id="158" creationId="{00000000-0000-0000-0000-000000000000}"/>
          </ac:spMkLst>
        </pc:spChg>
        <pc:spChg chg="del">
          <ac:chgData name="Fabiane Pereira Martins" userId="0c5cc0eb-933d-4e9b-a980-2392934fe4f5" providerId="ADAL" clId="{203B3E27-D616-4B46-8075-08F1EDA0F035}" dt="2022-03-10T19:59:49.879" v="3642" actId="478"/>
          <ac:spMkLst>
            <pc:docMk/>
            <pc:sldMk cId="0" sldId="256"/>
            <ac:spMk id="167" creationId="{00000000-0000-0000-0000-000000000000}"/>
          </ac:spMkLst>
        </pc:spChg>
        <pc:picChg chg="mod">
          <ac:chgData name="Fabiane Pereira Martins" userId="0c5cc0eb-933d-4e9b-a980-2392934fe4f5" providerId="ADAL" clId="{203B3E27-D616-4B46-8075-08F1EDA0F035}" dt="2022-03-10T18:17:46.526" v="502" actId="14100"/>
          <ac:picMkLst>
            <pc:docMk/>
            <pc:sldMk cId="0" sldId="256"/>
            <ac:picMk id="3" creationId="{709BFCC2-5B00-9148-9423-E7A63AB6B7CF}"/>
          </ac:picMkLst>
        </pc:picChg>
        <pc:picChg chg="mod">
          <ac:chgData name="Fabiane Pereira Martins" userId="0c5cc0eb-933d-4e9b-a980-2392934fe4f5" providerId="ADAL" clId="{203B3E27-D616-4B46-8075-08F1EDA0F035}" dt="2022-03-10T18:18:02.704" v="508" actId="1035"/>
          <ac:picMkLst>
            <pc:docMk/>
            <pc:sldMk cId="0" sldId="256"/>
            <ac:picMk id="4" creationId="{9051D124-1E4D-5F4A-8374-238DA128F1A5}"/>
          </ac:picMkLst>
        </pc:picChg>
        <pc:picChg chg="mod">
          <ac:chgData name="Fabiane Pereira Martins" userId="0c5cc0eb-933d-4e9b-a980-2392934fe4f5" providerId="ADAL" clId="{203B3E27-D616-4B46-8075-08F1EDA0F035}" dt="2022-03-10T19:59:32.972" v="3613" actId="1038"/>
          <ac:picMkLst>
            <pc:docMk/>
            <pc:sldMk cId="0" sldId="256"/>
            <ac:picMk id="7" creationId="{EA3021E6-D682-D842-9F73-A277BA269AFF}"/>
          </ac:picMkLst>
        </pc:picChg>
        <pc:picChg chg="mod">
          <ac:chgData name="Fabiane Pereira Martins" userId="0c5cc0eb-933d-4e9b-a980-2392934fe4f5" providerId="ADAL" clId="{203B3E27-D616-4B46-8075-08F1EDA0F035}" dt="2022-03-10T19:59:39.173" v="3641" actId="1038"/>
          <ac:picMkLst>
            <pc:docMk/>
            <pc:sldMk cId="0" sldId="256"/>
            <ac:picMk id="8" creationId="{3B706831-9E48-1247-B2BD-7B917B35A2AE}"/>
          </ac:picMkLst>
        </pc:picChg>
        <pc:picChg chg="add mod">
          <ac:chgData name="Fabiane Pereira Martins" userId="0c5cc0eb-933d-4e9b-a980-2392934fe4f5" providerId="ADAL" clId="{203B3E27-D616-4B46-8075-08F1EDA0F035}" dt="2022-03-10T19:47:38.263" v="2836" actId="1035"/>
          <ac:picMkLst>
            <pc:docMk/>
            <pc:sldMk cId="0" sldId="256"/>
            <ac:picMk id="36" creationId="{94B02479-FED5-4679-AFB2-1C9B4573A7AF}"/>
          </ac:picMkLst>
        </pc:picChg>
        <pc:picChg chg="add mod">
          <ac:chgData name="Fabiane Pereira Martins" userId="0c5cc0eb-933d-4e9b-a980-2392934fe4f5" providerId="ADAL" clId="{203B3E27-D616-4B46-8075-08F1EDA0F035}" dt="2022-03-10T19:48:16.567" v="2987" actId="1038"/>
          <ac:picMkLst>
            <pc:docMk/>
            <pc:sldMk cId="0" sldId="256"/>
            <ac:picMk id="37" creationId="{14C07D54-1846-4AB1-B3FA-3D4EE82A7177}"/>
          </ac:picMkLst>
        </pc:picChg>
        <pc:cxnChg chg="del">
          <ac:chgData name="Fabiane Pereira Martins" userId="0c5cc0eb-933d-4e9b-a980-2392934fe4f5" providerId="ADAL" clId="{203B3E27-D616-4B46-8075-08F1EDA0F035}" dt="2022-03-10T19:13:12.895" v="2032" actId="478"/>
          <ac:cxnSpMkLst>
            <pc:docMk/>
            <pc:sldMk cId="0" sldId="256"/>
            <ac:cxnSpMk id="152" creationId="{00000000-0000-0000-0000-000000000000}"/>
          </ac:cxnSpMkLst>
        </pc:cxnChg>
        <pc:cxnChg chg="mod">
          <ac:chgData name="Fabiane Pereira Martins" userId="0c5cc0eb-933d-4e9b-a980-2392934fe4f5" providerId="ADAL" clId="{203B3E27-D616-4B46-8075-08F1EDA0F035}" dt="2022-03-10T19:17:55.226" v="2107" actId="1076"/>
          <ac:cxnSpMkLst>
            <pc:docMk/>
            <pc:sldMk cId="0" sldId="256"/>
            <ac:cxnSpMk id="153" creationId="{00000000-0000-0000-0000-000000000000}"/>
          </ac:cxnSpMkLst>
        </pc:cxnChg>
        <pc:cxnChg chg="del mod">
          <ac:chgData name="Fabiane Pereira Martins" userId="0c5cc0eb-933d-4e9b-a980-2392934fe4f5" providerId="ADAL" clId="{203B3E27-D616-4B46-8075-08F1EDA0F035}" dt="2022-03-10T19:46:30.118" v="2695" actId="478"/>
          <ac:cxnSpMkLst>
            <pc:docMk/>
            <pc:sldMk cId="0" sldId="256"/>
            <ac:cxnSpMk id="155" creationId="{00000000-0000-0000-0000-000000000000}"/>
          </ac:cxnSpMkLst>
        </pc:cxnChg>
        <pc:cxnChg chg="del">
          <ac:chgData name="Fabiane Pereira Martins" userId="0c5cc0eb-933d-4e9b-a980-2392934fe4f5" providerId="ADAL" clId="{203B3E27-D616-4B46-8075-08F1EDA0F035}" dt="2022-03-10T19:12:30.230" v="1885" actId="478"/>
          <ac:cxnSpMkLst>
            <pc:docMk/>
            <pc:sldMk cId="0" sldId="256"/>
            <ac:cxnSpMk id="160" creationId="{00000000-0000-0000-0000-000000000000}"/>
          </ac:cxnSpMkLst>
        </pc:cxnChg>
        <pc:cxnChg chg="mod">
          <ac:chgData name="Fabiane Pereira Martins" userId="0c5cc0eb-933d-4e9b-a980-2392934fe4f5" providerId="ADAL" clId="{203B3E27-D616-4B46-8075-08F1EDA0F035}" dt="2022-03-10T19:46:36.918" v="2702" actId="1035"/>
          <ac:cxnSpMkLst>
            <pc:docMk/>
            <pc:sldMk cId="0" sldId="256"/>
            <ac:cxnSpMk id="161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447" y="685800"/>
            <a:ext cx="2571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5434073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104478" y="6253648"/>
            <a:ext cx="30191099" cy="172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b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800"/>
              <a:buFont typeface="Arial"/>
              <a:buNone/>
              <a:defRPr sz="26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104449" y="23803675"/>
            <a:ext cx="30191099" cy="66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104449" y="18064881"/>
            <a:ext cx="30191099" cy="70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0"/>
              <a:buFont typeface="Arial"/>
              <a:buNone/>
              <a:defRPr sz="18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104449" y="3737743"/>
            <a:ext cx="30191099" cy="48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104449" y="9679580"/>
            <a:ext cx="30191099" cy="286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819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300"/>
              <a:buFont typeface="Arial"/>
              <a:buChar char="●"/>
              <a:defRPr sz="9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858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104449" y="3737743"/>
            <a:ext cx="30191099" cy="48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1104449" y="9679580"/>
            <a:ext cx="14172900" cy="286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685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223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7122677" y="9679580"/>
            <a:ext cx="14172900" cy="286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685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223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104449" y="3737743"/>
            <a:ext cx="30191099" cy="48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104449" y="4666457"/>
            <a:ext cx="9949500" cy="63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400"/>
              <a:buFont typeface="Arial"/>
              <a:buNone/>
              <a:defRPr sz="1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104449" y="11671181"/>
            <a:ext cx="9949500" cy="26703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622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●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223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6200"/>
              <a:buFont typeface="Arial"/>
              <a:buChar char="○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223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6200"/>
              <a:buFont typeface="Arial"/>
              <a:buChar char="■"/>
              <a:defRPr sz="6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737106" y="3780787"/>
            <a:ext cx="22563000" cy="34358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00"/>
              <a:buFont typeface="Arial"/>
              <a:buNone/>
              <a:defRPr sz="24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6200000" y="-1050"/>
            <a:ext cx="16200000" cy="43199999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940748" y="10357375"/>
            <a:ext cx="14333400" cy="124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b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0"/>
              <a:buFont typeface="Arial"/>
              <a:buNone/>
              <a:defRPr sz="2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940748" y="23542888"/>
            <a:ext cx="14333400" cy="103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800"/>
              <a:buFont typeface="Arial"/>
              <a:buNone/>
              <a:defRPr sz="10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7502166" y="6081470"/>
            <a:ext cx="13595700" cy="3103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/>
          <a:lstStyle>
            <a:lvl1pPr marL="457200" marR="0" lvl="0" indent="-819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300"/>
              <a:buFont typeface="Arial"/>
              <a:buChar char="●"/>
              <a:defRPr sz="9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858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1104449" y="35532388"/>
            <a:ext cx="21255599" cy="50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/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300"/>
              <a:buFont typeface="Arial"/>
              <a:buNone/>
              <a:defRPr sz="9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104449" y="9290289"/>
            <a:ext cx="30191099" cy="164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b" anchorCtr="0"/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1900"/>
              <a:buFont typeface="Arial"/>
              <a:buNone/>
              <a:defRPr sz="61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1104449" y="26475381"/>
            <a:ext cx="30191099" cy="109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8191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300"/>
              <a:buFont typeface="Arial"/>
              <a:buChar char="●"/>
              <a:defRPr sz="9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85800" algn="ctr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85800" algn="ctr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04449" y="3737743"/>
            <a:ext cx="30191099" cy="48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500"/>
              <a:buFont typeface="Arial"/>
              <a:buNone/>
              <a:defRPr sz="14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04449" y="9679580"/>
            <a:ext cx="30191099" cy="286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t" anchorCtr="0"/>
          <a:lstStyle>
            <a:lvl1pPr marL="457200" marR="0" lvl="0" indent="-819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300"/>
              <a:buFont typeface="Arial"/>
              <a:buChar char="●"/>
              <a:defRPr sz="9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●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685800" algn="l" rtl="0">
              <a:lnSpc>
                <a:spcPct val="115000"/>
              </a:lnSpc>
              <a:spcBef>
                <a:spcPts val="8300"/>
              </a:spcBef>
              <a:spcAft>
                <a:spcPts val="0"/>
              </a:spcAft>
              <a:buClr>
                <a:schemeClr val="dk2"/>
              </a:buClr>
              <a:buSzPts val="7200"/>
              <a:buFont typeface="Arial"/>
              <a:buChar char="○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685800" algn="l" rtl="0">
              <a:lnSpc>
                <a:spcPct val="115000"/>
              </a:lnSpc>
              <a:spcBef>
                <a:spcPts val="8300"/>
              </a:spcBef>
              <a:spcAft>
                <a:spcPts val="8300"/>
              </a:spcAft>
              <a:buClr>
                <a:schemeClr val="dk2"/>
              </a:buClr>
              <a:buSzPts val="7200"/>
              <a:buFont typeface="Arial"/>
              <a:buChar char="■"/>
              <a:defRPr sz="7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0020519" y="39166125"/>
            <a:ext cx="1944300" cy="330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1925" tIns="471925" rIns="471925" bIns="4719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uYJ9bNxPcI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s://gastronomylab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image" Target="../media/image5.png"/><Relationship Id="rId4" Type="http://schemas.openxmlformats.org/officeDocument/2006/relationships/image" Target="../media/image2.jpeg"/><Relationship Id="rId9" Type="http://schemas.openxmlformats.org/officeDocument/2006/relationships/hyperlink" Target="http://umaquimicairresistivel.blogspot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5969375" y="242721"/>
            <a:ext cx="21097210" cy="326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pt-BR" sz="6000" b="1" i="0" u="none" strike="noStrike" cap="none" dirty="0">
                <a:solidFill>
                  <a:srgbClr val="000000"/>
                </a:solidFill>
                <a:sym typeface="Arial"/>
              </a:rPr>
              <a:t>Desbravando a culinária molecular: Como o conhecimento químico e a investigação científica podem nos fazer exploradores desse universo surpreendente?</a:t>
            </a:r>
            <a:endParaRPr sz="6000" b="1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endParaRPr sz="34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lang="pt-BR" sz="3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pt-BR" sz="3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</a:t>
            </a:r>
            <a:r>
              <a:rPr lang="pt-BR" sz="3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</a:t>
            </a:r>
            <a:r>
              <a:rPr lang="pt-BR" sz="3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                                                         </a:t>
            </a:r>
            <a:endParaRPr sz="3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914400" y="6043152"/>
            <a:ext cx="14821200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6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 </a:t>
            </a:r>
            <a:r>
              <a:rPr lang="pt-BR" sz="5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Introdução</a:t>
            </a:r>
            <a:r>
              <a:rPr lang="pt-BR" sz="6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</a:t>
            </a:r>
            <a:endParaRPr sz="48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661241" y="7980958"/>
            <a:ext cx="14821200" cy="9342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pt-BR" sz="3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914400" y="16799087"/>
            <a:ext cx="14821200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5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        Objetivos</a:t>
            </a:r>
            <a:endParaRPr sz="5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980539" y="18078993"/>
            <a:ext cx="14639717" cy="324517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45720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3000"/>
              <a:buFont typeface="Wingdings" panose="05000000000000000000" pitchFamily="2" charset="2"/>
              <a:buChar char="ü"/>
            </a:pPr>
            <a:r>
              <a:rPr lang="pt-BR" sz="3600" dirty="0"/>
              <a:t>Partilhar com outros jovens duas receitas da culinária molecular associadas à construção do conhecimento químico.</a:t>
            </a:r>
          </a:p>
          <a:p>
            <a:pPr marL="457200" marR="0" lvl="0" indent="-45720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3000"/>
              <a:buFont typeface="Wingdings" panose="05000000000000000000" pitchFamily="2" charset="2"/>
              <a:buChar char="ü"/>
            </a:pPr>
            <a:r>
              <a:rPr lang="pt-BR" sz="3600" dirty="0"/>
              <a:t>Refletir sobre os obstáculos encontrados nas metodologias realizadas, pesquisar as explicações químicas necessárias, ou seja, praticar a investigação científica. </a:t>
            </a:r>
          </a:p>
          <a:p>
            <a:pPr marL="457200" marR="0" lvl="0" indent="-45720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3000"/>
              <a:buFont typeface="Wingdings" panose="05000000000000000000" pitchFamily="2" charset="2"/>
              <a:buChar char="ü"/>
            </a:pPr>
            <a:r>
              <a:rPr lang="pt-BR" sz="3600" dirty="0"/>
              <a:t>Tornar acessível através da informação a culinária molecular para outras pessoas e incentivá-las a desbravarem mais desse universo surpreendente.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3"/>
          <p:cNvSpPr txBox="1"/>
          <p:nvPr/>
        </p:nvSpPr>
        <p:spPr>
          <a:xfrm>
            <a:off x="926007" y="22970815"/>
            <a:ext cx="14821200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5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      Metodologia </a:t>
            </a:r>
            <a:endParaRPr sz="5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3"/>
          <p:cNvSpPr txBox="1"/>
          <p:nvPr/>
        </p:nvSpPr>
        <p:spPr>
          <a:xfrm>
            <a:off x="17153791" y="6114057"/>
            <a:ext cx="14762722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6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pt-BR" sz="5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Resultados e Discussão </a:t>
            </a:r>
            <a:endParaRPr sz="5000" b="1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3"/>
          <p:cNvSpPr txBox="1"/>
          <p:nvPr/>
        </p:nvSpPr>
        <p:spPr>
          <a:xfrm>
            <a:off x="17153791" y="7445275"/>
            <a:ext cx="14457136" cy="8131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mousse de chocolate tem apenas dois ingredientes:  água e chocolate meio amargo, que graças a emulsão se transforma em um mousse. </a:t>
            </a:r>
          </a:p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emulsão ocorre quando dois líquidos imiscíveis, como água e óleo, se misturam. Isso porque, quimicamente falando, as moléculas de água são polares enquanto as de óleo são apolares, impossibilitando a mistura. É necessário a aplicação de algum tipo de energia para que se formem, geralmente mecânica como a agitação. Por conta dessa instabilidade, com o passar do tempo, é comum que as emulsões voltem para o estado original, onde há a separação de fases entre o óleo e a água que a constituem.</a:t>
            </a:r>
          </a:p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Outra técnica usada nessa receita, para que essa mistura homogênea fique estável, é o uso do "banho João", que é o banho Maria invertido, água e gelo.  </a:t>
            </a:r>
          </a:p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técnica usada para fazer a gema foi a </a:t>
            </a:r>
            <a:r>
              <a:rPr lang="pt-BR" sz="3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esferificação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que consiste na formação de um polímero a partir da troca de um íon sódio por um íon cálcio, na molécula de alginato de sódio (Na(C</a:t>
            </a:r>
            <a:r>
              <a:rPr lang="pt-BR" sz="3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pt-BR" sz="3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pt-BR" sz="3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)), e o íon cálcio, por ser bivalente, se liga a duas moléculas de alginato, originando uma trama que em prática será a cápsula da esfera, fazendo a composição do nosso ovo de manga.</a:t>
            </a:r>
            <a:endParaRPr lang="pt-BR" sz="3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endParaRPr lang="pt-BR" sz="3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0" i="0" u="none" strike="noStrike" cap="none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0" i="0" u="none" strike="noStrike" cap="none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0" i="0" u="none" strike="noStrike" cap="none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0" i="0" u="none" strike="noStrike" cap="none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0" i="0" u="none" strike="noStrike" cap="none" dirty="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Shape 64"/>
          <p:cNvSpPr/>
          <p:nvPr/>
        </p:nvSpPr>
        <p:spPr>
          <a:xfrm>
            <a:off x="6046555" y="3690308"/>
            <a:ext cx="20306178" cy="1076273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  <a:buClrTx/>
              <a:buSzPct val="25000"/>
              <a:defRPr/>
            </a:pPr>
            <a:r>
              <a:rPr lang="pt-BR" sz="3000" b="1" dirty="0">
                <a:solidFill>
                  <a:sysClr val="windowText" lastClr="000000"/>
                </a:solidFill>
              </a:rPr>
              <a:t>Bruna Donato Dos Santos</a:t>
            </a:r>
            <a:r>
              <a:rPr kumimoji="0" lang="pt-BR" sz="3000" b="1" i="0" u="none" strike="noStrike" kern="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1</a:t>
            </a:r>
            <a:r>
              <a:rPr kumimoji="0" lang="pt-BR" sz="3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,</a:t>
            </a:r>
            <a:r>
              <a:rPr kumimoji="0" lang="pt-BR" sz="3000" b="1" i="0" u="none" strike="noStrike" kern="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lang="pt-BR" sz="3000" b="1" dirty="0">
                <a:solidFill>
                  <a:sysClr val="windowText" lastClr="000000"/>
                </a:solidFill>
              </a:rPr>
              <a:t>Davi Mello Baracho</a:t>
            </a:r>
            <a:r>
              <a:rPr kumimoji="0" lang="pt-BR" sz="3000" b="1" i="0" u="none" strike="noStrike" kern="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1</a:t>
            </a:r>
            <a:r>
              <a:rPr kumimoji="0" lang="pt-BR" sz="3000" b="1" i="0" u="none" strike="noStrike" kern="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, Fernanda Guimarães Cavalcanti e Fabiane Pereira Martins</a:t>
            </a:r>
            <a:r>
              <a:rPr lang="pt-BR" sz="3000" b="1" baseline="30000" dirty="0">
                <a:solidFill>
                  <a:sysClr val="windowText" lastClr="000000"/>
                </a:solidFill>
              </a:rPr>
              <a:t>1 .</a:t>
            </a:r>
            <a:endParaRPr lang="pt-BR" sz="3000" b="1" dirty="0">
              <a:solidFill>
                <a:sysClr val="windowText" lastClr="00000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pt-BR" sz="3000" b="1" i="0" u="none" strike="noStrike" kern="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pt-BR" sz="3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5" name="Shape 63"/>
          <p:cNvSpPr/>
          <p:nvPr/>
        </p:nvSpPr>
        <p:spPr>
          <a:xfrm>
            <a:off x="8391600" y="5990042"/>
            <a:ext cx="7344000" cy="1000345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endParaRPr lang="pt-BR" sz="3000" b="1" i="0" u="none" strike="noStrike" cap="none" dirty="0">
              <a:solidFill>
                <a:srgbClr val="000000"/>
              </a:solidFill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Shape 64"/>
          <p:cNvSpPr/>
          <p:nvPr/>
        </p:nvSpPr>
        <p:spPr>
          <a:xfrm>
            <a:off x="6475017" y="4932724"/>
            <a:ext cx="11007424" cy="101519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lang="pt-BR" sz="3000" baseline="30000" dirty="0">
                <a:solidFill>
                  <a:sysClr val="windowText" lastClr="000000"/>
                </a:solidFill>
              </a:rPr>
              <a:t>1</a:t>
            </a:r>
            <a:r>
              <a:rPr lang="pt-BR" sz="3000" dirty="0">
                <a:solidFill>
                  <a:sysClr val="windowText" lastClr="000000"/>
                </a:solidFill>
              </a:rPr>
              <a:t> Escola Firjan Sesi – Jacarepaguá  </a:t>
            </a:r>
            <a:endParaRPr lang="pt-BR" sz="3000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endParaRPr kumimoji="0" lang="pt-BR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984486" y="28422824"/>
            <a:ext cx="2468670" cy="1392314"/>
          </a:xfrm>
          <a:prstGeom prst="roundRect">
            <a:avLst/>
          </a:prstGeom>
          <a:solidFill>
            <a:schemeClr val="accent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186141" y="28641819"/>
            <a:ext cx="2077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dirty="0">
                <a:solidFill>
                  <a:schemeClr val="bg1"/>
                </a:solidFill>
              </a:rPr>
              <a:t>Mousse de Chocolate</a:t>
            </a:r>
          </a:p>
        </p:txBody>
      </p:sp>
      <p:sp>
        <p:nvSpPr>
          <p:cNvPr id="139" name="Retângulo de cantos arredondados 138"/>
          <p:cNvSpPr/>
          <p:nvPr/>
        </p:nvSpPr>
        <p:spPr>
          <a:xfrm>
            <a:off x="5048601" y="25324252"/>
            <a:ext cx="10644435" cy="2230770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0" name="CaixaDeTexto 139"/>
          <p:cNvSpPr txBox="1"/>
          <p:nvPr/>
        </p:nvSpPr>
        <p:spPr>
          <a:xfrm>
            <a:off x="5181002" y="25378207"/>
            <a:ext cx="10416949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3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Ingredientes e materiais: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½ xícara de água; 1 barra de chocolate amargo ou meio amargo; batedeira</a:t>
            </a:r>
            <a:r>
              <a:rPr lang="pt-BR" sz="3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p</a:t>
            </a: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anelas; bacias de plástico e colheres.</a:t>
            </a:r>
          </a:p>
          <a:p>
            <a:pPr algn="just"/>
            <a:endParaRPr lang="pt-BR" sz="3000" dirty="0"/>
          </a:p>
        </p:txBody>
      </p:sp>
      <p:sp>
        <p:nvSpPr>
          <p:cNvPr id="141" name="Google Shape;66;p13"/>
          <p:cNvSpPr txBox="1"/>
          <p:nvPr/>
        </p:nvSpPr>
        <p:spPr>
          <a:xfrm>
            <a:off x="984485" y="24190996"/>
            <a:ext cx="14762722" cy="112577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0" lvl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</a:pPr>
            <a:r>
              <a:rPr lang="pt-BR" sz="3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Esses foram os passos que nós demos para a realização das nossas receitas: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Retângulo de cantos arredondados 141"/>
          <p:cNvSpPr/>
          <p:nvPr/>
        </p:nvSpPr>
        <p:spPr>
          <a:xfrm>
            <a:off x="5064368" y="27862063"/>
            <a:ext cx="10651307" cy="6924242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50000"/>
              </a:lnSpc>
            </a:pPr>
            <a:r>
              <a:rPr lang="pt-BR" sz="3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Modo de Preparo: </a:t>
            </a:r>
            <a:r>
              <a:rPr lang="pt-BR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a água estiver em ponto de ebulição, coloque os pedaços de chocolate. Mexa até tudo se tornar homogêneo; Prepare o banho João (banho Maria invertido, ou seja, uma bacia de água com gelo). Coloque um recipiente com a mistura de chocolate sobre o banho João e bata com uma batedeira ou um mix, até o ponto de “mousse”, leve para a geladeira por mais uma horinha. E assim, poderá degustar.</a:t>
            </a:r>
            <a:endParaRPr lang="pt-BR" sz="3000" dirty="0">
              <a:solidFill>
                <a:schemeClr val="tx1"/>
              </a:solidFill>
            </a:endParaRPr>
          </a:p>
        </p:txBody>
      </p:sp>
      <p:sp>
        <p:nvSpPr>
          <p:cNvPr id="144" name="Retângulo de cantos arredondados 143"/>
          <p:cNvSpPr/>
          <p:nvPr/>
        </p:nvSpPr>
        <p:spPr>
          <a:xfrm>
            <a:off x="568138" y="36260902"/>
            <a:ext cx="2468670" cy="1212266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444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5" name="CaixaDeTexto 144"/>
          <p:cNvSpPr txBox="1"/>
          <p:nvPr/>
        </p:nvSpPr>
        <p:spPr>
          <a:xfrm>
            <a:off x="692458" y="36359203"/>
            <a:ext cx="20778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dirty="0">
                <a:solidFill>
                  <a:schemeClr val="bg1"/>
                </a:solidFill>
              </a:rPr>
              <a:t>Gema de Manga</a:t>
            </a:r>
          </a:p>
        </p:txBody>
      </p:sp>
      <p:sp>
        <p:nvSpPr>
          <p:cNvPr id="150" name="Retângulo de cantos arredondados 149"/>
          <p:cNvSpPr/>
          <p:nvPr/>
        </p:nvSpPr>
        <p:spPr>
          <a:xfrm>
            <a:off x="4987371" y="35020498"/>
            <a:ext cx="10702242" cy="1767394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Ingredientes e materiais: </a:t>
            </a:r>
            <a:r>
              <a:rPr lang="pt-BR" sz="3000" dirty="0">
                <a:solidFill>
                  <a:schemeClr val="tx1"/>
                </a:solidFill>
              </a:rPr>
              <a:t>Alginato de Sódio, lactato de Calcio, manga, amido de milho , bicarbonato de Cálcio e água.</a:t>
            </a:r>
          </a:p>
        </p:txBody>
      </p:sp>
      <p:cxnSp>
        <p:nvCxnSpPr>
          <p:cNvPr id="9" name="Conector de seta reta 8"/>
          <p:cNvCxnSpPr>
            <a:stCxn id="5" idx="3"/>
          </p:cNvCxnSpPr>
          <p:nvPr/>
        </p:nvCxnSpPr>
        <p:spPr>
          <a:xfrm flipV="1">
            <a:off x="3453156" y="26739941"/>
            <a:ext cx="1476653" cy="23790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ector de seta reta 152"/>
          <p:cNvCxnSpPr>
            <a:cxnSpLocks/>
            <a:stCxn id="144" idx="3"/>
            <a:endCxn id="150" idx="1"/>
          </p:cNvCxnSpPr>
          <p:nvPr/>
        </p:nvCxnSpPr>
        <p:spPr>
          <a:xfrm flipV="1">
            <a:off x="3036808" y="35904195"/>
            <a:ext cx="1950563" cy="96284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ector de seta reta 153"/>
          <p:cNvCxnSpPr/>
          <p:nvPr/>
        </p:nvCxnSpPr>
        <p:spPr>
          <a:xfrm>
            <a:off x="3453156" y="29132968"/>
            <a:ext cx="1560278" cy="17673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Retângulo de cantos arredondados 155"/>
          <p:cNvSpPr/>
          <p:nvPr/>
        </p:nvSpPr>
        <p:spPr>
          <a:xfrm>
            <a:off x="4895709" y="36859396"/>
            <a:ext cx="10702242" cy="6096695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lnSpc>
                <a:spcPct val="150000"/>
              </a:lnSpc>
            </a:pPr>
            <a:r>
              <a:rPr lang="pt-BR" sz="3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Modo de Preparo: </a:t>
            </a:r>
            <a:r>
              <a:rPr lang="pt-BR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Bat</a:t>
            </a:r>
            <a:r>
              <a:rPr lang="pt-BR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água, no liquidificador, junto com o alginato de sódio. Lembre-se que é importante bater o alginato com água no liquidificador e não misturar. </a:t>
            </a:r>
            <a:r>
              <a:rPr lang="pt-BR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Depois, leve a refrigeração. </a:t>
            </a:r>
            <a:r>
              <a:rPr lang="pt-BR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Já no preparo da gema, </a:t>
            </a:r>
            <a:r>
              <a:rPr lang="pt-BR" sz="30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bata</a:t>
            </a:r>
            <a:r>
              <a:rPr lang="pt-BR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no liquidificador a manga cortada, o lactato de cálcio e a água; leve esta mistura à geladeira por aproximadamente uma hora. Pegue a mistura, batida no liquidificador, da manga com o lactato de cálcio, e despejar na mistura que fizemos inicialmente de alginato  de sódio.</a:t>
            </a:r>
            <a:endParaRPr lang="pt-BR" sz="30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1" name="Conector de seta reta 160"/>
          <p:cNvCxnSpPr>
            <a:cxnSpLocks/>
          </p:cNvCxnSpPr>
          <p:nvPr/>
        </p:nvCxnSpPr>
        <p:spPr>
          <a:xfrm>
            <a:off x="3072071" y="37354445"/>
            <a:ext cx="1560628" cy="31211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Google Shape;70;p13"/>
          <p:cNvSpPr txBox="1"/>
          <p:nvPr/>
        </p:nvSpPr>
        <p:spPr>
          <a:xfrm>
            <a:off x="16663999" y="38271803"/>
            <a:ext cx="14762722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6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pt-BR" sz="5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Referências</a:t>
            </a:r>
            <a:r>
              <a:rPr lang="pt-BR" sz="60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6000" b="1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59;p13">
            <a:extLst>
              <a:ext uri="{FF2B5EF4-FFF2-40B4-BE49-F238E27FC236}">
                <a16:creationId xmlns:a16="http://schemas.microsoft.com/office/drawing/2014/main" id="{C1FDBB99-4D90-154A-AACC-C8CCC3AB28A7}"/>
              </a:ext>
            </a:extLst>
          </p:cNvPr>
          <p:cNvSpPr txBox="1"/>
          <p:nvPr/>
        </p:nvSpPr>
        <p:spPr>
          <a:xfrm>
            <a:off x="980539" y="7296443"/>
            <a:ext cx="14821200" cy="10205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600" dirty="0"/>
              <a:t>A</a:t>
            </a:r>
            <a:r>
              <a:rPr lang="pt-BR" sz="3600" dirty="0">
                <a:effectLst/>
              </a:rPr>
              <a:t> busca pelo conhecimento químico, marco do início desse projeto,  começou pela curiosidade, em compreendermos como seria possível por exemplo, um "Mousse de Chocolate com apenas chocolate e água" e uma "Gema de manga“?</a:t>
            </a:r>
            <a:r>
              <a:rPr lang="pt-BR" sz="3600" dirty="0"/>
              <a:t> 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600" dirty="0"/>
              <a:t>Nessa pesquisa, percebemos o </a:t>
            </a:r>
            <a:r>
              <a:rPr lang="pt-BR" sz="3600" dirty="0">
                <a:effectLst/>
              </a:rPr>
              <a:t>quão incrível é o universo da química </a:t>
            </a:r>
            <a:r>
              <a:rPr lang="pt-BR" sz="3600" dirty="0"/>
              <a:t>d</a:t>
            </a:r>
            <a:r>
              <a:rPr lang="pt-BR" sz="3600" dirty="0">
                <a:effectLst/>
              </a:rPr>
              <a:t>os alimentos. Isso mudou a nossa perspectiva sobre </a:t>
            </a:r>
            <a:r>
              <a:rPr lang="pt-BR" sz="3600" dirty="0"/>
              <a:t>tal ciência,</a:t>
            </a:r>
            <a:r>
              <a:rPr lang="pt-BR" sz="3600" dirty="0">
                <a:effectLst/>
              </a:rPr>
              <a:t> pois algo que era tão distante, vimos que </a:t>
            </a:r>
            <a:r>
              <a:rPr lang="pt-BR" sz="3600" dirty="0"/>
              <a:t>pode estar</a:t>
            </a:r>
            <a:r>
              <a:rPr lang="pt-BR" sz="3600" dirty="0">
                <a:effectLst/>
              </a:rPr>
              <a:t> bem perto da gente. </a:t>
            </a:r>
            <a:r>
              <a:rPr lang="pt-BR" sz="3600" dirty="0"/>
              <a:t>F</a:t>
            </a:r>
            <a:r>
              <a:rPr lang="pt-BR" sz="3600" dirty="0">
                <a:effectLst/>
              </a:rPr>
              <a:t>oi fascinante!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600" dirty="0">
                <a:effectLst/>
              </a:rPr>
              <a:t>Através de estudos e pesquisas, mergulhamos no universo da culinária molecular</a:t>
            </a:r>
            <a:r>
              <a:rPr lang="pt-BR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com a qual,  podemos modificar a textura, a forma como o alimento se apresenta e mantermos o sabor do ingrediente principal. Como essas informações mexem com o nosso cérebro? Visualmente já associamos as imagens dos alimentos aos sabores já conhecidos. E quando o sabor não é o mesmo? Qual a sensação de provar uma gema de manga? Qual a sensação de provar um mousse que parece chocolate puro? </a:t>
            </a:r>
            <a:endParaRPr lang="pt-BR"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3">
            <a:extLst>
              <a:ext uri="{FF2B5EF4-FFF2-40B4-BE49-F238E27FC236}">
                <a16:creationId xmlns:a16="http://schemas.microsoft.com/office/drawing/2014/main" id="{709BFCC2-5B00-9148-9423-E7A63AB6B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182" y="560336"/>
            <a:ext cx="4470504" cy="3030008"/>
          </a:xfrm>
          <a:prstGeom prst="rect">
            <a:avLst/>
          </a:prstGeom>
        </p:spPr>
      </p:pic>
      <p:pic>
        <p:nvPicPr>
          <p:cNvPr id="4" name="Imagem 6">
            <a:extLst>
              <a:ext uri="{FF2B5EF4-FFF2-40B4-BE49-F238E27FC236}">
                <a16:creationId xmlns:a16="http://schemas.microsoft.com/office/drawing/2014/main" id="{9051D124-1E4D-5F4A-8374-238DA128F1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5695" y="292203"/>
            <a:ext cx="4250818" cy="2744498"/>
          </a:xfrm>
          <a:prstGeom prst="rect">
            <a:avLst/>
          </a:prstGeom>
        </p:spPr>
      </p:pic>
      <p:pic>
        <p:nvPicPr>
          <p:cNvPr id="7" name="Imagem 7">
            <a:extLst>
              <a:ext uri="{FF2B5EF4-FFF2-40B4-BE49-F238E27FC236}">
                <a16:creationId xmlns:a16="http://schemas.microsoft.com/office/drawing/2014/main" id="{EA3021E6-D682-D842-9F73-A277BA269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88550" y="18801383"/>
            <a:ext cx="5629865" cy="7506487"/>
          </a:xfrm>
          <a:prstGeom prst="rect">
            <a:avLst/>
          </a:prstGeom>
        </p:spPr>
      </p:pic>
      <p:pic>
        <p:nvPicPr>
          <p:cNvPr id="8" name="Imagem 9">
            <a:extLst>
              <a:ext uri="{FF2B5EF4-FFF2-40B4-BE49-F238E27FC236}">
                <a16:creationId xmlns:a16="http://schemas.microsoft.com/office/drawing/2014/main" id="{3B706831-9E48-1247-B2BD-7B917B35A2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94105" y="18537584"/>
            <a:ext cx="5367461" cy="8131327"/>
          </a:xfrm>
          <a:prstGeom prst="rect">
            <a:avLst/>
          </a:prstGeom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id="{B4BA119F-7CEE-984F-8BB9-74525F00E355}"/>
              </a:ext>
            </a:extLst>
          </p:cNvPr>
          <p:cNvSpPr txBox="1"/>
          <p:nvPr/>
        </p:nvSpPr>
        <p:spPr>
          <a:xfrm>
            <a:off x="16276854" y="40182956"/>
            <a:ext cx="16516596" cy="5869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pt-BR" sz="1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Gastronomy</a:t>
            </a: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4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Tudo para gastronomia molecular"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(site)- Disponível em: </a:t>
            </a:r>
            <a:r>
              <a:rPr lang="pt-BR" sz="14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https://gastronomylab.com/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(visualizado em 08/07/2021)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“Química na cozinha” 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(vídeo) – Disponível em: </a:t>
            </a:r>
            <a:r>
              <a:rPr lang="pt-BR" sz="14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https://youtu.be/yuYJ9bNxPcI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(visualizado em 01/11/2021)</a:t>
            </a:r>
          </a:p>
          <a:p>
            <a:pPr indent="449580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SAKAE, R. M.; </a:t>
            </a: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Gastronomia Molecular para o ensino de química.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(monografia de conclusão de graduação). </a:t>
            </a:r>
            <a:r>
              <a:rPr lang="pt-BR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Istituto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Química, Universidade Federal Fluminense. Rio de Janeiro, 2018. 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“Uma Química irresistível"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(blog). Disponível em: </a:t>
            </a:r>
            <a:r>
              <a:rPr lang="pt-BR" sz="14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http://umaquimicairresistivel.blogspot.com/</a:t>
            </a: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(visualizado em 08/07/2021).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pt-BR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94B02479-FED5-4679-AFB2-1C9B4573A7AF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198" y="30200654"/>
            <a:ext cx="1442085" cy="201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14C07D54-1846-4AB1-B3FA-3D4EE82A7177}"/>
              </a:ext>
            </a:extLst>
          </p:cNvPr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0" t="8652" r="5348" b="14626"/>
          <a:stretch>
            <a:fillRect/>
          </a:stretch>
        </p:blipFill>
        <p:spPr bwMode="auto">
          <a:xfrm rot="-5400000">
            <a:off x="830421" y="37802344"/>
            <a:ext cx="1934845" cy="234315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64;p13">
            <a:extLst>
              <a:ext uri="{FF2B5EF4-FFF2-40B4-BE49-F238E27FC236}">
                <a16:creationId xmlns:a16="http://schemas.microsoft.com/office/drawing/2014/main" id="{49177349-5F6E-46B1-90EA-02A036EB294C}"/>
              </a:ext>
            </a:extLst>
          </p:cNvPr>
          <p:cNvSpPr txBox="1"/>
          <p:nvPr/>
        </p:nvSpPr>
        <p:spPr>
          <a:xfrm>
            <a:off x="16668750" y="26895587"/>
            <a:ext cx="14821200" cy="1219200"/>
          </a:xfrm>
          <a:prstGeom prst="rect">
            <a:avLst/>
          </a:prstGeom>
          <a:solidFill>
            <a:srgbClr val="00376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pt-BR" sz="50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                          </a:t>
            </a:r>
            <a:r>
              <a:rPr lang="pt-BR" sz="5000" b="1" dirty="0">
                <a:solidFill>
                  <a:srgbClr val="FFFFFF"/>
                </a:solidFill>
              </a:rPr>
              <a:t>Conclusões</a:t>
            </a:r>
            <a:endParaRPr sz="50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66;p13">
            <a:extLst>
              <a:ext uri="{FF2B5EF4-FFF2-40B4-BE49-F238E27FC236}">
                <a16:creationId xmlns:a16="http://schemas.microsoft.com/office/drawing/2014/main" id="{7A40A4C0-8531-42B0-B9DA-8569353F9B7F}"/>
              </a:ext>
            </a:extLst>
          </p:cNvPr>
          <p:cNvSpPr txBox="1"/>
          <p:nvPr/>
        </p:nvSpPr>
        <p:spPr>
          <a:xfrm>
            <a:off x="16681685" y="28801096"/>
            <a:ext cx="14762722" cy="497455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decorrer da realização das receitas, algumas etapas não deram certo,  possibilitando ótimas  reflexões e construção de conhecimento, na busca de outros caminhos para a finalização dos processos. Por exemplo, no preparo do mousse de chocolate, não foi possível chegar na textura de mousse com o chocolate ao leite. </a:t>
            </a:r>
          </a:p>
          <a:p>
            <a:pPr indent="450215" algn="just">
              <a:lnSpc>
                <a:spcPct val="150000"/>
              </a:lnSpc>
            </a:pPr>
            <a:r>
              <a:rPr lang="pt-BR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Provar as receitas no final dos processos foi uma experiência incrível, pois percebemos o quanto é complexo compreendermos os sabores com texturas e formas diferentes, e como já associamos aos sabores que já conhecíamos. Essa mistura de sensações é mesmo fascinante. O nosso cérebro automaticamente pensa uma coisa quando vê uma imagem de um ovo, um alimento salgado, mas quando você prova a gema de manga, você sente no seu paladar o doce da manga, há uma nova informação no nosso cérebro e na nossa boca, com uma nova perspectiva dos alimentos, novas vertentes e alternativas de consumi-los. A gastronomia molecular é mesmo muito fascinante.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FC29E5-4411-CB47-8255-6EE8E6671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37087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3078</TotalTime>
  <Words>1081</Words>
  <Application>Microsoft Office PowerPoint</Application>
  <PresentationFormat>Personalizar</PresentationFormat>
  <Paragraphs>54</Paragraphs>
  <Slides>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5" baseType="lpstr">
      <vt:lpstr>Arial</vt:lpstr>
      <vt:lpstr>Wingdings</vt:lpstr>
      <vt:lpstr>Simple Light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Leandro</dc:creator>
  <cp:lastModifiedBy>Fabiane Pereira Martins</cp:lastModifiedBy>
  <cp:revision>64</cp:revision>
  <dcterms:modified xsi:type="dcterms:W3CDTF">2022-03-10T20:02:21Z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c88f678-0b6e-4995-8ab3-bcc8062be905_Enabled">
    <vt:lpwstr>true</vt:lpwstr>
  </property>
  <property fmtid="{D5CDD505-2E9C-101B-9397-08002B2CF9AE}" pid="3" name="MSIP_Label_5c88f678-0b6e-4995-8ab3-bcc8062be905_SetDate">
    <vt:lpwstr>2022-03-08T18:57:41Z</vt:lpwstr>
  </property>
  <property fmtid="{D5CDD505-2E9C-101B-9397-08002B2CF9AE}" pid="4" name="MSIP_Label_5c88f678-0b6e-4995-8ab3-bcc8062be905_Method">
    <vt:lpwstr>Privileged</vt:lpwstr>
  </property>
  <property fmtid="{D5CDD505-2E9C-101B-9397-08002B2CF9AE}" pid="5" name="MSIP_Label_5c88f678-0b6e-4995-8ab3-bcc8062be905_Name">
    <vt:lpwstr>Ostensivo</vt:lpwstr>
  </property>
  <property fmtid="{D5CDD505-2E9C-101B-9397-08002B2CF9AE}" pid="6" name="MSIP_Label_5c88f678-0b6e-4995-8ab3-bcc8062be905_SiteId">
    <vt:lpwstr>d0c698d4-e4ea-4ee9-a79d-f2d7a78399c8</vt:lpwstr>
  </property>
  <property fmtid="{D5CDD505-2E9C-101B-9397-08002B2CF9AE}" pid="7" name="MSIP_Label_5c88f678-0b6e-4995-8ab3-bcc8062be905_ActionId">
    <vt:lpwstr>ebb5cc39-35f1-4a0d-92d9-f51ead14b9c9</vt:lpwstr>
  </property>
  <property fmtid="{D5CDD505-2E9C-101B-9397-08002B2CF9AE}" pid="8" name="MSIP_Label_5c88f678-0b6e-4995-8ab3-bcc8062be905_ContentBits">
    <vt:lpwstr>0</vt:lpwstr>
  </property>
</Properties>
</file>