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sldIdLst>
    <p:sldId id="256" r:id="rId2"/>
  </p:sldIdLst>
  <p:sldSz cx="28800425" cy="35999738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sz="7600"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66FF"/>
    <a:srgbClr val="FFFF7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" d="100"/>
          <a:sy n="13" d="100"/>
        </p:scale>
        <p:origin x="2262" y="13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97EDFA0B-4B44-4C69-9A55-85F99686C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5B074F89-9853-4394-BF96-184A985E9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6287023B-8B67-4860-AD94-3D368FB7F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5079CD64-E3CE-4CB3-8055-CBA59C741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96718275-15C9-4482-B25C-A2A01583C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5" name="AutoShape 6">
            <a:extLst>
              <a:ext uri="{FF2B5EF4-FFF2-40B4-BE49-F238E27FC236}">
                <a16:creationId xmlns:a16="http://schemas.microsoft.com/office/drawing/2014/main" id="{40E354A9-5AA2-480C-9658-9B85630F1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6" name="AutoShape 7">
            <a:extLst>
              <a:ext uri="{FF2B5EF4-FFF2-40B4-BE49-F238E27FC236}">
                <a16:creationId xmlns:a16="http://schemas.microsoft.com/office/drawing/2014/main" id="{FA43D4F4-1F78-4FB7-8CED-54980939C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7" name="AutoShape 8">
            <a:extLst>
              <a:ext uri="{FF2B5EF4-FFF2-40B4-BE49-F238E27FC236}">
                <a16:creationId xmlns:a16="http://schemas.microsoft.com/office/drawing/2014/main" id="{C461EAA8-B255-4619-93A8-6F0555BDFE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8" name="AutoShape 9">
            <a:extLst>
              <a:ext uri="{FF2B5EF4-FFF2-40B4-BE49-F238E27FC236}">
                <a16:creationId xmlns:a16="http://schemas.microsoft.com/office/drawing/2014/main" id="{AD993121-1DC6-49E1-B37C-2A6302DA7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59" name="AutoShape 10">
            <a:extLst>
              <a:ext uri="{FF2B5EF4-FFF2-40B4-BE49-F238E27FC236}">
                <a16:creationId xmlns:a16="http://schemas.microsoft.com/office/drawing/2014/main" id="{CFB8BF77-000E-4CEC-8DF4-8811A7E77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0" name="AutoShape 11">
            <a:extLst>
              <a:ext uri="{FF2B5EF4-FFF2-40B4-BE49-F238E27FC236}">
                <a16:creationId xmlns:a16="http://schemas.microsoft.com/office/drawing/2014/main" id="{02E83330-BF9C-4A24-B6A1-E8C1763D8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1" name="AutoShape 12">
            <a:extLst>
              <a:ext uri="{FF2B5EF4-FFF2-40B4-BE49-F238E27FC236}">
                <a16:creationId xmlns:a16="http://schemas.microsoft.com/office/drawing/2014/main" id="{C33C5D4C-46AB-427E-BD3A-54DD22A3F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2" name="AutoShape 13">
            <a:extLst>
              <a:ext uri="{FF2B5EF4-FFF2-40B4-BE49-F238E27FC236}">
                <a16:creationId xmlns:a16="http://schemas.microsoft.com/office/drawing/2014/main" id="{648E8A09-1C15-44F7-90E7-819AC4A86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3" name="Text Box 14">
            <a:extLst>
              <a:ext uri="{FF2B5EF4-FFF2-40B4-BE49-F238E27FC236}">
                <a16:creationId xmlns:a16="http://schemas.microsoft.com/office/drawing/2014/main" id="{52110DC1-BF93-4DF0-B09A-EC44CF294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4" name="Text Box 15">
            <a:extLst>
              <a:ext uri="{FF2B5EF4-FFF2-40B4-BE49-F238E27FC236}">
                <a16:creationId xmlns:a16="http://schemas.microsoft.com/office/drawing/2014/main" id="{1F08F427-2CB6-45E9-9FE2-E051E8ECB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60687" cy="44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065" name="Rectangle 16">
            <a:extLst>
              <a:ext uri="{FF2B5EF4-FFF2-40B4-BE49-F238E27FC236}">
                <a16:creationId xmlns:a16="http://schemas.microsoft.com/office/drawing/2014/main" id="{5096F8B6-50B2-4BE0-A1E3-32C711AFDAE5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143125" y="-15646400"/>
            <a:ext cx="2551113" cy="3607276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17">
            <a:extLst>
              <a:ext uri="{FF2B5EF4-FFF2-40B4-BE49-F238E27FC236}">
                <a16:creationId xmlns:a16="http://schemas.microsoft.com/office/drawing/2014/main" id="{6F686303-6CE1-4A95-8BB2-1532A2F4ABE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65763" cy="409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noProof="0"/>
          </a:p>
        </p:txBody>
      </p:sp>
      <p:sp>
        <p:nvSpPr>
          <p:cNvPr id="2067" name="Text Box 18">
            <a:extLst>
              <a:ext uri="{FF2B5EF4-FFF2-40B4-BE49-F238E27FC236}">
                <a16:creationId xmlns:a16="http://schemas.microsoft.com/office/drawing/2014/main" id="{DF86CB40-5B39-4739-B79C-C345E4A98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" name="Rectangle 19">
            <a:extLst>
              <a:ext uri="{FF2B5EF4-FFF2-40B4-BE49-F238E27FC236}">
                <a16:creationId xmlns:a16="http://schemas.microsoft.com/office/drawing/2014/main" id="{8CAC654E-ED32-4CF0-9716-71A2BC7B934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51162" cy="43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defRPr>
            </a:lvl1pPr>
          </a:lstStyle>
          <a:p>
            <a:fld id="{2D31FAF8-9371-4A0B-BF3F-B3279F384ED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25088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9">
            <a:extLst>
              <a:ext uri="{FF2B5EF4-FFF2-40B4-BE49-F238E27FC236}">
                <a16:creationId xmlns:a16="http://schemas.microsoft.com/office/drawing/2014/main" id="{2F1F7DA6-DDC5-4682-93A2-FAF2CA66DCC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fld id="{6C9E598E-EF2D-47EF-A017-FB6BCCD47EC6}" type="slidenum">
              <a:rPr lang="pt-BR" altLang="pt-BR" sz="1200">
                <a:solidFill>
                  <a:srgbClr val="000000"/>
                </a:solidFill>
                <a:latin typeface="Calibri" panose="020F0502020204030204" pitchFamily="34" charset="0"/>
              </a:rPr>
              <a:pPr>
                <a:buClrTx/>
                <a:buFontTx/>
                <a:buNone/>
              </a:pPr>
              <a:t>1</a:t>
            </a:fld>
            <a:endParaRPr lang="pt-BR" altLang="pt-BR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099" name="Text Box 1">
            <a:extLst>
              <a:ext uri="{FF2B5EF4-FFF2-40B4-BE49-F238E27FC236}">
                <a16:creationId xmlns:a16="http://schemas.microsoft.com/office/drawing/2014/main" id="{0D7471E9-9660-400E-A4B9-1B50383B5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60687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9FE5401-6B3E-4585-8825-8D563CFE353A}" type="slidenum">
              <a:rPr lang="pt-BR" altLang="pt-BR" sz="1200">
                <a:solidFill>
                  <a:srgbClr val="000000"/>
                </a:solidFill>
                <a:latin typeface="Calibri" panose="020F0502020204030204" pitchFamily="34" charset="0"/>
                <a:cs typeface="Segoe UI" panose="020B0502040204020203" pitchFamily="34" charset="0"/>
              </a:rPr>
              <a:pPr algn="r" eaLnBrk="1" hangingPunct="1">
                <a:buClrTx/>
                <a:buFontTx/>
                <a:buNone/>
              </a:pPr>
              <a:t>1</a:t>
            </a:fld>
            <a:endParaRPr lang="pt-BR" altLang="pt-BR" sz="1200">
              <a:solidFill>
                <a:srgbClr val="000000"/>
              </a:solidFill>
              <a:latin typeface="Calibri" panose="020F0502020204030204" pitchFamily="34" charset="0"/>
              <a:cs typeface="Segoe UI" panose="020B0502040204020203" pitchFamily="34" charset="0"/>
            </a:endParaRPr>
          </a:p>
        </p:txBody>
      </p:sp>
      <p:sp>
        <p:nvSpPr>
          <p:cNvPr id="4100" name="Rectangle 2">
            <a:extLst>
              <a:ext uri="{FF2B5EF4-FFF2-40B4-BE49-F238E27FC236}">
                <a16:creationId xmlns:a16="http://schemas.microsoft.com/office/drawing/2014/main" id="{C2B4B024-37BD-4E99-8733-86BEDA35D950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57400" y="685800"/>
            <a:ext cx="27432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1" name="Text Box 3">
            <a:extLst>
              <a:ext uri="{FF2B5EF4-FFF2-40B4-BE49-F238E27FC236}">
                <a16:creationId xmlns:a16="http://schemas.microsoft.com/office/drawing/2014/main" id="{2171FD7D-1A4C-4481-B845-B6D2F7CFB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4102" name="Text Box 4">
            <a:extLst>
              <a:ext uri="{FF2B5EF4-FFF2-40B4-BE49-F238E27FC236}">
                <a16:creationId xmlns:a16="http://schemas.microsoft.com/office/drawing/2014/main" id="{26B479A4-40EA-4200-AAE4-7D8D6D9157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25BD4CC-A9A6-4DBB-8502-12151252B052}" type="slidenum">
              <a:rPr lang="pt-BR" altLang="pt-BR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>
                <a:buClrTx/>
                <a:buFontTx/>
                <a:buNone/>
              </a:pPr>
              <a:t>1</a:t>
            </a:fld>
            <a:endParaRPr lang="pt-BR" altLang="pt-BR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600450" y="5891213"/>
            <a:ext cx="21599525" cy="1253331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00450" y="18908713"/>
            <a:ext cx="21599525" cy="86915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3672D78-9A83-46BA-BF7A-CE093CE419F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43E479-3EAF-45E0-A4B6-8C781932E32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0477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5AB6BC8-ED85-4CB6-A823-3FF23D9E7F6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CCE630-1D45-4EB8-9FB6-4ACFB58579F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27836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65325" y="8975725"/>
            <a:ext cx="24839613" cy="149748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65325" y="24091900"/>
            <a:ext cx="24839613" cy="787400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C5FF77B-A180-42C3-9BB5-743482CAEC6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F50335-2D3E-4238-AFFD-485D4E6C10C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39675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8275" y="8397875"/>
            <a:ext cx="12865100" cy="295671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4455775" y="8397875"/>
            <a:ext cx="12866688" cy="295671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02E0C17-ACCC-4CD1-89DB-789A42A76BA0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C408C3-5BBF-47B8-8D6D-BA78D440A64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152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4375" y="1916113"/>
            <a:ext cx="24839613" cy="695960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984375" y="8824913"/>
            <a:ext cx="12184063" cy="4324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984375" y="13149263"/>
            <a:ext cx="12184063" cy="193421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4579600" y="8824913"/>
            <a:ext cx="12244388" cy="4324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4579600" y="13149263"/>
            <a:ext cx="12244388" cy="193421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3F74C4C-72E3-4C8E-ACCA-1C4E6CF7739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A1BE46-EA36-47E7-9467-6244FBC9C56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5947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C7D2A35-F3E6-485A-BA56-A1C803B2390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0413D2-7230-4971-A35F-32DCE925581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22730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4FB42CE8-7805-42E4-9BBC-6598E8F2091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AB6EE-E722-4626-9CF7-8898CE6E8B4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01922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4375" y="2400300"/>
            <a:ext cx="9288463" cy="839946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244388" y="5183188"/>
            <a:ext cx="14579600" cy="25582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84375" y="10799763"/>
            <a:ext cx="9288463" cy="200088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E0D5F2-64DB-4713-9763-56F46D076CA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04CAC5-E5AC-49F3-ACBF-ABE24774540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73412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84375" y="2400300"/>
            <a:ext cx="9288463" cy="839946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2244388" y="5183188"/>
            <a:ext cx="14579600" cy="25582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84375" y="10799763"/>
            <a:ext cx="9288463" cy="200088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83FC6C1-861F-4237-8B0E-2A166B00E9B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1B1877-4DBE-4518-B5AC-4A37A0C2AC0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29543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A184DF8-035A-4D56-A4A2-678EEE8E75F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F04788-26F6-4B29-B946-51D34D072DA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475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0851813" y="1436688"/>
            <a:ext cx="6470650" cy="3652837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438275" y="1436688"/>
            <a:ext cx="19261138" cy="36528375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71F709F-05BF-4F19-B3A1-E7541A00958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9BCCC-FBB9-4EAD-92DE-9D6A79C3D90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03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E57F0204-5463-406C-924E-8491FD6E2B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438275" y="1436688"/>
            <a:ext cx="25884188" cy="597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00" tIns="216000" rIns="432000" bIns="216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do título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D660A0DE-BA36-45F0-8BD0-C39055FFD3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438275" y="8397875"/>
            <a:ext cx="25884188" cy="2956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00" tIns="216000" rIns="432000" bIns="21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BR"/>
              <a:t>Clique para editar o formato do texto da estrutura de tópicos</a:t>
            </a:r>
          </a:p>
          <a:p>
            <a:pPr lvl="1"/>
            <a:r>
              <a:rPr lang="en-GB" altLang="pt-BR"/>
              <a:t>2.º nível da estrutura de tópicos</a:t>
            </a:r>
          </a:p>
          <a:p>
            <a:pPr lvl="2"/>
            <a:r>
              <a:rPr lang="en-GB" altLang="pt-BR"/>
              <a:t>3.º nível da estrutura de tópicos</a:t>
            </a:r>
          </a:p>
          <a:p>
            <a:pPr lvl="3"/>
            <a:r>
              <a:rPr lang="en-GB" altLang="pt-BR"/>
              <a:t>4.º nível da estrutura de tópicos</a:t>
            </a:r>
          </a:p>
          <a:p>
            <a:pPr lvl="4"/>
            <a:r>
              <a:rPr lang="en-GB" altLang="pt-BR"/>
              <a:t>5.º nível da estrutura de tópicos</a:t>
            </a:r>
          </a:p>
          <a:p>
            <a:pPr lvl="4"/>
            <a:r>
              <a:rPr lang="en-GB" altLang="pt-BR"/>
              <a:t>6.º nível da estrutura de tópicos</a:t>
            </a:r>
          </a:p>
          <a:p>
            <a:pPr lvl="4"/>
            <a:r>
              <a:rPr lang="en-GB" altLang="pt-BR"/>
              <a:t>7.º nível da estrutura de tópicos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47A4D40C-BF84-4D81-9A06-406B19530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1450" y="33364488"/>
            <a:ext cx="6697663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4E532578-514B-435C-939C-AE7A0AB71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0913" y="33367663"/>
            <a:ext cx="9120187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57F081FB-F67A-46BB-852C-0544BD93F31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20639088" y="33361313"/>
            <a:ext cx="6683375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00" tIns="216000" rIns="432000" bIns="216000" numCol="1" anchor="ctr" anchorCtr="0" compatLnSpc="1">
            <a:prstTxWarp prst="textNoShape">
              <a:avLst/>
            </a:prstTxWarp>
          </a:bodyPr>
          <a:lstStyle>
            <a:lvl1pPr>
              <a:buSzPct val="10000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0779125" algn="l"/>
                <a:tab pos="1078071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C148BB0C-6D4A-43FB-B763-3267A9756F91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7300">
          <a:solidFill>
            <a:srgbClr val="000000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spcBef>
          <a:spcPts val="31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27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273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10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23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96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19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79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19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79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9"/>
          <a:stretch/>
        </p:blipFill>
        <p:spPr>
          <a:xfrm rot="1094418">
            <a:off x="22948241" y="1624213"/>
            <a:ext cx="5116279" cy="5513421"/>
          </a:xfrm>
          <a:prstGeom prst="rect">
            <a:avLst/>
          </a:prstGeom>
        </p:spPr>
      </p:pic>
      <p:sp>
        <p:nvSpPr>
          <p:cNvPr id="28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4" y="6383943"/>
            <a:ext cx="26066896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3" y="31525760"/>
            <a:ext cx="25562839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3" y="26438609"/>
            <a:ext cx="15985777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3" y="17545586"/>
            <a:ext cx="15985777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6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3" y="13895413"/>
            <a:ext cx="26066897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763" y="10367021"/>
            <a:ext cx="26066897" cy="1255157"/>
          </a:xfrm>
          <a:prstGeom prst="rect">
            <a:avLst/>
          </a:prstGeom>
          <a:solidFill>
            <a:srgbClr val="CC66FF"/>
          </a:solidFill>
          <a:ln>
            <a:noFill/>
          </a:ln>
          <a:effectLst>
            <a:outerShdw dist="35921" dir="2700000" algn="ctr" rotWithShape="0">
              <a:srgbClr val="808080"/>
            </a:outerShdw>
            <a:softEdge rad="254000"/>
          </a:effectLst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74" name="Rectangle 1">
            <a:extLst>
              <a:ext uri="{FF2B5EF4-FFF2-40B4-BE49-F238E27FC236}">
                <a16:creationId xmlns:a16="http://schemas.microsoft.com/office/drawing/2014/main" id="{1D7A9460-B329-4EE6-AE69-3C697BB15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530225"/>
            <a:ext cx="204788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72CAEC57-D64C-43C3-8EB2-52BDE6010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8800"/>
            <a:ext cx="204788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76" name="Rectangle 3">
            <a:extLst>
              <a:ext uri="{FF2B5EF4-FFF2-40B4-BE49-F238E27FC236}">
                <a16:creationId xmlns:a16="http://schemas.microsoft.com/office/drawing/2014/main" id="{AA8108A2-C658-4352-A686-6D7FC2F69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" y="2227436"/>
            <a:ext cx="28800425" cy="3933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15920" tIns="57960" rIns="115920" bIns="57960" anchor="ctr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pt-BR" altLang="pt-BR" sz="4400" b="1" dirty="0">
                <a:solidFill>
                  <a:srgbClr val="000000"/>
                </a:solidFill>
              </a:rPr>
              <a:t>LEITURA-TE: APROXIMANDO ESCRITORES E ESCRITORAS DO SEU </a:t>
            </a:r>
          </a:p>
          <a:p>
            <a:pPr algn="ctr" eaLnBrk="1" hangingPunct="1">
              <a:buClrTx/>
              <a:buFontTx/>
              <a:buNone/>
            </a:pPr>
            <a:r>
              <a:rPr lang="pt-BR" altLang="pt-BR" sz="4400" b="1" dirty="0">
                <a:solidFill>
                  <a:srgbClr val="000000"/>
                </a:solidFill>
              </a:rPr>
              <a:t>PÚBLICO LEITOR COMO FERRAMENTA DE INCENTIVO À </a:t>
            </a:r>
            <a:r>
              <a:rPr lang="pt-BR" altLang="pt-BR" sz="4400" b="1" dirty="0" smtClean="0">
                <a:solidFill>
                  <a:srgbClr val="000000"/>
                </a:solidFill>
              </a:rPr>
              <a:t>LEITURA </a:t>
            </a:r>
            <a:endParaRPr lang="pt-BR" altLang="pt-BR" sz="4400" b="1" dirty="0">
              <a:solidFill>
                <a:srgbClr val="000000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pt-BR" altLang="pt-BR" sz="4000" dirty="0">
                <a:solidFill>
                  <a:srgbClr val="000000"/>
                </a:solidFill>
              </a:rPr>
              <a:t> </a:t>
            </a:r>
          </a:p>
          <a:p>
            <a:pPr algn="ctr" eaLnBrk="1" hangingPunct="1">
              <a:buClrTx/>
              <a:buFontTx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Autora: Nicole Boff Casagrande</a:t>
            </a:r>
          </a:p>
          <a:p>
            <a:pPr algn="ctr" eaLnBrk="1" hangingPunct="1">
              <a:buClrTx/>
              <a:buFontTx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Orientador: Fernando </a:t>
            </a:r>
            <a:r>
              <a:rPr lang="pt-BR" altLang="pt-BR" sz="4000" b="1" dirty="0" err="1">
                <a:solidFill>
                  <a:srgbClr val="000000"/>
                </a:solidFill>
              </a:rPr>
              <a:t>Menegat</a:t>
            </a:r>
            <a:endParaRPr lang="pt-BR" altLang="pt-BR" sz="4000" b="1" dirty="0">
              <a:solidFill>
                <a:srgbClr val="000000"/>
              </a:solidFill>
            </a:endParaRPr>
          </a:p>
          <a:p>
            <a:pPr algn="ctr" eaLnBrk="1" hangingPunct="1">
              <a:buClrTx/>
              <a:buFontTx/>
              <a:buNone/>
            </a:pPr>
            <a:r>
              <a:rPr lang="pt-BR" altLang="pt-BR" sz="4000" b="1" dirty="0">
                <a:solidFill>
                  <a:srgbClr val="000000"/>
                </a:solidFill>
              </a:rPr>
              <a:t>E.M.E.F. Padre João </a:t>
            </a:r>
            <a:r>
              <a:rPr lang="pt-BR" altLang="pt-BR" sz="4000" b="1" dirty="0" err="1">
                <a:solidFill>
                  <a:srgbClr val="000000"/>
                </a:solidFill>
              </a:rPr>
              <a:t>Schiavo</a:t>
            </a:r>
            <a:r>
              <a:rPr lang="pt-BR" altLang="pt-BR" sz="4000" b="1" dirty="0">
                <a:solidFill>
                  <a:srgbClr val="000000"/>
                </a:solidFill>
              </a:rPr>
              <a:t> – Caxias do Sul/RS</a:t>
            </a:r>
          </a:p>
        </p:txBody>
      </p:sp>
      <p:sp>
        <p:nvSpPr>
          <p:cNvPr id="3077" name="Rectangle 4">
            <a:extLst>
              <a:ext uri="{FF2B5EF4-FFF2-40B4-BE49-F238E27FC236}">
                <a16:creationId xmlns:a16="http://schemas.microsoft.com/office/drawing/2014/main" id="{97FBF4AD-FA56-4CC3-A30E-2E0A1DA90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-463550"/>
            <a:ext cx="24765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78" name="Rectangle 5">
            <a:extLst>
              <a:ext uri="{FF2B5EF4-FFF2-40B4-BE49-F238E27FC236}">
                <a16:creationId xmlns:a16="http://schemas.microsoft.com/office/drawing/2014/main" id="{3AE82048-2B0C-4616-870C-E98815196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-463550"/>
            <a:ext cx="247650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/>
          </a:p>
        </p:txBody>
      </p:sp>
      <p:sp>
        <p:nvSpPr>
          <p:cNvPr id="3079" name="Rectangle 6">
            <a:extLst>
              <a:ext uri="{FF2B5EF4-FFF2-40B4-BE49-F238E27FC236}">
                <a16:creationId xmlns:a16="http://schemas.microsoft.com/office/drawing/2014/main" id="{17CD5E56-6144-4E92-91F0-EFB56B77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038"/>
            <a:ext cx="28798838" cy="1844675"/>
          </a:xfrm>
          <a:prstGeom prst="rect">
            <a:avLst/>
          </a:prstGeom>
          <a:solidFill>
            <a:srgbClr val="CC66FF"/>
          </a:solidFill>
          <a:ln>
            <a:noFill/>
          </a:ln>
          <a:effectLst/>
          <a:ex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en-US">
              <a:ln>
                <a:solidFill>
                  <a:srgbClr val="C00000"/>
                </a:solidFill>
              </a:ln>
            </a:endParaRPr>
          </a:p>
        </p:txBody>
      </p:sp>
      <p:sp>
        <p:nvSpPr>
          <p:cNvPr id="3080" name="Text Box 7">
            <a:extLst>
              <a:ext uri="{FF2B5EF4-FFF2-40B4-BE49-F238E27FC236}">
                <a16:creationId xmlns:a16="http://schemas.microsoft.com/office/drawing/2014/main" id="{1A8872DB-1EB4-4A3A-BB4D-6F233E0C7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191" y="165100"/>
            <a:ext cx="272478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2913" algn="l"/>
                <a:tab pos="892175" algn="l"/>
                <a:tab pos="1341438" algn="l"/>
                <a:tab pos="1790700" algn="l"/>
                <a:tab pos="2239963" algn="l"/>
                <a:tab pos="2689225" algn="l"/>
                <a:tab pos="3138488" algn="l"/>
                <a:tab pos="3587750" algn="l"/>
                <a:tab pos="4037013" algn="l"/>
                <a:tab pos="4486275" algn="l"/>
                <a:tab pos="4935538" algn="l"/>
                <a:tab pos="5384800" algn="l"/>
                <a:tab pos="5834063" algn="l"/>
                <a:tab pos="6283325" algn="l"/>
                <a:tab pos="6732588" algn="l"/>
                <a:tab pos="7181850" algn="l"/>
                <a:tab pos="7631113" algn="l"/>
                <a:tab pos="8080375" algn="l"/>
                <a:tab pos="8529638" algn="l"/>
                <a:tab pos="8978900" algn="l"/>
                <a:tab pos="8980488" algn="l"/>
                <a:tab pos="9429750" algn="l"/>
                <a:tab pos="9879013" algn="l"/>
                <a:tab pos="10328275" algn="l"/>
                <a:tab pos="10777538" algn="l"/>
                <a:tab pos="11226800" algn="l"/>
                <a:tab pos="11676063" algn="l"/>
                <a:tab pos="12125325" algn="l"/>
                <a:tab pos="12574588" algn="l"/>
                <a:tab pos="13023850" algn="l"/>
                <a:tab pos="13473113" algn="l"/>
              </a:tabLst>
              <a:defRPr sz="760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pt-BR" altLang="pt-BR" sz="6000" b="1" dirty="0" smtClean="0"/>
              <a:t> FEBRACE – CRIATIVIDADE E INOVAÇÃO - 2022</a:t>
            </a:r>
            <a:endParaRPr lang="pt-BR" altLang="pt-BR" sz="6000" b="1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D49E7F9-4352-664F-A5C6-B5061EAF3D0A}"/>
              </a:ext>
            </a:extLst>
          </p:cNvPr>
          <p:cNvSpPr txBox="1"/>
          <p:nvPr/>
        </p:nvSpPr>
        <p:spPr>
          <a:xfrm>
            <a:off x="1366764" y="6651217"/>
            <a:ext cx="26066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pt-BR" sz="3600" b="1" i="0" strike="noStrike" dirty="0">
                <a:effectLst/>
              </a:rPr>
              <a:t>INTRODUÇÃO</a:t>
            </a:r>
            <a:endParaRPr lang="pt-BR" sz="3600" b="1" dirty="0">
              <a:effectLst/>
            </a:endParaRP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/>
            </a:r>
            <a:br>
              <a:rPr lang="pt-BR" sz="3600" dirty="0" smtClean="0">
                <a:solidFill>
                  <a:schemeClr val="tx1"/>
                </a:solidFill>
              </a:rPr>
            </a:br>
            <a:r>
              <a:rPr lang="pt-BR" sz="3600" dirty="0" smtClean="0">
                <a:solidFill>
                  <a:schemeClr val="tx1"/>
                </a:solidFill>
              </a:rPr>
              <a:t>        O Brasil tem perdido leitores ano a ano. Segundo pesquisa Retratos da Leitura no Brasil, realizada pelo instituto Pró Livro em parceria com o Itaú Cultural, de 2015 a 2019, o Brasil perdeu 4,6 milhões de leitores. Pensando nisso, o presente trabalho visa incentivar a leitura de livros nacionais e proporcionar um espaço onde escritores possam divulgar suas histórias e suas opiniões em relação à literatura através da criação da página no Instagram intitulada </a:t>
            </a:r>
            <a:r>
              <a:rPr lang="pt-BR" sz="3600" dirty="0" err="1" smtClean="0">
                <a:solidFill>
                  <a:schemeClr val="tx1"/>
                </a:solidFill>
              </a:rPr>
              <a:t>Leitura-te</a:t>
            </a:r>
            <a:r>
              <a:rPr lang="pt-BR" sz="3600" dirty="0" smtClean="0">
                <a:solidFill>
                  <a:schemeClr val="tx1"/>
                </a:solidFill>
              </a:rPr>
              <a:t>. </a:t>
            </a:r>
            <a:endParaRPr lang="pt-BR" sz="3600" dirty="0">
              <a:solidFill>
                <a:schemeClr val="tx1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08B26FD9-A465-1847-B89D-EB604B4C0DF8}"/>
              </a:ext>
            </a:extLst>
          </p:cNvPr>
          <p:cNvSpPr txBox="1"/>
          <p:nvPr/>
        </p:nvSpPr>
        <p:spPr>
          <a:xfrm>
            <a:off x="1366763" y="14255453"/>
            <a:ext cx="260668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pt-BR" sz="3600" b="1" i="0" u="none" strike="noStrike" dirty="0">
                <a:effectLst/>
              </a:rPr>
              <a:t>METODOLOGIA</a:t>
            </a:r>
            <a:endParaRPr lang="pt-BR" sz="3600" dirty="0">
              <a:effectLst/>
            </a:endParaRPr>
          </a:p>
          <a:p>
            <a:pPr algn="just"/>
            <a:r>
              <a:rPr lang="pt-BR" sz="3600" dirty="0">
                <a:solidFill>
                  <a:schemeClr val="tx1"/>
                </a:solidFill>
              </a:rPr>
              <a:t/>
            </a:r>
            <a:br>
              <a:rPr lang="pt-BR" sz="3600" dirty="0">
                <a:solidFill>
                  <a:schemeClr val="tx1"/>
                </a:solidFill>
              </a:rPr>
            </a:br>
            <a:r>
              <a:rPr lang="pt-BR" sz="3600" dirty="0" smtClean="0">
                <a:solidFill>
                  <a:schemeClr val="tx1"/>
                </a:solidFill>
              </a:rPr>
              <a:t>        Foi </a:t>
            </a:r>
            <a:r>
              <a:rPr lang="pt-BR" sz="3600" dirty="0">
                <a:solidFill>
                  <a:schemeClr val="tx1"/>
                </a:solidFill>
              </a:rPr>
              <a:t>realizada uma revisão bibliográfica acerca do </a:t>
            </a:r>
            <a:r>
              <a:rPr lang="pt-BR" sz="3600" dirty="0" smtClean="0">
                <a:solidFill>
                  <a:schemeClr val="tx1"/>
                </a:solidFill>
              </a:rPr>
              <a:t>assunto. De </a:t>
            </a:r>
            <a:r>
              <a:rPr lang="pt-BR" sz="3600" dirty="0">
                <a:solidFill>
                  <a:schemeClr val="tx1"/>
                </a:solidFill>
              </a:rPr>
              <a:t>forma experimental, foi criada uma página na rede social Instagram, intitulada </a:t>
            </a:r>
            <a:r>
              <a:rPr lang="pt-BR" sz="3600" dirty="0" err="1">
                <a:solidFill>
                  <a:schemeClr val="tx1"/>
                </a:solidFill>
              </a:rPr>
              <a:t>Leitura-te</a:t>
            </a:r>
            <a:r>
              <a:rPr lang="pt-BR" sz="3600" dirty="0">
                <a:solidFill>
                  <a:schemeClr val="tx1"/>
                </a:solidFill>
              </a:rPr>
              <a:t>: valorizando a literatura nacional. </a:t>
            </a:r>
            <a:r>
              <a:rPr lang="pt-BR" sz="3600" dirty="0" smtClean="0">
                <a:solidFill>
                  <a:schemeClr val="tx1"/>
                </a:solidFill>
              </a:rPr>
              <a:t>Entrevistas </a:t>
            </a:r>
            <a:r>
              <a:rPr lang="pt-BR" sz="3600" dirty="0">
                <a:solidFill>
                  <a:schemeClr val="tx1"/>
                </a:solidFill>
              </a:rPr>
              <a:t>com autores e autoras nacionais com a finalidade de realizar uma análise da situação da leitura e dos escritores e escritoras no cenário nacional.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6048227-070F-B141-AD0C-367E0C6BE50A}"/>
              </a:ext>
            </a:extLst>
          </p:cNvPr>
          <p:cNvSpPr txBox="1"/>
          <p:nvPr/>
        </p:nvSpPr>
        <p:spPr>
          <a:xfrm>
            <a:off x="1366763" y="17904035"/>
            <a:ext cx="15985777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pt-BR" sz="3600" b="1" i="0" u="none" strike="noStrike" dirty="0">
                <a:effectLst/>
              </a:rPr>
              <a:t>RESULTADOS E DISCUSSÕES</a:t>
            </a:r>
            <a:endParaRPr lang="pt-BR" sz="3600" dirty="0">
              <a:effectLst/>
            </a:endParaRPr>
          </a:p>
          <a:p>
            <a:pPr algn="just"/>
            <a:r>
              <a:rPr lang="pt-BR" sz="3600" dirty="0">
                <a:solidFill>
                  <a:schemeClr val="tx1"/>
                </a:solidFill>
              </a:rPr>
              <a:t/>
            </a:r>
            <a:br>
              <a:rPr lang="pt-BR" sz="3600" dirty="0">
                <a:solidFill>
                  <a:schemeClr val="tx1"/>
                </a:solidFill>
              </a:rPr>
            </a:br>
            <a:r>
              <a:rPr lang="pt-BR" sz="3600" dirty="0" smtClean="0">
                <a:solidFill>
                  <a:schemeClr val="tx1"/>
                </a:solidFill>
              </a:rPr>
              <a:t>        O </a:t>
            </a:r>
            <a:r>
              <a:rPr lang="pt-BR" sz="3600" dirty="0">
                <a:solidFill>
                  <a:schemeClr val="tx1"/>
                </a:solidFill>
              </a:rPr>
              <a:t>objetivo inicial do projeto foi alcançado com sucesso, contando até o momento com </a:t>
            </a:r>
            <a:r>
              <a:rPr lang="pt-BR" sz="3600" dirty="0" smtClean="0">
                <a:solidFill>
                  <a:schemeClr val="tx1"/>
                </a:solidFill>
              </a:rPr>
              <a:t>42 </a:t>
            </a:r>
            <a:r>
              <a:rPr lang="pt-BR" sz="3600" dirty="0">
                <a:solidFill>
                  <a:schemeClr val="tx1"/>
                </a:solidFill>
              </a:rPr>
              <a:t>entrevistas postadas e </a:t>
            </a:r>
            <a:r>
              <a:rPr lang="pt-BR" sz="3600" dirty="0" smtClean="0">
                <a:solidFill>
                  <a:schemeClr val="tx1"/>
                </a:solidFill>
              </a:rPr>
              <a:t>607 </a:t>
            </a:r>
            <a:r>
              <a:rPr lang="pt-BR" sz="3600" dirty="0">
                <a:solidFill>
                  <a:schemeClr val="tx1"/>
                </a:solidFill>
              </a:rPr>
              <a:t>seguidores na página do Instagram</a:t>
            </a:r>
            <a:r>
              <a:rPr lang="pt-BR" sz="3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       Os </a:t>
            </a:r>
            <a:r>
              <a:rPr lang="pt-BR" sz="3600" dirty="0">
                <a:solidFill>
                  <a:schemeClr val="tx1"/>
                </a:solidFill>
              </a:rPr>
              <a:t>autores e autoras que foram convidados a fazer parte do projeto foram bastante carinhosos e receptivos com a </a:t>
            </a:r>
            <a:r>
              <a:rPr lang="pt-BR" sz="3600" dirty="0" smtClean="0">
                <a:solidFill>
                  <a:schemeClr val="tx1"/>
                </a:solidFill>
              </a:rPr>
              <a:t>ideia</a:t>
            </a:r>
            <a:r>
              <a:rPr lang="pt-BR" sz="3600" dirty="0">
                <a:solidFill>
                  <a:schemeClr val="tx1"/>
                </a:solidFill>
              </a:rPr>
              <a:t>.</a:t>
            </a:r>
            <a:endParaRPr lang="pt-BR" sz="3600" dirty="0" smtClean="0">
              <a:solidFill>
                <a:schemeClr val="tx1"/>
              </a:solidFill>
            </a:endParaRP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        É </a:t>
            </a:r>
            <a:r>
              <a:rPr lang="pt-BR" sz="3600" dirty="0">
                <a:solidFill>
                  <a:schemeClr val="tx1"/>
                </a:solidFill>
              </a:rPr>
              <a:t>visível o apoio entre escritores e escritoras, desde indicações de livros, até ajuda para bater metas, fazer gincanas e sorteios, enfim, qualquer coisa que possa ajudar na divulgação de nacionais</a:t>
            </a:r>
            <a:r>
              <a:rPr lang="pt-BR" sz="3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        É </a:t>
            </a:r>
            <a:r>
              <a:rPr lang="pt-BR" sz="3600" dirty="0">
                <a:solidFill>
                  <a:schemeClr val="tx1"/>
                </a:solidFill>
              </a:rPr>
              <a:t>notório a importância desse projeto, com acesso fácil ao repositório de entrevistas na página do </a:t>
            </a:r>
            <a:r>
              <a:rPr lang="pt-BR" sz="3600" dirty="0" err="1">
                <a:solidFill>
                  <a:schemeClr val="tx1"/>
                </a:solidFill>
              </a:rPr>
              <a:t>Instagram</a:t>
            </a:r>
            <a:r>
              <a:rPr lang="pt-BR" sz="3600" dirty="0">
                <a:solidFill>
                  <a:schemeClr val="tx1"/>
                </a:solidFill>
              </a:rPr>
              <a:t> intitulada </a:t>
            </a:r>
            <a:r>
              <a:rPr lang="pt-BR" sz="3600" dirty="0" err="1">
                <a:solidFill>
                  <a:schemeClr val="tx1"/>
                </a:solidFill>
              </a:rPr>
              <a:t>Leitura-te</a:t>
            </a:r>
            <a:r>
              <a:rPr lang="pt-BR" sz="3600" dirty="0">
                <a:solidFill>
                  <a:schemeClr val="tx1"/>
                </a:solidFill>
              </a:rPr>
              <a:t>, onde o público em geral pode acompanhar as entrevistas com os autores e autoras nacionais feitas até o momento e incentivando para que cada vez mais aumente o número de leitores e leitoras de livros nacionais.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67A0CC7-5641-6D43-A984-04C4C62174C9}"/>
              </a:ext>
            </a:extLst>
          </p:cNvPr>
          <p:cNvSpPr txBox="1"/>
          <p:nvPr/>
        </p:nvSpPr>
        <p:spPr>
          <a:xfrm>
            <a:off x="1366764" y="26820908"/>
            <a:ext cx="15985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CONCLUSÕES</a:t>
            </a:r>
          </a:p>
          <a:p>
            <a:pPr algn="l"/>
            <a:endParaRPr lang="pt-BR" sz="3600" b="0" i="0" u="none" strike="noStrike" dirty="0"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        </a:t>
            </a:r>
            <a:r>
              <a:rPr lang="pt-BR" sz="3600" dirty="0">
                <a:solidFill>
                  <a:schemeClr val="tx1"/>
                </a:solidFill>
              </a:rPr>
              <a:t>Através do presente trabalho, adquiriu-se entrevistas com lindas palavras e lições de vida, além de uma análise sobre leitura pela visão dos autores e autoras. Além disso, deixa de legado um repositório dessas entrevistas para quem queira ter um maior contato com a literatura nacional e seus respectivos autores e autoras, contribuindo para aumentar o número de leitores e da valorização da literatura nacional consequentemente.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9E853A4-4450-7E46-AAB0-3172DB42183D}"/>
              </a:ext>
            </a:extLst>
          </p:cNvPr>
          <p:cNvSpPr txBox="1"/>
          <p:nvPr/>
        </p:nvSpPr>
        <p:spPr>
          <a:xfrm flipH="1">
            <a:off x="1366761" y="31913847"/>
            <a:ext cx="256747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/>
              <a:t>REFERÊNCIAS </a:t>
            </a:r>
            <a:r>
              <a:rPr lang="pt-BR" sz="3600" b="1" dirty="0" smtClean="0"/>
              <a:t>BIBLIOGRÁFICAS</a:t>
            </a:r>
          </a:p>
          <a:p>
            <a:pPr algn="l"/>
            <a:endParaRPr lang="pt-BR" sz="3600" b="1" dirty="0">
              <a:solidFill>
                <a:srgbClr val="C00000"/>
              </a:solidFill>
            </a:endParaRPr>
          </a:p>
          <a:p>
            <a:pPr algn="just"/>
            <a:r>
              <a:rPr lang="pt-BR" sz="3600" dirty="0">
                <a:solidFill>
                  <a:schemeClr val="tx1"/>
                </a:solidFill>
              </a:rPr>
              <a:t>SILVA, Gerson Pindaíba da. A Importância da Leitura para a Formação Social. Revista Científica Multidisciplinar Núcleo do Conhecimento. Ano 02, Vol. 01. pp 540-549, Abril de 2017</a:t>
            </a:r>
            <a:r>
              <a:rPr lang="pt-BR" sz="3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pt-BR" sz="3600" dirty="0">
                <a:solidFill>
                  <a:schemeClr val="tx1"/>
                </a:solidFill>
              </a:rPr>
              <a:t>ROCCO, Maria Thereza Fraga. Importância da leitura na sociedade contemporânea e o papel da escola nesse contexto. Ideias, São Paulo, n. 13, p. 37-42, 1992. 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08B26FD9-A465-1847-B89D-EB604B4C0DF8}"/>
              </a:ext>
            </a:extLst>
          </p:cNvPr>
          <p:cNvSpPr txBox="1"/>
          <p:nvPr/>
        </p:nvSpPr>
        <p:spPr>
          <a:xfrm>
            <a:off x="1366764" y="10727061"/>
            <a:ext cx="26066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pt-BR" sz="3600" b="1" dirty="0" smtClean="0"/>
              <a:t>OBJETIVOS</a:t>
            </a:r>
            <a:endParaRPr lang="pt-BR" sz="3600" dirty="0">
              <a:effectLst/>
            </a:endParaRPr>
          </a:p>
          <a:p>
            <a:pPr algn="just"/>
            <a:r>
              <a:rPr lang="pt-BR" sz="3600" dirty="0"/>
              <a:t/>
            </a:r>
            <a:br>
              <a:rPr lang="pt-BR" sz="3600" dirty="0"/>
            </a:br>
            <a:r>
              <a:rPr lang="pt-BR" sz="3600" dirty="0">
                <a:solidFill>
                  <a:schemeClr val="tx1"/>
                </a:solidFill>
              </a:rPr>
              <a:t>- Divulgar a literatura nacional para um grupo cada vez maior de </a:t>
            </a:r>
            <a:r>
              <a:rPr lang="pt-BR" sz="3600" dirty="0" smtClean="0">
                <a:solidFill>
                  <a:schemeClr val="tx1"/>
                </a:solidFill>
              </a:rPr>
              <a:t>leitores e leitoras; </a:t>
            </a: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- Refletir </a:t>
            </a:r>
            <a:r>
              <a:rPr lang="pt-BR" sz="3600" dirty="0">
                <a:solidFill>
                  <a:schemeClr val="tx1"/>
                </a:solidFill>
              </a:rPr>
              <a:t>sobre a importância da leitura e formas de aumentar o número de leitores, principalmente de literatura nacional; </a:t>
            </a:r>
            <a:endParaRPr lang="pt-BR" sz="3600" dirty="0" smtClean="0">
              <a:solidFill>
                <a:schemeClr val="tx1"/>
              </a:solidFill>
            </a:endParaRPr>
          </a:p>
          <a:p>
            <a:pPr algn="just"/>
            <a:r>
              <a:rPr lang="pt-BR" sz="3600" dirty="0" smtClean="0">
                <a:solidFill>
                  <a:schemeClr val="tx1"/>
                </a:solidFill>
              </a:rPr>
              <a:t>- </a:t>
            </a:r>
            <a:r>
              <a:rPr lang="pt-BR" sz="3600" dirty="0">
                <a:solidFill>
                  <a:schemeClr val="tx1"/>
                </a:solidFill>
              </a:rPr>
              <a:t>Disponibilizar um espaço de interação sobre os livros </a:t>
            </a:r>
            <a:r>
              <a:rPr lang="pt-BR" sz="3600" dirty="0" smtClean="0">
                <a:solidFill>
                  <a:schemeClr val="tx1"/>
                </a:solidFill>
              </a:rPr>
              <a:t>nacionais, </a:t>
            </a:r>
            <a:r>
              <a:rPr lang="pt-BR" sz="3600" dirty="0">
                <a:solidFill>
                  <a:schemeClr val="tx1"/>
                </a:solidFill>
              </a:rPr>
              <a:t>a fim de popularizar </a:t>
            </a:r>
            <a:r>
              <a:rPr lang="pt-BR" sz="3600" dirty="0" smtClean="0">
                <a:solidFill>
                  <a:schemeClr val="tx1"/>
                </a:solidFill>
              </a:rPr>
              <a:t>à </a:t>
            </a:r>
            <a:r>
              <a:rPr lang="pt-BR" sz="3600" dirty="0">
                <a:solidFill>
                  <a:schemeClr val="tx1"/>
                </a:solidFill>
              </a:rPr>
              <a:t>leitura dessas obras.</a:t>
            </a:r>
          </a:p>
        </p:txBody>
      </p:sp>
      <p:pic>
        <p:nvPicPr>
          <p:cNvPr id="31" name="Imagem 3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4" t="13369" r="5305" b="10644"/>
          <a:stretch/>
        </p:blipFill>
        <p:spPr>
          <a:xfrm>
            <a:off x="482600" y="2288991"/>
            <a:ext cx="4430712" cy="398998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288645" y="31046347"/>
            <a:ext cx="91450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dirty="0" smtClean="0">
                <a:solidFill>
                  <a:schemeClr val="tx1"/>
                </a:solidFill>
              </a:rPr>
              <a:t>Figura 1</a:t>
            </a:r>
            <a:r>
              <a:rPr lang="pt-BR" sz="3000" i="1" dirty="0" smtClean="0">
                <a:solidFill>
                  <a:schemeClr val="tx1"/>
                </a:solidFill>
              </a:rPr>
              <a:t>: Layout da página </a:t>
            </a:r>
            <a:r>
              <a:rPr lang="pt-BR" sz="3000" i="1" dirty="0" err="1" smtClean="0">
                <a:solidFill>
                  <a:schemeClr val="tx1"/>
                </a:solidFill>
              </a:rPr>
              <a:t>Leitura-te</a:t>
            </a:r>
            <a:r>
              <a:rPr lang="pt-BR" sz="3000" i="1" dirty="0" smtClean="0">
                <a:solidFill>
                  <a:schemeClr val="tx1"/>
                </a:solidFill>
              </a:rPr>
              <a:t> no </a:t>
            </a:r>
            <a:r>
              <a:rPr lang="pt-BR" sz="3000" i="1" dirty="0" err="1" smtClean="0">
                <a:solidFill>
                  <a:schemeClr val="tx1"/>
                </a:solidFill>
              </a:rPr>
              <a:t>Instagram</a:t>
            </a:r>
            <a:r>
              <a:rPr lang="pt-BR" sz="3000" dirty="0" smtClean="0">
                <a:solidFill>
                  <a:schemeClr val="tx1"/>
                </a:solidFill>
              </a:rPr>
              <a:t>. </a:t>
            </a:r>
            <a:endParaRPr lang="pt-BR" sz="3000" dirty="0">
              <a:solidFill>
                <a:schemeClr val="tx1"/>
              </a:solidFill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2580" y="17423806"/>
            <a:ext cx="9525244" cy="1339348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t-BR" sz="7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t-BR" sz="7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1430</TotalTime>
  <Words>555</Words>
  <Application>Microsoft Office PowerPoint</Application>
  <PresentationFormat>Personalizar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Microsoft YaHei</vt:lpstr>
      <vt:lpstr>Arial</vt:lpstr>
      <vt:lpstr>Calibri</vt:lpstr>
      <vt:lpstr>Segoe UI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Fernando</cp:lastModifiedBy>
  <cp:revision>91</cp:revision>
  <cp:lastPrinted>1601-01-01T00:00:00Z</cp:lastPrinted>
  <dcterms:created xsi:type="dcterms:W3CDTF">2009-09-21T12:23:51Z</dcterms:created>
  <dcterms:modified xsi:type="dcterms:W3CDTF">2022-03-10T02:20:49Z</dcterms:modified>
</cp:coreProperties>
</file>