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53" autoAdjust="0"/>
    <p:restoredTop sz="94660"/>
  </p:normalViewPr>
  <p:slideViewPr>
    <p:cSldViewPr snapToGrid="0">
      <p:cViewPr>
        <p:scale>
          <a:sx n="17" d="100"/>
          <a:sy n="17" d="100"/>
        </p:scale>
        <p:origin x="151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6768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4491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1155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8604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5638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714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7066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9309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5260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3359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17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13511-B277-4F90-9749-E24FD4968DC0}" type="datetimeFigureOut">
              <a:rPr lang="pt-BR" smtClean="0"/>
              <a:t>02/03/2022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88D24-3F60-4A41-9716-56FDCA5BD5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0705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tângulo 43">
            <a:extLst>
              <a:ext uri="{FF2B5EF4-FFF2-40B4-BE49-F238E27FC236}">
                <a16:creationId xmlns:a16="http://schemas.microsoft.com/office/drawing/2014/main" id="{AE356014-D9D2-4199-B179-C15AB69EB83C}"/>
              </a:ext>
            </a:extLst>
          </p:cNvPr>
          <p:cNvSpPr/>
          <p:nvPr/>
        </p:nvSpPr>
        <p:spPr>
          <a:xfrm>
            <a:off x="0" y="5159387"/>
            <a:ext cx="15335667" cy="201775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3" name="Retângulo 42">
            <a:extLst>
              <a:ext uri="{FF2B5EF4-FFF2-40B4-BE49-F238E27FC236}">
                <a16:creationId xmlns:a16="http://schemas.microsoft.com/office/drawing/2014/main" id="{5B363BF5-7605-4206-A5CD-93399203BE8D}"/>
              </a:ext>
            </a:extLst>
          </p:cNvPr>
          <p:cNvSpPr/>
          <p:nvPr/>
        </p:nvSpPr>
        <p:spPr>
          <a:xfrm>
            <a:off x="15254287" y="23575990"/>
            <a:ext cx="17145001" cy="1022264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2" name="Retângulo 41">
            <a:extLst>
              <a:ext uri="{FF2B5EF4-FFF2-40B4-BE49-F238E27FC236}">
                <a16:creationId xmlns:a16="http://schemas.microsoft.com/office/drawing/2014/main" id="{4C8E9069-BA60-47BF-A515-2B8DEA1412A4}"/>
              </a:ext>
            </a:extLst>
          </p:cNvPr>
          <p:cNvSpPr/>
          <p:nvPr/>
        </p:nvSpPr>
        <p:spPr>
          <a:xfrm>
            <a:off x="-68580" y="31254724"/>
            <a:ext cx="15322867" cy="11936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ACEC1054-4202-45B6-AA9B-01B892DD7174}"/>
              </a:ext>
            </a:extLst>
          </p:cNvPr>
          <p:cNvSpPr/>
          <p:nvPr/>
        </p:nvSpPr>
        <p:spPr>
          <a:xfrm>
            <a:off x="15254288" y="5069384"/>
            <a:ext cx="17145000" cy="186282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9" name="Retângulo 38">
            <a:extLst>
              <a:ext uri="{FF2B5EF4-FFF2-40B4-BE49-F238E27FC236}">
                <a16:creationId xmlns:a16="http://schemas.microsoft.com/office/drawing/2014/main" id="{37062A76-5C12-4380-96AA-93DED35444F8}"/>
              </a:ext>
            </a:extLst>
          </p:cNvPr>
          <p:cNvSpPr/>
          <p:nvPr/>
        </p:nvSpPr>
        <p:spPr>
          <a:xfrm>
            <a:off x="15254287" y="33798634"/>
            <a:ext cx="17145001" cy="94020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8" name="Retângulo 37">
            <a:extLst>
              <a:ext uri="{FF2B5EF4-FFF2-40B4-BE49-F238E27FC236}">
                <a16:creationId xmlns:a16="http://schemas.microsoft.com/office/drawing/2014/main" id="{F4B0B445-0EBB-4BB2-9031-D7047AD06010}"/>
              </a:ext>
            </a:extLst>
          </p:cNvPr>
          <p:cNvSpPr/>
          <p:nvPr/>
        </p:nvSpPr>
        <p:spPr>
          <a:xfrm>
            <a:off x="0" y="25346853"/>
            <a:ext cx="15254287" cy="59078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9A7520DF-9599-4E19-8235-C1C2FBF5D4E8}"/>
              </a:ext>
            </a:extLst>
          </p:cNvPr>
          <p:cNvSpPr/>
          <p:nvPr/>
        </p:nvSpPr>
        <p:spPr>
          <a:xfrm>
            <a:off x="0" y="0"/>
            <a:ext cx="32399288" cy="517064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78A0591-0737-4BD6-B22D-0052AF3821F2}"/>
              </a:ext>
            </a:extLst>
          </p:cNvPr>
          <p:cNvSpPr txBox="1"/>
          <p:nvPr/>
        </p:nvSpPr>
        <p:spPr>
          <a:xfrm>
            <a:off x="0" y="-101262"/>
            <a:ext cx="32399288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bioimpressão de células tronco pluripotentes e diferenciação das mesmas como células neurais como método de tratamento e modelo da estudo para portadores da Atrofia Muscular Espinhal Tipo 2  </a:t>
            </a:r>
          </a:p>
          <a:p>
            <a:r>
              <a:rPr lang="pt-BR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Sophia Katz Kaminker </a:t>
            </a:r>
          </a:p>
          <a:p>
            <a:r>
              <a:rPr lang="pt-BR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Escola </a:t>
            </a:r>
            <a:r>
              <a:rPr lang="pt-BR" sz="6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Alef</a:t>
            </a:r>
            <a:r>
              <a:rPr lang="pt-BR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6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Peretz</a:t>
            </a:r>
            <a:endParaRPr lang="pt-BR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CF9DF42-74F0-4D02-9C60-962FF7ED4C3E}"/>
              </a:ext>
            </a:extLst>
          </p:cNvPr>
          <p:cNvSpPr txBox="1"/>
          <p:nvPr/>
        </p:nvSpPr>
        <p:spPr>
          <a:xfrm>
            <a:off x="0" y="4968121"/>
            <a:ext cx="1664208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9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Introdução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1BD05A7B-1857-4F65-B029-DCF578E192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280" y="5658401"/>
            <a:ext cx="12344399" cy="21676371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890998FD-125E-4715-ABF0-6F4E6B12E84D}"/>
              </a:ext>
            </a:extLst>
          </p:cNvPr>
          <p:cNvSpPr txBox="1"/>
          <p:nvPr/>
        </p:nvSpPr>
        <p:spPr>
          <a:xfrm>
            <a:off x="-68580" y="25235654"/>
            <a:ext cx="1677924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8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Pergunta norteadora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07B9C7CD-E2CD-463B-889D-2E51919FEB72}"/>
              </a:ext>
            </a:extLst>
          </p:cNvPr>
          <p:cNvSpPr txBox="1"/>
          <p:nvPr/>
        </p:nvSpPr>
        <p:spPr>
          <a:xfrm>
            <a:off x="0" y="26704051"/>
            <a:ext cx="1505992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 aprendemos que todos os tecidos no corpo humano se regeneram/recuperam. Por que as pessoas ficam tetra/para </a:t>
            </a:r>
            <a:r>
              <a:rPr lang="pt-BR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plégicas</a:t>
            </a:r>
            <a:r>
              <a:rPr lang="pt-BR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Existe alguma forma de eu recuperar o que foi perdido?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AD794B95-71A7-4186-BD91-EEBC19F6A847}"/>
              </a:ext>
            </a:extLst>
          </p:cNvPr>
          <p:cNvSpPr txBox="1"/>
          <p:nvPr/>
        </p:nvSpPr>
        <p:spPr>
          <a:xfrm>
            <a:off x="0" y="31084241"/>
            <a:ext cx="1682496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9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Hipótese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D0D4C449-8255-4A71-9BCF-5B659C743F55}"/>
              </a:ext>
            </a:extLst>
          </p:cNvPr>
          <p:cNvSpPr txBox="1"/>
          <p:nvPr/>
        </p:nvSpPr>
        <p:spPr>
          <a:xfrm>
            <a:off x="129778" y="32451377"/>
            <a:ext cx="14930143" cy="10248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pessoas que sofrem com Atrofia Muscular Espinhal (AME) têm uma deleção no gene de sobrevivência do neurônio motor (SMN1) que acaba causando a morte dos neurônios motores. A proposta é trabalhar com a bioimpressão de células tronco pluripotentes e através do envio de alguns estímulos fazer com que elas se diferenciam em células neurais, isentas da deleção no SMN1. A doença da AME tem quatro tipos diferentes, a ideia é trabalhar com o tipo 2 devido a expectativa de vida variada.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48309EA7-1554-43D1-971E-FEE69670F532}"/>
              </a:ext>
            </a:extLst>
          </p:cNvPr>
          <p:cNvSpPr txBox="1"/>
          <p:nvPr/>
        </p:nvSpPr>
        <p:spPr>
          <a:xfrm>
            <a:off x="15544800" y="5255247"/>
            <a:ext cx="1682496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9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Metodologia</a:t>
            </a: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9609C101-365B-4C98-B5A4-02B0547AE1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4679" y="7719880"/>
            <a:ext cx="17701622" cy="15998681"/>
          </a:xfrm>
          <a:prstGeom prst="rect">
            <a:avLst/>
          </a:prstGeom>
        </p:spPr>
      </p:pic>
      <p:sp>
        <p:nvSpPr>
          <p:cNvPr id="31" name="CaixaDeTexto 30">
            <a:extLst>
              <a:ext uri="{FF2B5EF4-FFF2-40B4-BE49-F238E27FC236}">
                <a16:creationId xmlns:a16="http://schemas.microsoft.com/office/drawing/2014/main" id="{4164BBE4-9FEE-46CA-9D71-0368248E2EA9}"/>
              </a:ext>
            </a:extLst>
          </p:cNvPr>
          <p:cNvSpPr txBox="1"/>
          <p:nvPr/>
        </p:nvSpPr>
        <p:spPr>
          <a:xfrm>
            <a:off x="15544800" y="23575991"/>
            <a:ext cx="17145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9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D77B6479-97A5-466C-A24A-049179E596DA}"/>
              </a:ext>
            </a:extLst>
          </p:cNvPr>
          <p:cNvSpPr txBox="1"/>
          <p:nvPr/>
        </p:nvSpPr>
        <p:spPr>
          <a:xfrm>
            <a:off x="15480211" y="24894257"/>
            <a:ext cx="16789299" cy="8956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0" indent="-1143000">
              <a:buFont typeface="Arial" panose="020B0604020202020204" pitchFamily="34" charset="0"/>
              <a:buChar char="•"/>
            </a:pPr>
            <a:r>
              <a:rPr lang="pt-B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Um ponto importante é garantir a diferenciação adequada das células tronco. Isso depende do bioink e dos estímulos mandados às células; 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pt-B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especificação do bioink é uma das maiores dificuldades dentro desses processos pois a escolha das substâncias é muito importante; 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pt-B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dificuldade com o bioink foi o fator que levou a escolha de não apenas um fator neurotróficos e sim vários; 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pt-BR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 testes feitos após a bioimpressão relacionado aos marcadores neurais, expressão de proteína e expressão gênica nos indicam se o processo funcionou, e eventualmente novos neurônios serão formados.</a:t>
            </a:r>
          </a:p>
        </p:txBody>
      </p:sp>
      <p:sp>
        <p:nvSpPr>
          <p:cNvPr id="35" name="CaixaDeTexto 34">
            <a:extLst>
              <a:ext uri="{FF2B5EF4-FFF2-40B4-BE49-F238E27FC236}">
                <a16:creationId xmlns:a16="http://schemas.microsoft.com/office/drawing/2014/main" id="{F09969AC-911D-47C2-B2A6-FD07BCE61679}"/>
              </a:ext>
            </a:extLst>
          </p:cNvPr>
          <p:cNvSpPr txBox="1"/>
          <p:nvPr/>
        </p:nvSpPr>
        <p:spPr>
          <a:xfrm>
            <a:off x="15141301" y="33462533"/>
            <a:ext cx="17145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9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Referências Bibliográficas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B3254699-B59A-4A55-BF5D-62C83D07A79B}"/>
              </a:ext>
            </a:extLst>
          </p:cNvPr>
          <p:cNvSpPr txBox="1"/>
          <p:nvPr/>
        </p:nvSpPr>
        <p:spPr>
          <a:xfrm>
            <a:off x="15335667" y="35147668"/>
            <a:ext cx="16933843" cy="7109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MASCARO, Bruna. A expressão gênica e seu papel para as doenças genéticas. In: MASCARO, Bruna. A expressão gênica e seu papel para as doenças genéticas.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Arsomics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26 out. 2020. Disponível em: https://blog.varsomics.com/a-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expressao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-genica-e-seu-papel-para-as-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doencas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geneticas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/. Acesso em: 22 jun. 2021. SALAIS, Federico; ROSA, Alessandro.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3D in vitro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bioprinting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human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pluripotent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stem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challenges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3D in vitro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bioprinting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human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pluripotent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stem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challenges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Roma /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Italia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ano 2019, p. 1-8, 15 nov. 2019. DOI 10.1016. Disponível em: https://pubmed.ncbi.nlm.nih.gov/31425681/. Acesso em: 21 abr. 2021. LAMBERT, Ana Paula Franco. Estudo da integridade genômica durante o processo de diferenciação de células-tronco adultas em células com características neurais. Orientador: Estudo da integridade genômica durante o processo de diferenciação de células-tronco adultas em células com características neurais. 2009. 128 p. Tese de doutorado (Estudo da integridade genômica durante o processo de diferenciação de células-tronco adultas em células com características neurais) - Estudo da integridade genômica durante o processo de diferenciação de células-tronco adultas em células com características neurais, Porto Alegre, 2009. Disponível em: https://www.lume.ufrgs.br/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handle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/10183/18801. Acesso em: 3 maio 2021. SEBBEN, Alessandra Deise et al. Efeito de fatores neurotróficos sobre o reparo de nervo periférico.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Scientia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Medica,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Scientia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Medica(Porto Alegre), ano 2011, v. 21, n. 2, p. 81-89, 2011. Disponível em: https://revistaseletronicas.pucrs.br/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ojs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index.php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scientiamedica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article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/download/8946/6276f. Acesso em: 12 maio 2021. MATAI,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Ishita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KAUR,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Gurvinder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SEYEDSALEHI, Amir; MCCLINTON,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Aneesah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Progress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3D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bioprinting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tissue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regenerative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engineering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Journal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Pre-proof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[s. l.], ano 2019, p. 1-93, 2 out. 2019. DOI 10.1016. Disponível em: https://pubmed.ncbi.nlm.nih.gov/31648135/. Acesso em: 28 abr. 2021. BAIONE, Mariana T.C.; AMBIEL , Celia R.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Spinal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muscular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atrophy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diagnosis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treatment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future prospects. Jornal de Pediatria, Paiçandu, PR, ano 2010, v. 86, ed. 4, p. 261-270, 2010. Disponível em: : https://www.scielo.br/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pdf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pt-BR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jped</a:t>
            </a:r>
            <a:r>
              <a:rPr lang="pt-B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/v86n4/a04v86n4.pdf. Acesso em: 12</a:t>
            </a:r>
          </a:p>
        </p:txBody>
      </p:sp>
    </p:spTree>
    <p:extLst>
      <p:ext uri="{BB962C8B-B14F-4D97-AF65-F5344CB8AC3E}">
        <p14:creationId xmlns:p14="http://schemas.microsoft.com/office/powerpoint/2010/main" val="110822037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757</Words>
  <Application>Microsoft Office PowerPoint</Application>
  <PresentationFormat>Personalizar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Mauricio Kaminker</dc:creator>
  <cp:lastModifiedBy>Mauricio Kaminker</cp:lastModifiedBy>
  <cp:revision>10</cp:revision>
  <dcterms:created xsi:type="dcterms:W3CDTF">2022-02-24T15:20:46Z</dcterms:created>
  <dcterms:modified xsi:type="dcterms:W3CDTF">2022-03-02T20:28:21Z</dcterms:modified>
</cp:coreProperties>
</file>