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pt-BR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>
          <p15:clr>
            <a:srgbClr val="A4A3A4"/>
          </p15:clr>
        </p15:guide>
        <p15:guide id="2" pos="102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CA26"/>
    <a:srgbClr val="00FF99"/>
    <a:srgbClr val="00CC00"/>
    <a:srgbClr val="A50021"/>
    <a:srgbClr val="0EB222"/>
    <a:srgbClr val="0CA01E"/>
    <a:srgbClr val="0FCB25"/>
    <a:srgbClr val="0B8F1B"/>
    <a:srgbClr val="097916"/>
    <a:srgbClr val="6CF4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-1272" y="-408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992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536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31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1055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886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597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362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98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64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062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33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9A4F7-CE81-48F7-BF82-4A6C849A81F5}" type="datetimeFigureOut">
              <a:rPr lang="pt-BR" smtClean="0"/>
              <a:t>10/03/2022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BFE8F-4CA6-4866-8431-0199CDAE66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90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://reme.org.br/artigo/detalhes/44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40" descr="Resultado de imagem para pibic cnp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7" name="AutoShape 7" descr="Resultado de imagem para analises artemia salin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8" name="AutoShape 9" descr="Resultado de imagem para analises artemia salin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6FC00B95-7FE7-4275-834A-79F1936F17FA}"/>
              </a:ext>
            </a:extLst>
          </p:cNvPr>
          <p:cNvSpPr txBox="1"/>
          <p:nvPr/>
        </p:nvSpPr>
        <p:spPr>
          <a:xfrm>
            <a:off x="0" y="-723922"/>
            <a:ext cx="32399288" cy="50167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pt-BR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CicatriBIOSKin: Uso de visão computacional para avaliar a </a:t>
            </a:r>
          </a:p>
          <a:p>
            <a:pPr algn="ctr"/>
            <a:r>
              <a:rPr lang="pt-BR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progressão cicatricial de ferimentos cutâneos tratados com</a:t>
            </a:r>
          </a:p>
          <a:p>
            <a:pPr algn="ctr"/>
            <a:r>
              <a:rPr lang="pt-BR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formulações à base de látex de mangaba</a:t>
            </a:r>
          </a:p>
          <a:p>
            <a:pPr algn="ctr"/>
            <a:endParaRPr lang="pt-BR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João Pedro de Oliveira Lima, Saulo Luís Capim (Orientador), </a:t>
            </a:r>
          </a:p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André Luiz Andrade Rezende (Coorientador)</a:t>
            </a:r>
          </a:p>
        </p:txBody>
      </p:sp>
      <p:pic>
        <p:nvPicPr>
          <p:cNvPr id="20" name="Picture 2" descr="SPS - IF Baiano">
            <a:extLst>
              <a:ext uri="{FF2B5EF4-FFF2-40B4-BE49-F238E27FC236}">
                <a16:creationId xmlns:a16="http://schemas.microsoft.com/office/drawing/2014/main" xmlns="" id="{D5423B17-BA45-419B-B67B-32DEFD67E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-116005"/>
            <a:ext cx="3126390" cy="380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xmlns="" id="{DDDCB9EC-FB52-4C03-A1D1-1F24117FA098}"/>
              </a:ext>
            </a:extLst>
          </p:cNvPr>
          <p:cNvSpPr txBox="1"/>
          <p:nvPr/>
        </p:nvSpPr>
        <p:spPr>
          <a:xfrm>
            <a:off x="1715846" y="4682645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xmlns="" id="{791B6A7B-3DE7-4E37-A41C-6C9C089E13D5}"/>
              </a:ext>
            </a:extLst>
          </p:cNvPr>
          <p:cNvSpPr txBox="1"/>
          <p:nvPr/>
        </p:nvSpPr>
        <p:spPr>
          <a:xfrm>
            <a:off x="307973" y="6109868"/>
            <a:ext cx="15891668" cy="7478970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Feridas são lesões teciduais que acometem desde a epiderme até estruturas mais internas da pele. Por atingirem milhões de pessoas, são consideradas um grave problema aos sistemas de saúde, uma vez que, seu tratamento requer constante acompanhamento médico e avaliação do tecido atingido visando quantificar sua extensão (CARVALHO, 2006). No entanto, mediante os inúmeros tratamentos existentes, faz-se necessário o monitoramento do ferimento a fim de tornar a decisão do profissional de saúde a mais assertiva possível. Dentre as principais técnicas de medição utilizadas atualmente está a planimetria manual, um método invasivo e pouco preciso (PRESLEY, 2007). Desse modo, observa-se a necessidade da utilização de novas tecnologias a fim de potencializar a confiabilidade dos dados obtidos sem comprometer a saúde dos pacientes (FIGUEIREDO e NAKAMURA, 2003).</a:t>
            </a:r>
          </a:p>
        </p:txBody>
      </p:sp>
      <p:sp>
        <p:nvSpPr>
          <p:cNvPr id="135" name="CaixaDeTexto 134">
            <a:extLst>
              <a:ext uri="{FF2B5EF4-FFF2-40B4-BE49-F238E27FC236}">
                <a16:creationId xmlns:a16="http://schemas.microsoft.com/office/drawing/2014/main" xmlns="" id="{AE9865F8-486F-4D71-9682-09E056D7EB3F}"/>
              </a:ext>
            </a:extLst>
          </p:cNvPr>
          <p:cNvSpPr txBox="1"/>
          <p:nvPr/>
        </p:nvSpPr>
        <p:spPr>
          <a:xfrm>
            <a:off x="1715846" y="13977856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</a:t>
            </a:r>
          </a:p>
        </p:txBody>
      </p:sp>
      <p:sp>
        <p:nvSpPr>
          <p:cNvPr id="136" name="CaixaDeTexto 135">
            <a:extLst>
              <a:ext uri="{FF2B5EF4-FFF2-40B4-BE49-F238E27FC236}">
                <a16:creationId xmlns:a16="http://schemas.microsoft.com/office/drawing/2014/main" xmlns="" id="{AFBFCF38-8919-43B6-9597-E1C84C85FB50}"/>
              </a:ext>
            </a:extLst>
          </p:cNvPr>
          <p:cNvSpPr txBox="1"/>
          <p:nvPr/>
        </p:nvSpPr>
        <p:spPr>
          <a:xfrm>
            <a:off x="307973" y="15368273"/>
            <a:ext cx="15891668" cy="2554545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Desenvolver um dispositivo de visão computacional denominado </a:t>
            </a:r>
            <a:r>
              <a:rPr lang="pt-BR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CicatriBIOSkin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capaz de avaliar o progresso cicatricial de ferimentos cutâneos tratados com formulações farmacêuticas à base de látex de mangaba </a:t>
            </a:r>
            <a:r>
              <a:rPr lang="pt-BR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Hancornia speciosa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7" name="CaixaDeTexto 136">
            <a:extLst>
              <a:ext uri="{FF2B5EF4-FFF2-40B4-BE49-F238E27FC236}">
                <a16:creationId xmlns:a16="http://schemas.microsoft.com/office/drawing/2014/main" xmlns="" id="{7020BA64-7D39-4DC3-8712-0D18190A5C2B}"/>
              </a:ext>
            </a:extLst>
          </p:cNvPr>
          <p:cNvSpPr txBox="1"/>
          <p:nvPr/>
        </p:nvSpPr>
        <p:spPr>
          <a:xfrm>
            <a:off x="1990167" y="18340188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xmlns="" id="{88544700-BD91-498E-9938-4DB820963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396" y="20796991"/>
            <a:ext cx="13865225" cy="4089734"/>
          </a:xfrm>
          <a:prstGeom prst="rect">
            <a:avLst/>
          </a:prstGeom>
        </p:spPr>
      </p:pic>
      <p:sp>
        <p:nvSpPr>
          <p:cNvPr id="31" name="CaixaDeTexto 30">
            <a:extLst>
              <a:ext uri="{FF2B5EF4-FFF2-40B4-BE49-F238E27FC236}">
                <a16:creationId xmlns:a16="http://schemas.microsoft.com/office/drawing/2014/main" xmlns="" id="{93A436C0-7A88-4C1A-817B-3F3BE9B4EB81}"/>
              </a:ext>
            </a:extLst>
          </p:cNvPr>
          <p:cNvSpPr txBox="1"/>
          <p:nvPr/>
        </p:nvSpPr>
        <p:spPr>
          <a:xfrm>
            <a:off x="1792047" y="19727533"/>
            <a:ext cx="12923520" cy="707886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Etapa 1: Coleta do látex e processamento em laboratório</a:t>
            </a:r>
          </a:p>
        </p:txBody>
      </p:sp>
      <p:pic>
        <p:nvPicPr>
          <p:cNvPr id="34" name="Imagem 33">
            <a:extLst>
              <a:ext uri="{FF2B5EF4-FFF2-40B4-BE49-F238E27FC236}">
                <a16:creationId xmlns:a16="http://schemas.microsoft.com/office/drawing/2014/main" xmlns="" id="{E4EF03E7-026B-4388-BEB3-E81740FC23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194" y="26317755"/>
            <a:ext cx="13941426" cy="4089734"/>
          </a:xfrm>
          <a:prstGeom prst="rect">
            <a:avLst/>
          </a:prstGeom>
        </p:spPr>
      </p:pic>
      <p:sp>
        <p:nvSpPr>
          <p:cNvPr id="138" name="CaixaDeTexto 137">
            <a:extLst>
              <a:ext uri="{FF2B5EF4-FFF2-40B4-BE49-F238E27FC236}">
                <a16:creationId xmlns:a16="http://schemas.microsoft.com/office/drawing/2014/main" xmlns="" id="{9AC42319-D90D-446D-A67F-78E2E1E62A39}"/>
              </a:ext>
            </a:extLst>
          </p:cNvPr>
          <p:cNvSpPr txBox="1"/>
          <p:nvPr/>
        </p:nvSpPr>
        <p:spPr>
          <a:xfrm>
            <a:off x="1715846" y="25248297"/>
            <a:ext cx="12923520" cy="707886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Etapa 2: Produção das formulações em laboratório</a:t>
            </a:r>
          </a:p>
        </p:txBody>
      </p:sp>
      <p:pic>
        <p:nvPicPr>
          <p:cNvPr id="38" name="Imagem 37">
            <a:extLst>
              <a:ext uri="{FF2B5EF4-FFF2-40B4-BE49-F238E27FC236}">
                <a16:creationId xmlns:a16="http://schemas.microsoft.com/office/drawing/2014/main" xmlns="" id="{0CC2E9D2-6E15-4DC5-8090-F170C1C7D6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7395" y="32007263"/>
            <a:ext cx="13865225" cy="4020067"/>
          </a:xfrm>
          <a:prstGeom prst="rect">
            <a:avLst/>
          </a:prstGeom>
        </p:spPr>
      </p:pic>
      <p:sp>
        <p:nvSpPr>
          <p:cNvPr id="139" name="CaixaDeTexto 138">
            <a:extLst>
              <a:ext uri="{FF2B5EF4-FFF2-40B4-BE49-F238E27FC236}">
                <a16:creationId xmlns:a16="http://schemas.microsoft.com/office/drawing/2014/main" xmlns="" id="{BC1A2901-B524-4B6C-8E1A-EF1DE052DBEC}"/>
              </a:ext>
            </a:extLst>
          </p:cNvPr>
          <p:cNvSpPr txBox="1"/>
          <p:nvPr/>
        </p:nvSpPr>
        <p:spPr>
          <a:xfrm>
            <a:off x="1715846" y="30882007"/>
            <a:ext cx="12923520" cy="707886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Etapa 3: Teste </a:t>
            </a:r>
            <a:r>
              <a:rPr lang="pt-BR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pt-BR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vivo </a:t>
            </a:r>
            <a:endParaRPr lang="pt-BR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9" name="Imagem 48">
            <a:extLst>
              <a:ext uri="{FF2B5EF4-FFF2-40B4-BE49-F238E27FC236}">
                <a16:creationId xmlns:a16="http://schemas.microsoft.com/office/drawing/2014/main" xmlns="" id="{0CEC669F-70A1-4652-8AB8-A36CC2780B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3694" y="37656993"/>
            <a:ext cx="7258925" cy="3962919"/>
          </a:xfrm>
          <a:prstGeom prst="rect">
            <a:avLst/>
          </a:prstGeom>
        </p:spPr>
      </p:pic>
      <p:pic>
        <p:nvPicPr>
          <p:cNvPr id="140" name="Imagem 139">
            <a:extLst>
              <a:ext uri="{FF2B5EF4-FFF2-40B4-BE49-F238E27FC236}">
                <a16:creationId xmlns:a16="http://schemas.microsoft.com/office/drawing/2014/main" xmlns="" id="{36815874-DA7D-4046-8DCE-BA3F5DEFEF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7395" y="37627104"/>
            <a:ext cx="6606300" cy="3962919"/>
          </a:xfrm>
          <a:prstGeom prst="rect">
            <a:avLst/>
          </a:prstGeom>
        </p:spPr>
      </p:pic>
      <p:sp>
        <p:nvSpPr>
          <p:cNvPr id="141" name="CaixaDeTexto 140">
            <a:extLst>
              <a:ext uri="{FF2B5EF4-FFF2-40B4-BE49-F238E27FC236}">
                <a16:creationId xmlns:a16="http://schemas.microsoft.com/office/drawing/2014/main" xmlns="" id="{EE204D9E-5975-4C68-A792-7619F542F3B0}"/>
              </a:ext>
            </a:extLst>
          </p:cNvPr>
          <p:cNvSpPr txBox="1"/>
          <p:nvPr/>
        </p:nvSpPr>
        <p:spPr>
          <a:xfrm>
            <a:off x="1715846" y="36444700"/>
            <a:ext cx="12923520" cy="707886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Etapa 4: Desenvolvimento do app </a:t>
            </a:r>
            <a:r>
              <a:rPr lang="pt-BR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CicatriBIOSkin</a:t>
            </a:r>
            <a:endParaRPr lang="pt-BR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2" name="CaixaDeTexto 141">
            <a:extLst>
              <a:ext uri="{FF2B5EF4-FFF2-40B4-BE49-F238E27FC236}">
                <a16:creationId xmlns:a16="http://schemas.microsoft.com/office/drawing/2014/main" xmlns="" id="{9EB0F264-CBA6-48E7-9CBE-19053F01E254}"/>
              </a:ext>
            </a:extLst>
          </p:cNvPr>
          <p:cNvSpPr txBox="1"/>
          <p:nvPr/>
        </p:nvSpPr>
        <p:spPr>
          <a:xfrm>
            <a:off x="17894011" y="4711471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</a:p>
        </p:txBody>
      </p:sp>
      <p:sp>
        <p:nvSpPr>
          <p:cNvPr id="143" name="CaixaDeTexto 142">
            <a:extLst>
              <a:ext uri="{FF2B5EF4-FFF2-40B4-BE49-F238E27FC236}">
                <a16:creationId xmlns:a16="http://schemas.microsoft.com/office/drawing/2014/main" xmlns="" id="{157B7188-4DBF-4228-9BD2-9FCAE4F835CC}"/>
              </a:ext>
            </a:extLst>
          </p:cNvPr>
          <p:cNvSpPr txBox="1"/>
          <p:nvPr/>
        </p:nvSpPr>
        <p:spPr>
          <a:xfrm>
            <a:off x="16616101" y="6145769"/>
            <a:ext cx="15291769" cy="22990909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Análises </a:t>
            </a:r>
            <a:r>
              <a:rPr lang="pt-BR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vivo</a:t>
            </a: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CaixaDeTexto 143">
            <a:extLst>
              <a:ext uri="{FF2B5EF4-FFF2-40B4-BE49-F238E27FC236}">
                <a16:creationId xmlns:a16="http://schemas.microsoft.com/office/drawing/2014/main" xmlns="" id="{26BEBEE0-E84F-414F-82AA-2FA8481820BB}"/>
              </a:ext>
            </a:extLst>
          </p:cNvPr>
          <p:cNvSpPr txBox="1"/>
          <p:nvPr/>
        </p:nvSpPr>
        <p:spPr>
          <a:xfrm>
            <a:off x="18163828" y="29326200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</a:p>
        </p:txBody>
      </p:sp>
      <p:sp>
        <p:nvSpPr>
          <p:cNvPr id="145" name="CaixaDeTexto 144">
            <a:extLst>
              <a:ext uri="{FF2B5EF4-FFF2-40B4-BE49-F238E27FC236}">
                <a16:creationId xmlns:a16="http://schemas.microsoft.com/office/drawing/2014/main" xmlns="" id="{9CEFA706-3495-4686-A83C-095C8F8D69A2}"/>
              </a:ext>
            </a:extLst>
          </p:cNvPr>
          <p:cNvSpPr txBox="1"/>
          <p:nvPr/>
        </p:nvSpPr>
        <p:spPr>
          <a:xfrm>
            <a:off x="16616101" y="30882007"/>
            <a:ext cx="15083099" cy="3170099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 base nos resultados obtidos, pode-se concluir que o objetivo do estudo foi atingido parcialmente, uma vez que, foi possível desenvolver o dispositivo tecnológico </a:t>
            </a:r>
            <a:r>
              <a:rPr lang="pt-BR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CicatriBIOSkin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 entanto, os testes </a:t>
            </a:r>
            <a:r>
              <a:rPr lang="pt-BR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vivo 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não apresentaram resultados satisfatórios que ainda estão em processo de análise pelo grupo de pesquisa. </a:t>
            </a:r>
          </a:p>
        </p:txBody>
      </p:sp>
      <p:sp>
        <p:nvSpPr>
          <p:cNvPr id="147" name="CaixaDeTexto 146">
            <a:extLst>
              <a:ext uri="{FF2B5EF4-FFF2-40B4-BE49-F238E27FC236}">
                <a16:creationId xmlns:a16="http://schemas.microsoft.com/office/drawing/2014/main" xmlns="" id="{C2208CAC-D115-470C-B383-E6A44B281C43}"/>
              </a:ext>
            </a:extLst>
          </p:cNvPr>
          <p:cNvSpPr txBox="1"/>
          <p:nvPr/>
        </p:nvSpPr>
        <p:spPr>
          <a:xfrm>
            <a:off x="18163828" y="35001321"/>
            <a:ext cx="12527280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</a:p>
        </p:txBody>
      </p:sp>
      <p:sp>
        <p:nvSpPr>
          <p:cNvPr id="148" name="CaixaDeTexto 147">
            <a:extLst>
              <a:ext uri="{FF2B5EF4-FFF2-40B4-BE49-F238E27FC236}">
                <a16:creationId xmlns:a16="http://schemas.microsoft.com/office/drawing/2014/main" xmlns="" id="{DB6EF8DD-8893-4048-9B28-0FD293123EA9}"/>
              </a:ext>
            </a:extLst>
          </p:cNvPr>
          <p:cNvSpPr txBox="1"/>
          <p:nvPr/>
        </p:nvSpPr>
        <p:spPr>
          <a:xfrm>
            <a:off x="16616102" y="36449266"/>
            <a:ext cx="15083099" cy="5663089"/>
          </a:xfrm>
          <a:prstGeom prst="rect">
            <a:avLst/>
          </a:prstGeom>
          <a:noFill/>
          <a:ln>
            <a:solidFill>
              <a:srgbClr val="10CA26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3200" dirty="0"/>
              <a:t>CARVALHO,</a:t>
            </a:r>
            <a:r>
              <a:rPr lang="pt-BR" sz="3000" dirty="0"/>
              <a:t> D. V; GOMES, F. S. L; CARMO, D. J. A. C; BATISTA, J. A; VIANA, M. N. </a:t>
            </a:r>
            <a:r>
              <a:rPr lang="pt-BR" sz="3000" dirty="0" err="1"/>
              <a:t>Planimetry</a:t>
            </a:r>
            <a:r>
              <a:rPr lang="pt-BR" sz="3000" dirty="0"/>
              <a:t> as a </a:t>
            </a:r>
            <a:r>
              <a:rPr lang="pt-BR" sz="3000" dirty="0" err="1"/>
              <a:t>method</a:t>
            </a:r>
            <a:r>
              <a:rPr lang="pt-BR" sz="3000" dirty="0"/>
              <a:t> for </a:t>
            </a:r>
            <a:r>
              <a:rPr lang="pt-BR" sz="3000" dirty="0" err="1"/>
              <a:t>measuring</a:t>
            </a:r>
            <a:r>
              <a:rPr lang="pt-BR" sz="3000" dirty="0"/>
              <a:t> wounds. </a:t>
            </a:r>
            <a:r>
              <a:rPr lang="pt-BR" sz="3000" dirty="0" err="1"/>
              <a:t>Rev</a:t>
            </a:r>
            <a:r>
              <a:rPr lang="pt-BR" sz="3000" dirty="0"/>
              <a:t> Mineira </a:t>
            </a:r>
            <a:r>
              <a:rPr lang="pt-BR" sz="3000" dirty="0" err="1"/>
              <a:t>Enferm</a:t>
            </a:r>
            <a:r>
              <a:rPr lang="pt-BR" sz="3000" dirty="0"/>
              <a:t> [Internet]. 2006 [</a:t>
            </a:r>
            <a:r>
              <a:rPr lang="pt-BR" sz="3000" dirty="0" err="1"/>
              <a:t>cited</a:t>
            </a:r>
            <a:r>
              <a:rPr lang="pt-BR" sz="3000" dirty="0"/>
              <a:t> 2017 Jan 18];10(4):425- 8. </a:t>
            </a:r>
            <a:r>
              <a:rPr lang="pt-BR" sz="3000" dirty="0" err="1"/>
              <a:t>Available</a:t>
            </a:r>
            <a:r>
              <a:rPr lang="pt-BR" sz="3000" dirty="0"/>
              <a:t> from: </a:t>
            </a:r>
            <a:r>
              <a:rPr lang="pt-BR" sz="3000" dirty="0"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http://reme.org.br/artigo/detalhes/441</a:t>
            </a:r>
            <a:endParaRPr lang="pt-BR" sz="3000" dirty="0"/>
          </a:p>
          <a:p>
            <a:pPr algn="just"/>
            <a:endParaRPr lang="pt-BR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FIGUEIREDO, C. M. S.; NAKAMURA, E. Computação móvel: novas oportunidades e desafios. T&amp;C Amazônia, v. 1, n. 2, p. 16-28, 2003. Disponível em: &lt; http://issuu.com/revistatec/docs/revista_tec_ed02 &gt;.</a:t>
            </a:r>
          </a:p>
          <a:p>
            <a:pPr algn="just"/>
            <a:endParaRPr lang="pt-BR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PRESSLEY, Z. M; FOSTER, J. K; KOLM, L; ZHAO, P; WARREN, F.; WEINTRAUB, W. ; SUMPIO, B. E; CHEN, S. C. “Digital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image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reliable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tool in the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quantitative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evaluation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cutaneous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lesions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beyond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Archives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pt-BR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dermatology</a:t>
            </a:r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vol. 143, no. 10, pp. 1331–1344, 2007</a:t>
            </a:r>
          </a:p>
        </p:txBody>
      </p:sp>
      <p:sp>
        <p:nvSpPr>
          <p:cNvPr id="59" name="CaixaDeTexto 58">
            <a:extLst>
              <a:ext uri="{FF2B5EF4-FFF2-40B4-BE49-F238E27FC236}">
                <a16:creationId xmlns:a16="http://schemas.microsoft.com/office/drawing/2014/main" xmlns="" id="{534639D6-D635-4E1C-B759-2C6618EC8AEF}"/>
              </a:ext>
            </a:extLst>
          </p:cNvPr>
          <p:cNvSpPr txBox="1"/>
          <p:nvPr/>
        </p:nvSpPr>
        <p:spPr>
          <a:xfrm>
            <a:off x="16748946" y="11328945"/>
            <a:ext cx="149502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Gráfico 1: Análise das lesões </a:t>
            </a:r>
            <a:r>
              <a:rPr lang="pt-BR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leishmanióticas</a:t>
            </a:r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nas 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patas </a:t>
            </a:r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 camundongos </a:t>
            </a:r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tratadas com as </a:t>
            </a:r>
            <a:r>
              <a:rPr lang="pt-B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formulações a base do látex de mangaba.</a:t>
            </a:r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BR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pic>
        <p:nvPicPr>
          <p:cNvPr id="64" name="Imagem 63">
            <a:extLst>
              <a:ext uri="{FF2B5EF4-FFF2-40B4-BE49-F238E27FC236}">
                <a16:creationId xmlns:a16="http://schemas.microsoft.com/office/drawing/2014/main" xmlns="" id="{2BF3F8F3-59DF-42FB-BE82-04164646EC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42773" y="589868"/>
            <a:ext cx="4956428" cy="2397936"/>
          </a:xfrm>
          <a:prstGeom prst="rect">
            <a:avLst/>
          </a:prstGeom>
        </p:spPr>
      </p:pic>
      <p:sp>
        <p:nvSpPr>
          <p:cNvPr id="69" name="CaixaDeTexto 68">
            <a:extLst>
              <a:ext uri="{FF2B5EF4-FFF2-40B4-BE49-F238E27FC236}">
                <a16:creationId xmlns:a16="http://schemas.microsoft.com/office/drawing/2014/main" xmlns="" id="{DEC108E6-6D0B-42C9-9F70-69B612F042F5}"/>
              </a:ext>
            </a:extLst>
          </p:cNvPr>
          <p:cNvSpPr txBox="1"/>
          <p:nvPr/>
        </p:nvSpPr>
        <p:spPr>
          <a:xfrm>
            <a:off x="4895145" y="24895355"/>
            <a:ext cx="686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sp>
        <p:nvSpPr>
          <p:cNvPr id="150" name="CaixaDeTexto 149">
            <a:extLst>
              <a:ext uri="{FF2B5EF4-FFF2-40B4-BE49-F238E27FC236}">
                <a16:creationId xmlns:a16="http://schemas.microsoft.com/office/drawing/2014/main" xmlns="" id="{4CE184AE-AAFA-429D-B2D5-4A37CFA7E45B}"/>
              </a:ext>
            </a:extLst>
          </p:cNvPr>
          <p:cNvSpPr txBox="1"/>
          <p:nvPr/>
        </p:nvSpPr>
        <p:spPr>
          <a:xfrm>
            <a:off x="4544624" y="30437378"/>
            <a:ext cx="686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sp>
        <p:nvSpPr>
          <p:cNvPr id="151" name="CaixaDeTexto 150">
            <a:extLst>
              <a:ext uri="{FF2B5EF4-FFF2-40B4-BE49-F238E27FC236}">
                <a16:creationId xmlns:a16="http://schemas.microsoft.com/office/drawing/2014/main" xmlns="" id="{F4AEC61B-878F-4488-83F8-72CC6D5F7FD9}"/>
              </a:ext>
            </a:extLst>
          </p:cNvPr>
          <p:cNvSpPr txBox="1"/>
          <p:nvPr/>
        </p:nvSpPr>
        <p:spPr>
          <a:xfrm>
            <a:off x="4818945" y="36016984"/>
            <a:ext cx="686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sp>
        <p:nvSpPr>
          <p:cNvPr id="152" name="CaixaDeTexto 151">
            <a:extLst>
              <a:ext uri="{FF2B5EF4-FFF2-40B4-BE49-F238E27FC236}">
                <a16:creationId xmlns:a16="http://schemas.microsoft.com/office/drawing/2014/main" xmlns="" id="{6552ABDB-88A8-4126-A108-2D38620DE1B7}"/>
              </a:ext>
            </a:extLst>
          </p:cNvPr>
          <p:cNvSpPr txBox="1"/>
          <p:nvPr/>
        </p:nvSpPr>
        <p:spPr>
          <a:xfrm>
            <a:off x="4742744" y="41628496"/>
            <a:ext cx="686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A446ACE3-C0D7-47AE-83A2-B982F07E2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2120" y="16253062"/>
            <a:ext cx="14950254" cy="54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xmlns="" id="{96AB0452-1348-40F2-8696-0C98C91255C4}"/>
              </a:ext>
            </a:extLst>
          </p:cNvPr>
          <p:cNvSpPr txBox="1"/>
          <p:nvPr/>
        </p:nvSpPr>
        <p:spPr>
          <a:xfrm>
            <a:off x="20683269" y="21822678"/>
            <a:ext cx="7488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C79A1A58-470F-4097-9587-E8919D3C7469}"/>
              </a:ext>
            </a:extLst>
          </p:cNvPr>
          <p:cNvSpPr txBox="1"/>
          <p:nvPr/>
        </p:nvSpPr>
        <p:spPr>
          <a:xfrm>
            <a:off x="16962120" y="15073420"/>
            <a:ext cx="14945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Testes preliminares com o aplicativo </a:t>
            </a:r>
            <a:r>
              <a:rPr lang="pt-BR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CicatribioSkin</a:t>
            </a:r>
            <a:endParaRPr lang="pt-BR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F695A8A0-E1AA-42C4-95F0-0DE91CA3BCCA}"/>
              </a:ext>
            </a:extLst>
          </p:cNvPr>
          <p:cNvSpPr txBox="1"/>
          <p:nvPr/>
        </p:nvSpPr>
        <p:spPr>
          <a:xfrm>
            <a:off x="19860773" y="22798780"/>
            <a:ext cx="9133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Estudo de preço dos produtos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xmlns="" id="{E3A2B924-94D2-49F3-8169-DA69AEFF8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1010" y="23722589"/>
            <a:ext cx="14478190" cy="4032003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CaixaDeTexto 41">
            <a:extLst>
              <a:ext uri="{FF2B5EF4-FFF2-40B4-BE49-F238E27FC236}">
                <a16:creationId xmlns:a16="http://schemas.microsoft.com/office/drawing/2014/main" xmlns="" id="{B2A9AE58-990E-42FC-9603-1B31C9A31EF7}"/>
              </a:ext>
            </a:extLst>
          </p:cNvPr>
          <p:cNvSpPr txBox="1"/>
          <p:nvPr/>
        </p:nvSpPr>
        <p:spPr>
          <a:xfrm>
            <a:off x="20413452" y="27872210"/>
            <a:ext cx="7488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Fonte: Acervo pessoal dos autores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xmlns="" id="{799BFD19-514C-4D52-84F3-1F1DA03CC00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690049" y="7183654"/>
            <a:ext cx="15143872" cy="400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983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3330</TotalTime>
  <Words>573</Words>
  <Application>Microsoft Office PowerPoint</Application>
  <PresentationFormat>Personalizar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Nuel Oliveira</dc:creator>
  <cp:lastModifiedBy>Conta da Microsoft</cp:lastModifiedBy>
  <cp:revision>106</cp:revision>
  <dcterms:created xsi:type="dcterms:W3CDTF">2018-03-05T23:36:37Z</dcterms:created>
  <dcterms:modified xsi:type="dcterms:W3CDTF">2022-03-11T00:22:43Z</dcterms:modified>
</cp:coreProperties>
</file>