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91" autoAdjust="0"/>
  </p:normalViewPr>
  <p:slideViewPr>
    <p:cSldViewPr snapToGrid="0">
      <p:cViewPr>
        <p:scale>
          <a:sx n="20" d="100"/>
          <a:sy n="20" d="100"/>
        </p:scale>
        <p:origin x="1398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18805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EA27BD-4533-4423-A108-AAE2FCF2859A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DBEC86-8CAD-4FF2-881A-966EBC0D619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235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476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DBEC86-8CAD-4FF2-881A-966EBC0D619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34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1208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90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8751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65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9178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132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6951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7460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456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311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8664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C554F-60F8-418F-A73F-F6F3B452B1C0}" type="datetimeFigureOut">
              <a:rPr lang="pt-BR" smtClean="0"/>
              <a:t>03/03/2022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D085D-4DCE-4CDF-9EA1-D837D922B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9182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anva.com/link?target=https%3A%2F%2Fwww.teses.usp.br%2Fteses%2Fdisponiveis%2F7%2F7140%2Ftde-01032021-130822%2Fpublico%2FAgata_Nunes_Brito.pdf%253e%2520&amp;design=DAE0l3gKBaE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s://www.scielosp.org/pdf/ress/2021.v30n1/e2020754/pt" TargetMode="External"/><Relationship Id="rId12" Type="http://schemas.openxmlformats.org/officeDocument/2006/relationships/hyperlink" Target="https://www.canva.com/link?target=https%3A%2F%2Fpdfs.semanticscholar.org%2F554b%2Fb4758c1958cbb63f101638f3fd8d554b7b08.pdf&amp;design=DAE0l3gKBa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www.canva.com/link?target=https%3A%2F%2Fwww.redalyc.org%2Fpdf%2F408%2F40823864001.pdf&amp;design=DAE0l3gKBaE" TargetMode="External"/><Relationship Id="rId5" Type="http://schemas.openxmlformats.org/officeDocument/2006/relationships/image" Target="../media/image3.png"/><Relationship Id="rId10" Type="http://schemas.openxmlformats.org/officeDocument/2006/relationships/hyperlink" Target="https://www.canva.com/link?target=https%3A%2F%2Fwww.scielo.br%2Fj%2Fsdeb%2Fa%2Fck6LW4TkDqNpY88YwZ4dPVq%2F%3Flang%3Dpt%26format%3Dpdf&amp;design=DAE0l3gKBaE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www.canva.com/link?target=https%3A%2F%2Fbvsms.saude.gov.br%2Fbvs%2Fpublicacoes%2Fcartilha_tratamento_emergencia_queimaduras.pdf&amp;design=DAE0l3gKBa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Elipse 25">
            <a:extLst>
              <a:ext uri="{FF2B5EF4-FFF2-40B4-BE49-F238E27FC236}">
                <a16:creationId xmlns:a16="http://schemas.microsoft.com/office/drawing/2014/main" id="{0D7E4CBC-AC91-4DB4-8618-A061091FA2C4}"/>
              </a:ext>
            </a:extLst>
          </p:cNvPr>
          <p:cNvSpPr/>
          <p:nvPr/>
        </p:nvSpPr>
        <p:spPr>
          <a:xfrm>
            <a:off x="13402705" y="16791591"/>
            <a:ext cx="15821891" cy="13280549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Elipse 24">
            <a:extLst>
              <a:ext uri="{FF2B5EF4-FFF2-40B4-BE49-F238E27FC236}">
                <a16:creationId xmlns:a16="http://schemas.microsoft.com/office/drawing/2014/main" id="{7D7E814B-110D-45F6-A667-9E188FAF5617}"/>
              </a:ext>
            </a:extLst>
          </p:cNvPr>
          <p:cNvSpPr/>
          <p:nvPr/>
        </p:nvSpPr>
        <p:spPr>
          <a:xfrm>
            <a:off x="-5379731" y="33613824"/>
            <a:ext cx="15821891" cy="13280549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Retângulo 39">
            <a:extLst>
              <a:ext uri="{FF2B5EF4-FFF2-40B4-BE49-F238E27FC236}">
                <a16:creationId xmlns:a16="http://schemas.microsoft.com/office/drawing/2014/main" id="{07CC6FC8-731B-47E9-8702-F5B5A4C3D123}"/>
              </a:ext>
            </a:extLst>
          </p:cNvPr>
          <p:cNvSpPr/>
          <p:nvPr/>
        </p:nvSpPr>
        <p:spPr>
          <a:xfrm>
            <a:off x="851819" y="7097839"/>
            <a:ext cx="15040386" cy="5888538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pt-BR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O Brasil é referência mundial na área de transplantes de órgãos e possui o maior sistema público de transplantes do mundo (BRASIL, 2021 ) . Entretanto, ainda existem grandes diferenças entre o número de doadores e pessoas que esperam pelo transplante. Essa situação é mais preocupante quando relacionada à doação de pele. Estima-se que, no Brasil, ocorram em torno de 1.000.000 queimaduras por ano e dados confirmam que há mais dificuldade para a doação de pele que para outros órgãos. Dessa forma, apresentamos como questão problema: por que há mais doações de outros órgãos que de tecidos?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10259C5C-F895-4CB0-9826-9CE0FC583BC9}"/>
              </a:ext>
            </a:extLst>
          </p:cNvPr>
          <p:cNvSpPr/>
          <p:nvPr/>
        </p:nvSpPr>
        <p:spPr>
          <a:xfrm>
            <a:off x="21619777" y="-3206335"/>
            <a:ext cx="15821891" cy="13280549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09FF4A44-3B87-417D-98BA-09F6C19691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688" y="520068"/>
            <a:ext cx="1808027" cy="18000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7AA3D5E8-D2FF-458F-8485-31C65EA0D46D}"/>
              </a:ext>
            </a:extLst>
          </p:cNvPr>
          <p:cNvSpPr/>
          <p:nvPr/>
        </p:nvSpPr>
        <p:spPr>
          <a:xfrm>
            <a:off x="1006511" y="348045"/>
            <a:ext cx="30386265" cy="5575921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sz="9600" b="1" dirty="0"/>
          </a:p>
          <a:p>
            <a:pPr algn="ctr"/>
            <a:r>
              <a:rPr lang="pt-BR" sz="8000" b="1" dirty="0"/>
              <a:t>Os estigmas associados à doação de </a:t>
            </a:r>
          </a:p>
          <a:p>
            <a:pPr algn="ctr"/>
            <a:r>
              <a:rPr lang="pt-BR" sz="8000" b="1" dirty="0"/>
              <a:t>pele no Brasil</a:t>
            </a:r>
          </a:p>
          <a:p>
            <a:pPr algn="ctr"/>
            <a:r>
              <a:rPr lang="pt-BR" sz="6000" dirty="0"/>
              <a:t>Escola Estadual Técnica Caxias do Sul (EETCS)</a:t>
            </a:r>
          </a:p>
          <a:p>
            <a:pPr algn="ctr"/>
            <a:r>
              <a:rPr lang="pt-BR" sz="4000" dirty="0"/>
              <a:t>Bruno Oliveira, Rafaella Carra Basso, Vitória Durand Rebelo </a:t>
            </a:r>
          </a:p>
          <a:p>
            <a:pPr algn="ctr"/>
            <a:r>
              <a:rPr lang="pt-BR" sz="4000" dirty="0"/>
              <a:t>Orientador: </a:t>
            </a:r>
            <a:r>
              <a:rPr lang="pt-BR" sz="4000" b="0" i="0" dirty="0">
                <a:solidFill>
                  <a:srgbClr val="212529"/>
                </a:solidFill>
                <a:effectLst/>
                <a:latin typeface="Rubik"/>
              </a:rPr>
              <a:t>Daiana Corrêa Vieira</a:t>
            </a:r>
            <a:r>
              <a:rPr lang="pt-BR" sz="4000" dirty="0">
                <a:solidFill>
                  <a:srgbClr val="212529"/>
                </a:solidFill>
                <a:latin typeface="Rubik"/>
              </a:rPr>
              <a:t>																						</a:t>
            </a:r>
            <a:r>
              <a:rPr lang="pt-BR" sz="4000" dirty="0"/>
              <a:t>Coorientador:</a:t>
            </a:r>
            <a:r>
              <a:rPr lang="pt-BR" sz="4000" b="0" i="0" dirty="0">
                <a:solidFill>
                  <a:srgbClr val="212529"/>
                </a:solidFill>
                <a:effectLst/>
                <a:latin typeface="Rubik"/>
              </a:rPr>
              <a:t> Rafaela </a:t>
            </a:r>
            <a:r>
              <a:rPr lang="pt-BR" sz="4000" b="0" i="0" dirty="0" err="1">
                <a:solidFill>
                  <a:srgbClr val="212529"/>
                </a:solidFill>
                <a:effectLst/>
                <a:latin typeface="Rubik"/>
              </a:rPr>
              <a:t>Tonietto</a:t>
            </a:r>
            <a:r>
              <a:rPr lang="pt-BR" sz="4000" b="0" i="0" dirty="0">
                <a:solidFill>
                  <a:srgbClr val="212529"/>
                </a:solidFill>
                <a:effectLst/>
                <a:latin typeface="Rubik"/>
              </a:rPr>
              <a:t> Müller</a:t>
            </a:r>
            <a:r>
              <a:rPr lang="pt-BR" sz="6000" dirty="0"/>
              <a:t> </a:t>
            </a:r>
          </a:p>
          <a:p>
            <a:pPr algn="ctr"/>
            <a:r>
              <a:rPr lang="pt-BR" sz="9600" b="1" dirty="0"/>
              <a:t> </a:t>
            </a:r>
            <a:endParaRPr lang="pt-BR" dirty="0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1F1042D6-6789-475A-8417-8396FBB84F2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4" b="51572"/>
          <a:stretch/>
        </p:blipFill>
        <p:spPr>
          <a:xfrm>
            <a:off x="27482217" y="445804"/>
            <a:ext cx="3812383" cy="1800000"/>
          </a:xfrm>
          <a:prstGeom prst="rect">
            <a:avLst/>
          </a:prstGeom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5BD38E61-AD1A-4424-ACFD-26624C3BC349}"/>
              </a:ext>
            </a:extLst>
          </p:cNvPr>
          <p:cNvSpPr/>
          <p:nvPr/>
        </p:nvSpPr>
        <p:spPr>
          <a:xfrm>
            <a:off x="814193" y="6187300"/>
            <a:ext cx="14173201" cy="1025743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000" b="1" dirty="0"/>
              <a:t>INTRODUÇÃO </a:t>
            </a:r>
          </a:p>
        </p:txBody>
      </p:sp>
      <p:sp>
        <p:nvSpPr>
          <p:cNvPr id="34" name="Retângulo 33">
            <a:extLst>
              <a:ext uri="{FF2B5EF4-FFF2-40B4-BE49-F238E27FC236}">
                <a16:creationId xmlns:a16="http://schemas.microsoft.com/office/drawing/2014/main" id="{7A4F14BD-7B24-4819-A1EF-D6466BC6B1EA}"/>
              </a:ext>
            </a:extLst>
          </p:cNvPr>
          <p:cNvSpPr/>
          <p:nvPr/>
        </p:nvSpPr>
        <p:spPr>
          <a:xfrm>
            <a:off x="814193" y="13448749"/>
            <a:ext cx="14173201" cy="1025743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000" b="1" dirty="0"/>
              <a:t>METODOLOGIA</a:t>
            </a:r>
          </a:p>
        </p:txBody>
      </p:sp>
      <p:sp>
        <p:nvSpPr>
          <p:cNvPr id="35" name="Retângulo 34">
            <a:extLst>
              <a:ext uri="{FF2B5EF4-FFF2-40B4-BE49-F238E27FC236}">
                <a16:creationId xmlns:a16="http://schemas.microsoft.com/office/drawing/2014/main" id="{4BAADAC1-37CE-4329-9F54-CEF79C764419}"/>
              </a:ext>
            </a:extLst>
          </p:cNvPr>
          <p:cNvSpPr/>
          <p:nvPr/>
        </p:nvSpPr>
        <p:spPr>
          <a:xfrm>
            <a:off x="851819" y="20392407"/>
            <a:ext cx="14173201" cy="1025743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000" b="1" dirty="0"/>
              <a:t>ANÁLISE DOS RESULTADOS </a:t>
            </a: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1E25A1A5-6A2F-493D-9EE5-F78A46442F9B}"/>
              </a:ext>
            </a:extLst>
          </p:cNvPr>
          <p:cNvSpPr/>
          <p:nvPr/>
        </p:nvSpPr>
        <p:spPr>
          <a:xfrm>
            <a:off x="16507083" y="22072521"/>
            <a:ext cx="14173201" cy="1025743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000" b="1" dirty="0"/>
              <a:t>CONCLUSÃO</a:t>
            </a:r>
          </a:p>
        </p:txBody>
      </p:sp>
      <p:sp>
        <p:nvSpPr>
          <p:cNvPr id="37" name="Retângulo 36">
            <a:extLst>
              <a:ext uri="{FF2B5EF4-FFF2-40B4-BE49-F238E27FC236}">
                <a16:creationId xmlns:a16="http://schemas.microsoft.com/office/drawing/2014/main" id="{B1E69916-C2C0-4A03-ABC5-4697D5E3FDBA}"/>
              </a:ext>
            </a:extLst>
          </p:cNvPr>
          <p:cNvSpPr/>
          <p:nvPr/>
        </p:nvSpPr>
        <p:spPr>
          <a:xfrm>
            <a:off x="693730" y="35074590"/>
            <a:ext cx="29823362" cy="1038694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6000" b="1" dirty="0"/>
              <a:t>REFERÊNCIAS BIBLIOGRÁFICAS</a:t>
            </a:r>
          </a:p>
        </p:txBody>
      </p:sp>
      <p:sp>
        <p:nvSpPr>
          <p:cNvPr id="44" name="Retângulo 43">
            <a:extLst>
              <a:ext uri="{FF2B5EF4-FFF2-40B4-BE49-F238E27FC236}">
                <a16:creationId xmlns:a16="http://schemas.microsoft.com/office/drawing/2014/main" id="{31F621E5-2F2A-4C6D-938A-092D3DF6552F}"/>
              </a:ext>
            </a:extLst>
          </p:cNvPr>
          <p:cNvSpPr/>
          <p:nvPr/>
        </p:nvSpPr>
        <p:spPr>
          <a:xfrm>
            <a:off x="851819" y="14482074"/>
            <a:ext cx="15040386" cy="557592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540385">
              <a:lnSpc>
                <a:spcPct val="150000"/>
              </a:lnSpc>
              <a:spcAft>
                <a:spcPts val="800"/>
              </a:spcAft>
            </a:pP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Trata-se de um estudo transversal </a:t>
            </a:r>
            <a:r>
              <a:rPr lang="pt-BR" sz="3200" dirty="0" err="1">
                <a:latin typeface="Arial" panose="020B0604020202020204" pitchFamily="34" charset="0"/>
                <a:cs typeface="Arial" panose="020B0604020202020204" pitchFamily="34" charset="0"/>
              </a:rPr>
              <a:t>quali</a:t>
            </a:r>
            <a:r>
              <a:rPr lang="pt-BR" sz="3200" dirty="0">
                <a:latin typeface="Arial" panose="020B0604020202020204" pitchFamily="34" charset="0"/>
                <a:cs typeface="Arial" panose="020B0604020202020204" pitchFamily="34" charset="0"/>
              </a:rPr>
              <a:t>-quantitativo, iniciado em 26 de abril de 2021 e finalizado em 30 de agosto de 2021, realizado a partir de artigos científicos sobre a doação de pele no Brasil, entre os anos de 2000 a 2021, e aplicação de questionário on-line, organizado no Google Formulários com duas questões abertas e nove questões fechadas. Este visou investigar sobre os motivos que levam uma pessoa a não doar a pele de seus familiares falecidos. Obtivemos 134 respostas.</a:t>
            </a:r>
          </a:p>
        </p:txBody>
      </p:sp>
      <p:sp>
        <p:nvSpPr>
          <p:cNvPr id="45" name="Retângulo 44">
            <a:extLst>
              <a:ext uri="{FF2B5EF4-FFF2-40B4-BE49-F238E27FC236}">
                <a16:creationId xmlns:a16="http://schemas.microsoft.com/office/drawing/2014/main" id="{8A051174-C364-4E95-A366-C840DF39357E}"/>
              </a:ext>
            </a:extLst>
          </p:cNvPr>
          <p:cNvSpPr/>
          <p:nvPr/>
        </p:nvSpPr>
        <p:spPr>
          <a:xfrm>
            <a:off x="851819" y="21276239"/>
            <a:ext cx="15040386" cy="3049729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540385">
              <a:lnSpc>
                <a:spcPct val="150000"/>
              </a:lnSpc>
              <a:spcAft>
                <a:spcPts val="800"/>
              </a:spcAft>
            </a:pP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este estudo, obteve-se a participação de indivíduos de outros estados, além do Rio Grande do Sul. O questionário contou com 2 questões abertas e 9 questões fechadas.</a:t>
            </a:r>
            <a:endParaRPr lang="pt-B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tângulo 45">
            <a:extLst>
              <a:ext uri="{FF2B5EF4-FFF2-40B4-BE49-F238E27FC236}">
                <a16:creationId xmlns:a16="http://schemas.microsoft.com/office/drawing/2014/main" id="{2BBA3C93-EB14-4483-8376-C69B0A8A1CA1}"/>
              </a:ext>
            </a:extLst>
          </p:cNvPr>
          <p:cNvSpPr/>
          <p:nvPr/>
        </p:nvSpPr>
        <p:spPr>
          <a:xfrm>
            <a:off x="16507083" y="22995740"/>
            <a:ext cx="15040386" cy="11697993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540385">
              <a:lnSpc>
                <a:spcPct val="150000"/>
              </a:lnSpc>
            </a:pPr>
            <a:r>
              <a:rPr lang="pt-BR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quantidade de tecido nos quatro Bancos de Pele existentes no Brasil é insuficiente para suprir a necessidade dos indivíduos muito queimados (BRITO, 2020). Nesse contexto, o número de doadores é inferior se comparado à doação de outros órgãos e, isso ocorre, em grande parte, devido aos estigmas associados à doação de pele. </a:t>
            </a:r>
          </a:p>
          <a:p>
            <a:pPr indent="540385">
              <a:lnSpc>
                <a:spcPct val="150000"/>
              </a:lnSpc>
            </a:pPr>
            <a:r>
              <a:rPr lang="pt-BR" sz="3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Assim, o presente estudo concluiu que a falta de informação sobre como ocorre o procedimento de retirada de pele para a doação está entre os principais estigmas associados à doação de pele. Outro fator que se destaca é fato de os familiares respeitarem o desejo do paciente falecido, manifestado em vida, de não ser um doador. Esses dados alertam para a necessidade de promover campanhas comunitárias, divulgadas nas diferentes mídias, que possam contribuir para que a informação sobre a importância de doação de órgãos, sobretudo a doação de pele, atinja todos os públicos e, também, desempenhe a função de promover conscientização e empatia sobre doações de órgãos e tecido. </a:t>
            </a:r>
          </a:p>
          <a:p>
            <a:pPr>
              <a:lnSpc>
                <a:spcPct val="150000"/>
              </a:lnSpc>
            </a:pP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Reconhecendo as fragilidades da atual pesquisa, sugerimos que estudos com um número amostral maior que o nosso sejam realizados</a:t>
            </a:r>
            <a:endParaRPr lang="pt-B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75B080-FC86-4260-A597-F0A1460E03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101" y="24628905"/>
            <a:ext cx="11697604" cy="589726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09BAC71-7C05-44F2-9F20-68274C148AA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6420" y="6811516"/>
            <a:ext cx="11697604" cy="6013162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5FB1C0EC-1B8C-4396-AB7E-0469D35817D9}"/>
              </a:ext>
            </a:extLst>
          </p:cNvPr>
          <p:cNvSpPr/>
          <p:nvPr/>
        </p:nvSpPr>
        <p:spPr>
          <a:xfrm>
            <a:off x="693730" y="36025206"/>
            <a:ext cx="30633997" cy="7467199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BR" sz="2800" b="0" i="0" u="none" strike="noStrike" dirty="0">
                <a:solidFill>
                  <a:srgbClr val="000000"/>
                </a:solidFill>
                <a:effectLst/>
                <a:latin typeface="YACgEf4fYmc 0"/>
              </a:rPr>
              <a:t>AR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YACgEf4fYmc 0"/>
              </a:rPr>
              <a:t>AÚJO, A. Y. C. C.; ALMEIDA, E. R. B.; LIMA L. K. S.; FREITAS, T. V. S.; PINTO, A. G. A.. Declínio nas doações e transplantes de órgãos no Ceará durante a pandemia da COVID-19: Estudo descritivo, abril a junho de 2020. Ceará, p. 1-7, 2021. Disponível 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YACgEf4fYmc 0"/>
              </a:rPr>
              <a:t>em: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YACgEf4fYmc 0"/>
                <a:hlinkClick r:id="rId7"/>
              </a:rPr>
              <a:t>https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YACgEf4fYmc 0"/>
                <a:hlinkClick r:id="rId7"/>
              </a:rPr>
              <a:t>://www.scielosp.org/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YACgEf4fYmc 0"/>
                <a:hlinkClick r:id="rId7"/>
              </a:rPr>
              <a:t>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YACgEf4fYmc 0"/>
                <a:hlinkClick r:id="rId7"/>
              </a:rPr>
              <a:t>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YACgEf4fYmc 0"/>
                <a:hlinkClick r:id="rId7"/>
              </a:rPr>
              <a:t>ress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YACgEf4fYmc 0"/>
                <a:hlinkClick r:id="rId7"/>
              </a:rPr>
              <a:t>/2021.v30n1/e2020754/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YACgEf4fYmc 0"/>
                <a:hlinkClick r:id="rId7"/>
              </a:rPr>
              <a:t>pt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YACgEf4fYmc 0"/>
              </a:rPr>
              <a:t>. Acesso em: 25 maio 2021</a:t>
            </a:r>
            <a:endParaRPr lang="pt-BR" sz="2600" b="0" i="0" dirty="0">
              <a:solidFill>
                <a:srgbClr val="000000"/>
              </a:solidFill>
              <a:effectLst/>
              <a:latin typeface="YACgEf4fYmc 0"/>
            </a:endParaRPr>
          </a:p>
          <a:p>
            <a:r>
              <a:rPr lang="pt-BR" sz="2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BONATELLI, C. Falecido não decide nada. Revista 80. São Paulo. Disponível em: &lt;http://www.usp.br/</a:t>
            </a:r>
            <a:r>
              <a:rPr lang="pt-BR" sz="2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espacoaberto</a:t>
            </a:r>
            <a:r>
              <a:rPr lang="pt-BR" sz="2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/arquivo/2007/espaco80jun/0capac.htm&gt;. Acesso em: 28 maio 2021</a:t>
            </a:r>
          </a:p>
          <a:p>
            <a:pPr algn="just"/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BRITO, A. N. Representação Social da Doação de Pele para Transplante. São Paulo, p.16-72, 2020. Disponível em:&lt; 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https://www.teses.usp.br/teses/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disponiveis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/7/7140/tde-01032021-130822/publico/Agata_Nunes_Brito.pdf&gt; 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.Acesso em: 27maio 2021</a:t>
            </a:r>
            <a:endParaRPr lang="pt-BR" sz="2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MINISTÉRIO DA SAÙDE. Cartilha para tratamento de emergência das Queimaduras. Brasília, p.3-20, 2012. Disponível 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em: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://bvsms.saude.gov.br/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bvs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publicacoes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/cartilha_tratamento_emergencia_queimaduras.pdf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&gt;. Acesso em: 05 jun. 2021</a:t>
            </a:r>
            <a:endParaRPr lang="pt-BR" sz="2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MORAIS, T. R.; MORAIS, M. R. Doação de órgãos: é preciso educar para avançar. Saúde em Debate. Rio de Janeiro, v.36, n.95 p. 633- 639, 2012. Disponível em:&lt;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https://www.scielo.br/j/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sdeb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/a/ck6LW4TkDqNpY88YwZ4dPVq/?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lang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=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pt&amp;format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=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&gt;. Acesso em: 02 jun. 2021</a:t>
            </a:r>
          </a:p>
          <a:p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MORAIS, T. R.; MORAIS, M. R. A Importância da Educação na Promoção da Doação de órgãos. Revista Brasileira em Promoção de Saúde. Fortaleza, v.25, n.3, p.251-252, 2012. Disponível em:&lt; 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https://www.redalyc.org/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/408/40823864001.pdf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&gt; Acesso em: 02 jun. 2021</a:t>
            </a:r>
          </a:p>
          <a:p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POSSAMAI, L. M.; NETO, F. M. F.; STEFFEN, N.; CHEM, E.; ELY, P.B. Produtividade de 9 anos do Banco de Pele da Santa Casa de Misericórdia de Porto Alegre. Rev. Bras. Cir. 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Plást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Porto Alegre, p. 16-17, 2018. Disponível 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em: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://pdfs.semanticscholar.org/554b/b4758c1958cbb63f101638f3fd8d554b7b08.pdf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Acesso em: 05 jun. 2021</a:t>
            </a:r>
          </a:p>
          <a:p>
            <a:pPr algn="just"/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SCHIOZER, W. Banco de Pele no Brasil. Revista Brasileira de Queimaduras. v.11, n. 2, p.56-102, 2012 Disponível em: &lt;http://www.rbqueimaduras.com.br/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details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/101/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pt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-BR&gt; Acesso em: 07 jun. 2021</a:t>
            </a:r>
            <a:endParaRPr lang="pt-BR" sz="2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SOUZA, C. C.; NASCIMENTO, E. K. K.; QUADROS, A.; DELLANHESE, A. P. F.; LYSAKOWSKI, S.; FERNANDES, M. T. C. Conhecimento da população acerca da doação de órgãos e tecidos para transplantes. Revista Eletrônica Acervo Saúde. v. 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n. 56, p. 1-9, 2020. Disponível em: &lt;https://acervomais.com.br/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index.php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saude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article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pt-BR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view</a:t>
            </a:r>
            <a:r>
              <a:rPr lang="pt-BR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/4471/2473&gt; Acesso em: 04 jun. 2021</a:t>
            </a:r>
            <a:endParaRPr lang="pt-BR" sz="2600" b="0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3614CFBB-795B-47FA-8AB4-8A1097C8D817}"/>
              </a:ext>
            </a:extLst>
          </p:cNvPr>
          <p:cNvSpPr/>
          <p:nvPr/>
        </p:nvSpPr>
        <p:spPr>
          <a:xfrm>
            <a:off x="814194" y="30533750"/>
            <a:ext cx="14500723" cy="4206427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540385">
              <a:lnSpc>
                <a:spcPct val="150000"/>
              </a:lnSpc>
              <a:spcAft>
                <a:spcPts val="800"/>
              </a:spcAft>
            </a:pP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 figura 1 observa-se que 71% dos questionados responderam que se declaram doadores de órgãos, entretanto, apenas 32% das pessoas têm conhecimento sobre a doação de pele e 77% não sabe como a pele é retirada para o transplante. </a:t>
            </a: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relação a campanhas comunitárias, somente 13% das pessoas se recordam de terem lido, ouvido ou assistido alguma vez nas diferentes mídias..</a:t>
            </a:r>
            <a:endParaRPr lang="pt-B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4387E0B3-DD0F-4E15-AE00-84778FA02167}"/>
              </a:ext>
            </a:extLst>
          </p:cNvPr>
          <p:cNvSpPr/>
          <p:nvPr/>
        </p:nvSpPr>
        <p:spPr>
          <a:xfrm>
            <a:off x="16445029" y="12874701"/>
            <a:ext cx="15040386" cy="8725618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indent="540385">
              <a:lnSpc>
                <a:spcPct val="150000"/>
              </a:lnSpc>
              <a:spcAft>
                <a:spcPts val="800"/>
              </a:spcAft>
            </a:pP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 figura 2 observa-se que 63% das pessoas doariam a pele de seus familiares falecidos antes de saberem acerca do procedimento de retirada de pele. Quando questionados sobre o(s) motivo(s) pelo(s) qual(</a:t>
            </a:r>
            <a:r>
              <a:rPr lang="pt-BR" sz="32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</a:t>
            </a:r>
            <a:r>
              <a:rPr lang="pt-BR" sz="3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não doariam, 84% responderam por não possuírem conhecimento sobre como acontece a doação de pele; 27% por respeitarem o desejo do familiar falecido, manifestado em vida, de não ser um doador; 8% por não aceitarem a manipulação do corpo de seu familiar; 4% por desconfiarem da assistência que será prestada; 12% por medo do comércio de órgãos; 4% por falta de entendimento sobre o diagnóstico de morte encefálica. Entretanto, após uma breve explicação descrita no próprio questionário sobre a realização do procedimento de transplante, o número de pessoas que aceitaria doar a pele de seu familiar falecido passou de 63% para 90%.</a:t>
            </a:r>
          </a:p>
        </p:txBody>
      </p:sp>
    </p:spTree>
    <p:extLst>
      <p:ext uri="{BB962C8B-B14F-4D97-AF65-F5344CB8AC3E}">
        <p14:creationId xmlns:p14="http://schemas.microsoft.com/office/powerpoint/2010/main" val="3037201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1391</Words>
  <Application>Microsoft Office PowerPoint</Application>
  <PresentationFormat>Personalizar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Rubik</vt:lpstr>
      <vt:lpstr>YACgEf4fYmc 0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Bruno Oliveira</dc:creator>
  <cp:lastModifiedBy>Bruno Oliveira</cp:lastModifiedBy>
  <cp:revision>20</cp:revision>
  <dcterms:created xsi:type="dcterms:W3CDTF">2022-03-03T00:00:21Z</dcterms:created>
  <dcterms:modified xsi:type="dcterms:W3CDTF">2022-03-03T20:53:33Z</dcterms:modified>
</cp:coreProperties>
</file>