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28800425" cy="35999738"/>
  <p:notesSz cx="15074900" cy="20104100"/>
  <p:defaultTextStyle>
    <a:defPPr>
      <a:defRPr lang="pt-BR"/>
    </a:defPPr>
    <a:lvl1pPr marL="0" algn="l" defTabSz="1684325" rtl="0" eaLnBrk="1" latinLnBrk="0" hangingPunct="1">
      <a:defRPr sz="3316" kern="1200">
        <a:solidFill>
          <a:schemeClr val="tx1"/>
        </a:solidFill>
        <a:latin typeface="+mn-lt"/>
        <a:ea typeface="+mn-ea"/>
        <a:cs typeface="+mn-cs"/>
      </a:defRPr>
    </a:lvl1pPr>
    <a:lvl2pPr marL="842162" algn="l" defTabSz="1684325" rtl="0" eaLnBrk="1" latinLnBrk="0" hangingPunct="1">
      <a:defRPr sz="3316" kern="1200">
        <a:solidFill>
          <a:schemeClr val="tx1"/>
        </a:solidFill>
        <a:latin typeface="+mn-lt"/>
        <a:ea typeface="+mn-ea"/>
        <a:cs typeface="+mn-cs"/>
      </a:defRPr>
    </a:lvl2pPr>
    <a:lvl3pPr marL="1684325" algn="l" defTabSz="1684325" rtl="0" eaLnBrk="1" latinLnBrk="0" hangingPunct="1">
      <a:defRPr sz="3316" kern="1200">
        <a:solidFill>
          <a:schemeClr val="tx1"/>
        </a:solidFill>
        <a:latin typeface="+mn-lt"/>
        <a:ea typeface="+mn-ea"/>
        <a:cs typeface="+mn-cs"/>
      </a:defRPr>
    </a:lvl3pPr>
    <a:lvl4pPr marL="2526487" algn="l" defTabSz="1684325" rtl="0" eaLnBrk="1" latinLnBrk="0" hangingPunct="1">
      <a:defRPr sz="3316" kern="1200">
        <a:solidFill>
          <a:schemeClr val="tx1"/>
        </a:solidFill>
        <a:latin typeface="+mn-lt"/>
        <a:ea typeface="+mn-ea"/>
        <a:cs typeface="+mn-cs"/>
      </a:defRPr>
    </a:lvl4pPr>
    <a:lvl5pPr marL="3368650" algn="l" defTabSz="1684325" rtl="0" eaLnBrk="1" latinLnBrk="0" hangingPunct="1">
      <a:defRPr sz="3316" kern="1200">
        <a:solidFill>
          <a:schemeClr val="tx1"/>
        </a:solidFill>
        <a:latin typeface="+mn-lt"/>
        <a:ea typeface="+mn-ea"/>
        <a:cs typeface="+mn-cs"/>
      </a:defRPr>
    </a:lvl5pPr>
    <a:lvl6pPr marL="4210812" algn="l" defTabSz="1684325" rtl="0" eaLnBrk="1" latinLnBrk="0" hangingPunct="1">
      <a:defRPr sz="3316" kern="1200">
        <a:solidFill>
          <a:schemeClr val="tx1"/>
        </a:solidFill>
        <a:latin typeface="+mn-lt"/>
        <a:ea typeface="+mn-ea"/>
        <a:cs typeface="+mn-cs"/>
      </a:defRPr>
    </a:lvl6pPr>
    <a:lvl7pPr marL="5052974" algn="l" defTabSz="1684325" rtl="0" eaLnBrk="1" latinLnBrk="0" hangingPunct="1">
      <a:defRPr sz="3316" kern="1200">
        <a:solidFill>
          <a:schemeClr val="tx1"/>
        </a:solidFill>
        <a:latin typeface="+mn-lt"/>
        <a:ea typeface="+mn-ea"/>
        <a:cs typeface="+mn-cs"/>
      </a:defRPr>
    </a:lvl7pPr>
    <a:lvl8pPr marL="5895137" algn="l" defTabSz="1684325" rtl="0" eaLnBrk="1" latinLnBrk="0" hangingPunct="1">
      <a:defRPr sz="3316" kern="1200">
        <a:solidFill>
          <a:schemeClr val="tx1"/>
        </a:solidFill>
        <a:latin typeface="+mn-lt"/>
        <a:ea typeface="+mn-ea"/>
        <a:cs typeface="+mn-cs"/>
      </a:defRPr>
    </a:lvl8pPr>
    <a:lvl9pPr marL="6737299" algn="l" defTabSz="1684325" rtl="0" eaLnBrk="1" latinLnBrk="0" hangingPunct="1">
      <a:defRPr sz="331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157" userDrawn="1">
          <p15:clr>
            <a:srgbClr val="A4A3A4"/>
          </p15:clr>
        </p15:guide>
        <p15:guide id="2" pos="412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790C"/>
    <a:srgbClr val="282516"/>
    <a:srgbClr val="131301"/>
    <a:srgbClr val="090145"/>
    <a:srgbClr val="512D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édio 2 - Ênfas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Estilo Médio 2 - Ênfas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Estilo Médio 2 - Ênfas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Estilo Médio 2 - Ênfas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226" autoAdjust="0"/>
  </p:normalViewPr>
  <p:slideViewPr>
    <p:cSldViewPr>
      <p:cViewPr>
        <p:scale>
          <a:sx n="50" d="100"/>
          <a:sy n="50" d="100"/>
        </p:scale>
        <p:origin x="-1008" y="-912"/>
      </p:cViewPr>
      <p:guideLst>
        <p:guide orient="horz" pos="5157"/>
        <p:guide pos="412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160941" y="11159920"/>
            <a:ext cx="2449067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321883" y="20159854"/>
            <a:ext cx="2016879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3/9/2022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3/9/2022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440627" y="8279941"/>
            <a:ext cx="1253346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4838465" y="8279941"/>
            <a:ext cx="1253346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3/9/2022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3/9/2022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3/9/2022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440628" y="1439990"/>
            <a:ext cx="2593130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440628" y="8279941"/>
            <a:ext cx="2593130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9796269" y="33479759"/>
            <a:ext cx="9220018" cy="5102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440628" y="33479759"/>
            <a:ext cx="6626887" cy="5102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3/9/2022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0745042" y="33479759"/>
            <a:ext cx="6626887" cy="5102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818708">
        <a:defRPr>
          <a:latin typeface="+mn-lt"/>
          <a:ea typeface="+mn-ea"/>
          <a:cs typeface="+mn-cs"/>
        </a:defRPr>
      </a:lvl2pPr>
      <a:lvl3pPr marL="1637416">
        <a:defRPr>
          <a:latin typeface="+mn-lt"/>
          <a:ea typeface="+mn-ea"/>
          <a:cs typeface="+mn-cs"/>
        </a:defRPr>
      </a:lvl3pPr>
      <a:lvl4pPr marL="2456124">
        <a:defRPr>
          <a:latin typeface="+mn-lt"/>
          <a:ea typeface="+mn-ea"/>
          <a:cs typeface="+mn-cs"/>
        </a:defRPr>
      </a:lvl4pPr>
      <a:lvl5pPr marL="3274832">
        <a:defRPr>
          <a:latin typeface="+mn-lt"/>
          <a:ea typeface="+mn-ea"/>
          <a:cs typeface="+mn-cs"/>
        </a:defRPr>
      </a:lvl5pPr>
      <a:lvl6pPr marL="4093540">
        <a:defRPr>
          <a:latin typeface="+mn-lt"/>
          <a:ea typeface="+mn-ea"/>
          <a:cs typeface="+mn-cs"/>
        </a:defRPr>
      </a:lvl6pPr>
      <a:lvl7pPr marL="4912248">
        <a:defRPr>
          <a:latin typeface="+mn-lt"/>
          <a:ea typeface="+mn-ea"/>
          <a:cs typeface="+mn-cs"/>
        </a:defRPr>
      </a:lvl7pPr>
      <a:lvl8pPr marL="5730956">
        <a:defRPr>
          <a:latin typeface="+mn-lt"/>
          <a:ea typeface="+mn-ea"/>
          <a:cs typeface="+mn-cs"/>
        </a:defRPr>
      </a:lvl8pPr>
      <a:lvl9pPr marL="6549664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818708">
        <a:defRPr>
          <a:latin typeface="+mn-lt"/>
          <a:ea typeface="+mn-ea"/>
          <a:cs typeface="+mn-cs"/>
        </a:defRPr>
      </a:lvl2pPr>
      <a:lvl3pPr marL="1637416">
        <a:defRPr>
          <a:latin typeface="+mn-lt"/>
          <a:ea typeface="+mn-ea"/>
          <a:cs typeface="+mn-cs"/>
        </a:defRPr>
      </a:lvl3pPr>
      <a:lvl4pPr marL="2456124">
        <a:defRPr>
          <a:latin typeface="+mn-lt"/>
          <a:ea typeface="+mn-ea"/>
          <a:cs typeface="+mn-cs"/>
        </a:defRPr>
      </a:lvl4pPr>
      <a:lvl5pPr marL="3274832">
        <a:defRPr>
          <a:latin typeface="+mn-lt"/>
          <a:ea typeface="+mn-ea"/>
          <a:cs typeface="+mn-cs"/>
        </a:defRPr>
      </a:lvl5pPr>
      <a:lvl6pPr marL="4093540">
        <a:defRPr>
          <a:latin typeface="+mn-lt"/>
          <a:ea typeface="+mn-ea"/>
          <a:cs typeface="+mn-cs"/>
        </a:defRPr>
      </a:lvl6pPr>
      <a:lvl7pPr marL="4912248">
        <a:defRPr>
          <a:latin typeface="+mn-lt"/>
          <a:ea typeface="+mn-ea"/>
          <a:cs typeface="+mn-cs"/>
        </a:defRPr>
      </a:lvl7pPr>
      <a:lvl8pPr marL="5730956">
        <a:defRPr>
          <a:latin typeface="+mn-lt"/>
          <a:ea typeface="+mn-ea"/>
          <a:cs typeface="+mn-cs"/>
        </a:defRPr>
      </a:lvl8pPr>
      <a:lvl9pPr marL="6549664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sv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sv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sv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jpeg"/><Relationship Id="rId1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object 7">
            <a:extLst>
              <a:ext uri="{FF2B5EF4-FFF2-40B4-BE49-F238E27FC236}">
                <a16:creationId xmlns:a16="http://schemas.microsoft.com/office/drawing/2014/main" id="{938A18D1-07C5-4305-AF6C-6CF5269DCC06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0506" y="25292869"/>
            <a:ext cx="11203642" cy="1274065"/>
          </a:xfrm>
          <a:prstGeom prst="rect">
            <a:avLst/>
          </a:prstGeom>
        </p:spPr>
      </p:pic>
      <p:pic>
        <p:nvPicPr>
          <p:cNvPr id="3" name="Picture 2" descr="IFRJ - Instituto Federal do Rio de Janeiro">
            <a:extLst>
              <a:ext uri="{FF2B5EF4-FFF2-40B4-BE49-F238E27FC236}">
                <a16:creationId xmlns:a16="http://schemas.microsoft.com/office/drawing/2014/main" id="{19985087-55C4-48C9-9C9F-06E028B621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694" y="1016397"/>
            <a:ext cx="5494674" cy="2307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ject 2"/>
          <p:cNvSpPr txBox="1"/>
          <p:nvPr/>
        </p:nvSpPr>
        <p:spPr>
          <a:xfrm>
            <a:off x="675677" y="4950238"/>
            <a:ext cx="8042519" cy="850882"/>
          </a:xfrm>
          <a:prstGeom prst="rect">
            <a:avLst/>
          </a:prstGeom>
        </p:spPr>
        <p:txBody>
          <a:bodyPr vert="horz" wrap="square" lIns="0" tIns="22741" rIns="0" bIns="0" rtlCol="0">
            <a:spAutoFit/>
          </a:bodyPr>
          <a:lstStyle/>
          <a:p>
            <a:pPr marL="22742" marR="9097" algn="just">
              <a:lnSpc>
                <a:spcPct val="150400"/>
              </a:lnSpc>
              <a:spcBef>
                <a:spcPts val="179"/>
              </a:spcBef>
            </a:pPr>
            <a:r>
              <a:rPr lang="pt-BR" sz="4000" dirty="0">
                <a:solidFill>
                  <a:srgbClr val="09790C"/>
                </a:solidFill>
                <a:latin typeface="+mj-lt"/>
                <a:cs typeface="Verdana"/>
              </a:rPr>
              <a:t>Durante a pandemia do COVID-19</a:t>
            </a:r>
            <a:r>
              <a:rPr lang="pt-BR" sz="2800" dirty="0">
                <a:solidFill>
                  <a:srgbClr val="09790C"/>
                </a:solidFill>
                <a:latin typeface="+mj-lt"/>
                <a:cs typeface="Verdana"/>
              </a:rPr>
              <a:t>...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40025" y="25606850"/>
            <a:ext cx="8364217" cy="640813"/>
          </a:xfrm>
          <a:prstGeom prst="rect">
            <a:avLst/>
          </a:prstGeom>
        </p:spPr>
        <p:txBody>
          <a:bodyPr vert="horz" wrap="square" lIns="0" tIns="25016" rIns="0" bIns="0" rtlCol="0">
            <a:spAutoFit/>
          </a:bodyPr>
          <a:lstStyle/>
          <a:p>
            <a:pPr marL="22742">
              <a:spcBef>
                <a:spcPts val="197"/>
              </a:spcBef>
            </a:pPr>
            <a:r>
              <a:rPr lang="pt-BR" sz="4000" b="1" spc="9" dirty="0">
                <a:latin typeface="+mj-lt"/>
                <a:cs typeface="Verdana"/>
              </a:rPr>
              <a:t>METODOLOGIA E RESULTADOS </a:t>
            </a:r>
            <a:endParaRPr sz="4000" dirty="0">
              <a:latin typeface="+mj-lt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519325" y="1075494"/>
            <a:ext cx="19024887" cy="3436975"/>
          </a:xfrm>
          <a:prstGeom prst="rect">
            <a:avLst/>
          </a:prstGeom>
        </p:spPr>
        <p:txBody>
          <a:bodyPr vert="horz" wrap="square" lIns="0" tIns="22741" rIns="0" bIns="0" rtlCol="0">
            <a:spAutoFit/>
          </a:bodyPr>
          <a:lstStyle/>
          <a:p>
            <a:pPr marL="279725" marR="1112078" algn="ctr">
              <a:lnSpc>
                <a:spcPct val="114700"/>
              </a:lnSpc>
              <a:spcBef>
                <a:spcPts val="179"/>
              </a:spcBef>
            </a:pPr>
            <a:r>
              <a:rPr sz="4800" b="1" spc="-27" dirty="0">
                <a:latin typeface="+mj-lt"/>
                <a:cs typeface="Verdana"/>
              </a:rPr>
              <a:t>AVALIAÇÃO</a:t>
            </a:r>
            <a:r>
              <a:rPr sz="4800" b="1" spc="18" dirty="0">
                <a:latin typeface="+mj-lt"/>
                <a:cs typeface="Verdana"/>
              </a:rPr>
              <a:t> </a:t>
            </a:r>
            <a:r>
              <a:rPr sz="4800" b="1" spc="-18" dirty="0">
                <a:latin typeface="+mj-lt"/>
                <a:cs typeface="Verdana"/>
              </a:rPr>
              <a:t>E</a:t>
            </a:r>
            <a:r>
              <a:rPr sz="4800" b="1" dirty="0">
                <a:latin typeface="+mj-lt"/>
                <a:cs typeface="Verdana"/>
              </a:rPr>
              <a:t> </a:t>
            </a:r>
            <a:r>
              <a:rPr sz="4800" b="1" spc="-27" dirty="0">
                <a:latin typeface="+mj-lt"/>
                <a:cs typeface="Verdana"/>
              </a:rPr>
              <a:t>GESTÃO</a:t>
            </a:r>
            <a:r>
              <a:rPr sz="4800" b="1" dirty="0">
                <a:latin typeface="+mj-lt"/>
                <a:cs typeface="Verdana"/>
              </a:rPr>
              <a:t> </a:t>
            </a:r>
            <a:r>
              <a:rPr sz="4800" b="1" spc="-18" dirty="0">
                <a:latin typeface="+mj-lt"/>
                <a:cs typeface="Verdana"/>
              </a:rPr>
              <a:t>DE ESTRESSE E</a:t>
            </a:r>
            <a:r>
              <a:rPr sz="4800" b="1" spc="-9" dirty="0">
                <a:latin typeface="+mj-lt"/>
                <a:cs typeface="Verdana"/>
              </a:rPr>
              <a:t> </a:t>
            </a:r>
            <a:r>
              <a:rPr sz="4800" b="1" spc="-18" dirty="0">
                <a:latin typeface="+mj-lt"/>
                <a:cs typeface="Verdana"/>
              </a:rPr>
              <a:t>BEM- </a:t>
            </a:r>
            <a:r>
              <a:rPr sz="4800" b="1" spc="-1690" dirty="0">
                <a:latin typeface="+mj-lt"/>
                <a:cs typeface="Verdana"/>
              </a:rPr>
              <a:t> </a:t>
            </a:r>
            <a:r>
              <a:rPr sz="4800" b="1" spc="-18" dirty="0">
                <a:latin typeface="+mj-lt"/>
                <a:cs typeface="Verdana"/>
              </a:rPr>
              <a:t>ESTAR</a:t>
            </a:r>
            <a:r>
              <a:rPr sz="4800" b="1" spc="-9" dirty="0">
                <a:latin typeface="+mj-lt"/>
                <a:cs typeface="Verdana"/>
              </a:rPr>
              <a:t> </a:t>
            </a:r>
            <a:r>
              <a:rPr sz="4800" b="1" spc="-18" dirty="0">
                <a:latin typeface="+mj-lt"/>
                <a:cs typeface="Verdana"/>
              </a:rPr>
              <a:t>PSICOSSOCIAL</a:t>
            </a:r>
            <a:r>
              <a:rPr sz="4800" b="1" spc="-27" dirty="0">
                <a:latin typeface="+mj-lt"/>
                <a:cs typeface="Verdana"/>
              </a:rPr>
              <a:t> </a:t>
            </a:r>
            <a:r>
              <a:rPr sz="4800" b="1" spc="-18" dirty="0">
                <a:latin typeface="+mj-lt"/>
                <a:cs typeface="Verdana"/>
              </a:rPr>
              <a:t>EM</a:t>
            </a:r>
            <a:r>
              <a:rPr sz="4800" b="1" spc="-9" dirty="0">
                <a:latin typeface="+mj-lt"/>
                <a:cs typeface="Verdana"/>
              </a:rPr>
              <a:t> </a:t>
            </a:r>
            <a:r>
              <a:rPr sz="4800" b="1" spc="-18" dirty="0">
                <a:latin typeface="+mj-lt"/>
                <a:cs typeface="Verdana"/>
              </a:rPr>
              <a:t>TEMPOS </a:t>
            </a:r>
            <a:r>
              <a:rPr sz="4800" b="1" spc="-27" dirty="0">
                <a:latin typeface="+mj-lt"/>
                <a:cs typeface="Verdana"/>
              </a:rPr>
              <a:t>DE </a:t>
            </a:r>
            <a:r>
              <a:rPr sz="4800" b="1" spc="-18" dirty="0">
                <a:latin typeface="+mj-lt"/>
                <a:cs typeface="Verdana"/>
              </a:rPr>
              <a:t> PANDEMIA</a:t>
            </a:r>
            <a:endParaRPr sz="4800" dirty="0">
              <a:latin typeface="+mj-lt"/>
              <a:cs typeface="Verdana"/>
            </a:endParaRPr>
          </a:p>
          <a:p>
            <a:pPr algn="ctr">
              <a:spcBef>
                <a:spcPts val="2247"/>
              </a:spcBef>
            </a:pPr>
            <a:r>
              <a:rPr sz="2328" b="1" dirty="0">
                <a:latin typeface="+mj-lt"/>
                <a:cs typeface="Verdana"/>
              </a:rPr>
              <a:t>Camily</a:t>
            </a:r>
            <a:r>
              <a:rPr sz="2328" b="1" spc="18" dirty="0">
                <a:latin typeface="+mj-lt"/>
                <a:cs typeface="Verdana"/>
              </a:rPr>
              <a:t> </a:t>
            </a:r>
            <a:r>
              <a:rPr sz="2328" b="1" spc="-9" dirty="0">
                <a:latin typeface="+mj-lt"/>
                <a:cs typeface="Verdana"/>
              </a:rPr>
              <a:t>da</a:t>
            </a:r>
            <a:r>
              <a:rPr sz="2328" b="1" spc="9" dirty="0">
                <a:latin typeface="+mj-lt"/>
                <a:cs typeface="Verdana"/>
              </a:rPr>
              <a:t> </a:t>
            </a:r>
            <a:r>
              <a:rPr sz="2328" b="1" spc="-9" dirty="0">
                <a:latin typeface="+mj-lt"/>
                <a:cs typeface="Verdana"/>
              </a:rPr>
              <a:t>Silva</a:t>
            </a:r>
            <a:r>
              <a:rPr sz="2328" b="1" spc="36" dirty="0">
                <a:latin typeface="+mj-lt"/>
                <a:cs typeface="Verdana"/>
              </a:rPr>
              <a:t> </a:t>
            </a:r>
            <a:r>
              <a:rPr sz="2328" b="1" dirty="0">
                <a:latin typeface="+mj-lt"/>
                <a:cs typeface="Verdana"/>
              </a:rPr>
              <a:t>Agustinho,</a:t>
            </a:r>
            <a:r>
              <a:rPr sz="2328" b="1" spc="-9" dirty="0">
                <a:latin typeface="+mj-lt"/>
                <a:cs typeface="Verdana"/>
              </a:rPr>
              <a:t> </a:t>
            </a:r>
            <a:r>
              <a:rPr sz="2328" b="1" dirty="0">
                <a:latin typeface="+mj-lt"/>
                <a:cs typeface="Verdana"/>
              </a:rPr>
              <a:t>Vitória</a:t>
            </a:r>
            <a:r>
              <a:rPr sz="2328" b="1" spc="18" dirty="0">
                <a:latin typeface="+mj-lt"/>
                <a:cs typeface="Verdana"/>
              </a:rPr>
              <a:t> </a:t>
            </a:r>
            <a:r>
              <a:rPr sz="2328" b="1" dirty="0">
                <a:latin typeface="+mj-lt"/>
                <a:cs typeface="Verdana"/>
              </a:rPr>
              <a:t>Oliveira</a:t>
            </a:r>
            <a:r>
              <a:rPr sz="2328" b="1" spc="9" dirty="0">
                <a:latin typeface="+mj-lt"/>
                <a:cs typeface="Verdana"/>
              </a:rPr>
              <a:t> </a:t>
            </a:r>
            <a:r>
              <a:rPr sz="2328" b="1" spc="-9" dirty="0">
                <a:latin typeface="+mj-lt"/>
                <a:cs typeface="Verdana"/>
              </a:rPr>
              <a:t>da</a:t>
            </a:r>
            <a:r>
              <a:rPr sz="2328" b="1" spc="9" dirty="0">
                <a:latin typeface="+mj-lt"/>
                <a:cs typeface="Verdana"/>
              </a:rPr>
              <a:t> </a:t>
            </a:r>
            <a:r>
              <a:rPr sz="2328" b="1" spc="-9" dirty="0">
                <a:latin typeface="+mj-lt"/>
                <a:cs typeface="Verdana"/>
              </a:rPr>
              <a:t>Silva,</a:t>
            </a:r>
            <a:r>
              <a:rPr sz="2328" b="1" spc="36" dirty="0">
                <a:latin typeface="+mj-lt"/>
                <a:cs typeface="Verdana"/>
              </a:rPr>
              <a:t> </a:t>
            </a:r>
            <a:r>
              <a:rPr sz="2328" b="1" dirty="0">
                <a:latin typeface="+mj-lt"/>
                <a:cs typeface="Verdana"/>
              </a:rPr>
              <a:t>Fabricia</a:t>
            </a:r>
            <a:r>
              <a:rPr sz="2328" b="1" spc="18" dirty="0">
                <a:latin typeface="+mj-lt"/>
                <a:cs typeface="Verdana"/>
              </a:rPr>
              <a:t> </a:t>
            </a:r>
            <a:r>
              <a:rPr sz="2328" b="1" dirty="0">
                <a:latin typeface="+mj-lt"/>
                <a:cs typeface="Verdana"/>
              </a:rPr>
              <a:t>Viana</a:t>
            </a:r>
            <a:r>
              <a:rPr sz="2328" b="1" spc="9" dirty="0">
                <a:latin typeface="+mj-lt"/>
                <a:cs typeface="Verdana"/>
              </a:rPr>
              <a:t> </a:t>
            </a:r>
            <a:r>
              <a:rPr sz="2328" b="1" spc="-9" dirty="0">
                <a:latin typeface="+mj-lt"/>
                <a:cs typeface="Verdana"/>
              </a:rPr>
              <a:t>Fonseca,</a:t>
            </a:r>
            <a:r>
              <a:rPr sz="2328" b="1" spc="9" dirty="0">
                <a:latin typeface="+mj-lt"/>
                <a:cs typeface="Verdana"/>
              </a:rPr>
              <a:t> </a:t>
            </a:r>
            <a:r>
              <a:rPr sz="2328" b="1" dirty="0">
                <a:latin typeface="+mj-lt"/>
                <a:cs typeface="Verdana"/>
              </a:rPr>
              <a:t>Marina das </a:t>
            </a:r>
            <a:r>
              <a:rPr sz="2328" b="1" spc="-9" dirty="0">
                <a:latin typeface="+mj-lt"/>
                <a:cs typeface="Verdana"/>
              </a:rPr>
              <a:t>Neves</a:t>
            </a:r>
            <a:r>
              <a:rPr sz="2328" b="1" spc="27" dirty="0">
                <a:latin typeface="+mj-lt"/>
                <a:cs typeface="Verdana"/>
              </a:rPr>
              <a:t> </a:t>
            </a:r>
            <a:r>
              <a:rPr sz="2328" b="1" dirty="0">
                <a:latin typeface="+mj-lt"/>
                <a:cs typeface="Verdana"/>
              </a:rPr>
              <a:t>Gomes.</a:t>
            </a:r>
            <a:endParaRPr sz="2328" dirty="0">
              <a:latin typeface="+mj-lt"/>
              <a:cs typeface="Verdana"/>
            </a:endParaRPr>
          </a:p>
          <a:p>
            <a:pPr marL="2714245" marR="2697188" algn="ctr">
              <a:spcBef>
                <a:spcPts val="9"/>
              </a:spcBef>
            </a:pPr>
            <a:r>
              <a:rPr sz="2328" b="1" spc="-9" dirty="0">
                <a:latin typeface="+mj-lt"/>
                <a:cs typeface="Verdana"/>
              </a:rPr>
              <a:t>Instituto</a:t>
            </a:r>
            <a:r>
              <a:rPr sz="2328" b="1" spc="18" dirty="0">
                <a:latin typeface="+mj-lt"/>
                <a:cs typeface="Verdana"/>
              </a:rPr>
              <a:t> </a:t>
            </a:r>
            <a:r>
              <a:rPr sz="2328" b="1" spc="-9" dirty="0">
                <a:latin typeface="+mj-lt"/>
                <a:cs typeface="Verdana"/>
              </a:rPr>
              <a:t>Federal</a:t>
            </a:r>
            <a:r>
              <a:rPr sz="2328" b="1" spc="27" dirty="0">
                <a:latin typeface="+mj-lt"/>
                <a:cs typeface="Verdana"/>
              </a:rPr>
              <a:t> </a:t>
            </a:r>
            <a:r>
              <a:rPr sz="2328" b="1" dirty="0">
                <a:latin typeface="+mj-lt"/>
                <a:cs typeface="Verdana"/>
              </a:rPr>
              <a:t>de</a:t>
            </a:r>
            <a:r>
              <a:rPr sz="2328" b="1" spc="36" dirty="0">
                <a:latin typeface="+mj-lt"/>
                <a:cs typeface="Verdana"/>
              </a:rPr>
              <a:t> </a:t>
            </a:r>
            <a:r>
              <a:rPr sz="2328" b="1" spc="-9" dirty="0">
                <a:latin typeface="+mj-lt"/>
                <a:cs typeface="Verdana"/>
              </a:rPr>
              <a:t>Educação,</a:t>
            </a:r>
            <a:r>
              <a:rPr sz="2328" b="1" spc="27" dirty="0">
                <a:latin typeface="+mj-lt"/>
                <a:cs typeface="Verdana"/>
              </a:rPr>
              <a:t> </a:t>
            </a:r>
            <a:r>
              <a:rPr sz="2328" b="1" dirty="0">
                <a:latin typeface="+mj-lt"/>
                <a:cs typeface="Verdana"/>
              </a:rPr>
              <a:t>Ciência</a:t>
            </a:r>
            <a:r>
              <a:rPr sz="2328" b="1" spc="36" dirty="0">
                <a:latin typeface="+mj-lt"/>
                <a:cs typeface="Verdana"/>
              </a:rPr>
              <a:t> </a:t>
            </a:r>
            <a:r>
              <a:rPr sz="2328" b="1" dirty="0">
                <a:latin typeface="+mj-lt"/>
                <a:cs typeface="Verdana"/>
              </a:rPr>
              <a:t>e</a:t>
            </a:r>
            <a:r>
              <a:rPr sz="2328" b="1" spc="18" dirty="0">
                <a:latin typeface="+mj-lt"/>
                <a:cs typeface="Verdana"/>
              </a:rPr>
              <a:t> </a:t>
            </a:r>
            <a:r>
              <a:rPr sz="2328" b="1" spc="-9" dirty="0">
                <a:latin typeface="+mj-lt"/>
                <a:cs typeface="Verdana"/>
              </a:rPr>
              <a:t>Tecnologia</a:t>
            </a:r>
            <a:r>
              <a:rPr sz="2328" b="1" spc="54" dirty="0">
                <a:latin typeface="+mj-lt"/>
                <a:cs typeface="Verdana"/>
              </a:rPr>
              <a:t> </a:t>
            </a:r>
            <a:r>
              <a:rPr sz="2328" b="1" dirty="0">
                <a:latin typeface="+mj-lt"/>
                <a:cs typeface="Verdana"/>
              </a:rPr>
              <a:t>do</a:t>
            </a:r>
            <a:r>
              <a:rPr sz="2328" b="1" spc="36" dirty="0">
                <a:latin typeface="+mj-lt"/>
                <a:cs typeface="Verdana"/>
              </a:rPr>
              <a:t> </a:t>
            </a:r>
            <a:r>
              <a:rPr sz="2328" b="1" dirty="0">
                <a:latin typeface="+mj-lt"/>
                <a:cs typeface="Verdana"/>
              </a:rPr>
              <a:t>Rio </a:t>
            </a:r>
            <a:r>
              <a:rPr sz="2328" b="1" spc="-9" dirty="0">
                <a:latin typeface="+mj-lt"/>
                <a:cs typeface="Verdana"/>
              </a:rPr>
              <a:t>de</a:t>
            </a:r>
            <a:r>
              <a:rPr sz="2328" b="1" spc="27" dirty="0">
                <a:latin typeface="+mj-lt"/>
                <a:cs typeface="Verdana"/>
              </a:rPr>
              <a:t> </a:t>
            </a:r>
            <a:r>
              <a:rPr sz="2328" b="1" spc="-9" dirty="0">
                <a:latin typeface="+mj-lt"/>
                <a:cs typeface="Verdana"/>
              </a:rPr>
              <a:t>Janeiro </a:t>
            </a:r>
            <a:r>
              <a:rPr sz="2328" b="1" spc="-770" dirty="0">
                <a:latin typeface="+mj-lt"/>
                <a:cs typeface="Verdana"/>
              </a:rPr>
              <a:t> </a:t>
            </a:r>
            <a:endParaRPr lang="pt-BR" sz="2328" b="1" spc="-770" dirty="0">
              <a:latin typeface="+mj-lt"/>
              <a:cs typeface="Verdana"/>
            </a:endParaRPr>
          </a:p>
          <a:p>
            <a:pPr marL="2714245" marR="2697188" algn="ctr">
              <a:spcBef>
                <a:spcPts val="9"/>
              </a:spcBef>
            </a:pPr>
            <a:endParaRPr lang="pt-BR" sz="2328" b="1" spc="-9" dirty="0">
              <a:latin typeface="+mj-lt"/>
              <a:cs typeface="Verdana"/>
            </a:endParaRPr>
          </a:p>
          <a:p>
            <a:pPr algn="ctr">
              <a:spcBef>
                <a:spcPts val="9"/>
              </a:spcBef>
            </a:pPr>
            <a:r>
              <a:rPr lang="pt-BR" sz="2328" b="1" spc="-9" dirty="0">
                <a:latin typeface="+mj-lt"/>
                <a:cs typeface="Verdana"/>
              </a:rPr>
              <a:t>marina.gomes@ifrj.edu.br</a:t>
            </a:r>
            <a:endParaRPr sz="2328" dirty="0">
              <a:latin typeface="+mj-lt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2800078" y="27213142"/>
            <a:ext cx="6031036" cy="610036"/>
          </a:xfrm>
          <a:prstGeom prst="rect">
            <a:avLst/>
          </a:prstGeom>
        </p:spPr>
        <p:txBody>
          <a:bodyPr vert="horz" wrap="square" lIns="0" tIns="25016" rIns="0" bIns="0" rtlCol="0">
            <a:spAutoFit/>
          </a:bodyPr>
          <a:lstStyle/>
          <a:p>
            <a:pPr marL="22742">
              <a:spcBef>
                <a:spcPts val="197"/>
              </a:spcBef>
            </a:pPr>
            <a:r>
              <a:rPr lang="pt-BR" sz="3800" b="1" spc="9" dirty="0">
                <a:solidFill>
                  <a:srgbClr val="09790C"/>
                </a:solidFill>
                <a:latin typeface="+mj-lt"/>
                <a:cs typeface="Verdana"/>
              </a:rPr>
              <a:t>CONCLUSÕES</a:t>
            </a:r>
            <a:endParaRPr sz="3800" b="1" dirty="0">
              <a:solidFill>
                <a:srgbClr val="09790C"/>
              </a:solidFill>
              <a:latin typeface="+mj-lt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2800078" y="27946637"/>
            <a:ext cx="15383357" cy="3899800"/>
          </a:xfrm>
          <a:prstGeom prst="rect">
            <a:avLst/>
          </a:prstGeom>
        </p:spPr>
        <p:txBody>
          <a:bodyPr vert="horz" wrap="square" lIns="0" tIns="21604" rIns="0" bIns="0" rtlCol="0">
            <a:spAutoFit/>
          </a:bodyPr>
          <a:lstStyle/>
          <a:p>
            <a:pPr marL="12700" marR="7620" algn="just">
              <a:spcBef>
                <a:spcPts val="100"/>
              </a:spcBef>
            </a:pPr>
            <a:r>
              <a:rPr lang="pt-BR" sz="3600" spc="-50" dirty="0">
                <a:latin typeface="+mj-lt"/>
                <a:cs typeface="Tahoma"/>
              </a:rPr>
              <a:t>Estamos em fase de coleta de dados e tratamento estatístico referente as duas primeiras turmas. De forma subjetiva, percebemos que os p</a:t>
            </a:r>
            <a:r>
              <a:rPr lang="pt-BR" sz="3600" spc="-10" dirty="0">
                <a:latin typeface="+mj-lt"/>
                <a:cs typeface="Tahoma"/>
              </a:rPr>
              <a:t>articipantes demonstravam preocupação quanto a produtividade durante a pandemia e problemas</a:t>
            </a:r>
            <a:r>
              <a:rPr lang="pt-BR" sz="3600" spc="-5" dirty="0">
                <a:latin typeface="+mj-lt"/>
                <a:cs typeface="Tahoma"/>
              </a:rPr>
              <a:t> </a:t>
            </a:r>
            <a:r>
              <a:rPr lang="pt-BR" sz="3600" spc="-15" dirty="0">
                <a:latin typeface="+mj-lt"/>
                <a:cs typeface="Tahoma"/>
              </a:rPr>
              <a:t>de</a:t>
            </a:r>
            <a:r>
              <a:rPr lang="pt-BR" sz="3600" spc="-10" dirty="0">
                <a:latin typeface="+mj-lt"/>
                <a:cs typeface="Tahoma"/>
              </a:rPr>
              <a:t> saúde</a:t>
            </a:r>
            <a:r>
              <a:rPr lang="pt-BR" sz="3600" spc="-5" dirty="0">
                <a:latin typeface="+mj-lt"/>
                <a:cs typeface="Tahoma"/>
              </a:rPr>
              <a:t> </a:t>
            </a:r>
            <a:r>
              <a:rPr lang="pt-BR" sz="3600" spc="-15" dirty="0">
                <a:latin typeface="+mj-lt"/>
                <a:cs typeface="Tahoma"/>
              </a:rPr>
              <a:t>mental. </a:t>
            </a:r>
            <a:r>
              <a:rPr lang="pt-BR" sz="3600" spc="-20" dirty="0">
                <a:latin typeface="+mj-lt"/>
                <a:cs typeface="Tahoma"/>
              </a:rPr>
              <a:t>Como resultado esperamos </a:t>
            </a:r>
            <a:r>
              <a:rPr lang="pt-BR" sz="3600" spc="-15" dirty="0">
                <a:latin typeface="+mj-lt"/>
                <a:cs typeface="Tahoma"/>
              </a:rPr>
              <a:t>que os </a:t>
            </a:r>
            <a:r>
              <a:rPr lang="pt-BR" sz="3600" spc="-10" dirty="0">
                <a:latin typeface="+mj-lt"/>
                <a:cs typeface="Tahoma"/>
              </a:rPr>
              <a:t>alunos obtenham </a:t>
            </a:r>
            <a:r>
              <a:rPr lang="pt-BR" sz="3600" spc="-15" dirty="0">
                <a:latin typeface="+mj-lt"/>
                <a:cs typeface="Tahoma"/>
              </a:rPr>
              <a:t>redução </a:t>
            </a:r>
            <a:r>
              <a:rPr lang="pt-BR" sz="3600" spc="-10" dirty="0">
                <a:latin typeface="+mj-lt"/>
                <a:cs typeface="Tahoma"/>
              </a:rPr>
              <a:t>da </a:t>
            </a:r>
            <a:r>
              <a:rPr lang="pt-BR" sz="3600" spc="-5" dirty="0">
                <a:latin typeface="+mj-lt"/>
                <a:cs typeface="Tahoma"/>
              </a:rPr>
              <a:t>sintomatologia</a:t>
            </a:r>
            <a:r>
              <a:rPr lang="pt-BR" sz="3600" dirty="0">
                <a:latin typeface="+mj-lt"/>
                <a:cs typeface="Tahoma"/>
              </a:rPr>
              <a:t> </a:t>
            </a:r>
            <a:r>
              <a:rPr lang="pt-BR" sz="3600" spc="-15" dirty="0">
                <a:latin typeface="+mj-lt"/>
                <a:cs typeface="Tahoma"/>
              </a:rPr>
              <a:t>depressiva</a:t>
            </a:r>
            <a:r>
              <a:rPr lang="pt-BR" sz="3600" spc="-10" dirty="0">
                <a:latin typeface="+mj-lt"/>
                <a:cs typeface="Tahoma"/>
              </a:rPr>
              <a:t> </a:t>
            </a:r>
            <a:r>
              <a:rPr lang="pt-BR" sz="3600" spc="-15" dirty="0">
                <a:latin typeface="+mj-lt"/>
                <a:cs typeface="Tahoma"/>
              </a:rPr>
              <a:t>após</a:t>
            </a:r>
            <a:r>
              <a:rPr lang="pt-BR" sz="3600" spc="-10" dirty="0">
                <a:latin typeface="+mj-lt"/>
                <a:cs typeface="Tahoma"/>
              </a:rPr>
              <a:t> </a:t>
            </a:r>
            <a:r>
              <a:rPr lang="pt-BR" sz="3600" spc="-5" dirty="0">
                <a:latin typeface="+mj-lt"/>
                <a:cs typeface="Tahoma"/>
              </a:rPr>
              <a:t>o</a:t>
            </a:r>
            <a:r>
              <a:rPr lang="pt-BR" sz="3600" dirty="0">
                <a:latin typeface="+mj-lt"/>
                <a:cs typeface="Tahoma"/>
              </a:rPr>
              <a:t> </a:t>
            </a:r>
            <a:r>
              <a:rPr lang="pt-BR" sz="3600" spc="-5" dirty="0">
                <a:latin typeface="+mj-lt"/>
                <a:cs typeface="Tahoma"/>
              </a:rPr>
              <a:t>período</a:t>
            </a:r>
            <a:r>
              <a:rPr lang="pt-BR" sz="3600" dirty="0">
                <a:latin typeface="+mj-lt"/>
                <a:cs typeface="Tahoma"/>
              </a:rPr>
              <a:t> </a:t>
            </a:r>
            <a:r>
              <a:rPr lang="pt-BR" sz="3600" spc="-15" dirty="0">
                <a:latin typeface="+mj-lt"/>
                <a:cs typeface="Tahoma"/>
              </a:rPr>
              <a:t>de</a:t>
            </a:r>
            <a:r>
              <a:rPr lang="pt-BR" sz="3600" spc="-10" dirty="0">
                <a:latin typeface="+mj-lt"/>
                <a:cs typeface="Tahoma"/>
              </a:rPr>
              <a:t> </a:t>
            </a:r>
            <a:r>
              <a:rPr lang="pt-BR" sz="3600" spc="-5" dirty="0">
                <a:latin typeface="+mj-lt"/>
                <a:cs typeface="Tahoma"/>
              </a:rPr>
              <a:t>utilização</a:t>
            </a:r>
            <a:r>
              <a:rPr lang="pt-BR" sz="3600" dirty="0">
                <a:latin typeface="+mj-lt"/>
                <a:cs typeface="Tahoma"/>
              </a:rPr>
              <a:t> </a:t>
            </a:r>
            <a:r>
              <a:rPr lang="pt-BR" sz="3600" spc="-20" dirty="0">
                <a:latin typeface="+mj-lt"/>
                <a:cs typeface="Tahoma"/>
              </a:rPr>
              <a:t>dessas </a:t>
            </a:r>
            <a:r>
              <a:rPr lang="pt-BR" sz="3600" spc="-15" dirty="0">
                <a:latin typeface="+mj-lt"/>
                <a:cs typeface="Tahoma"/>
              </a:rPr>
              <a:t>técnicas. </a:t>
            </a:r>
            <a:r>
              <a:rPr lang="pt-BR" sz="3600" spc="-35" dirty="0">
                <a:latin typeface="+mj-lt"/>
                <a:cs typeface="Tahoma"/>
              </a:rPr>
              <a:t>E </a:t>
            </a:r>
            <a:r>
              <a:rPr lang="pt-BR" sz="3600" spc="-5" dirty="0">
                <a:latin typeface="+mj-lt"/>
                <a:cs typeface="Tahoma"/>
              </a:rPr>
              <a:t>por </a:t>
            </a:r>
            <a:r>
              <a:rPr lang="pt-BR" sz="3600" spc="-20" dirty="0">
                <a:latin typeface="+mj-lt"/>
                <a:cs typeface="Tahoma"/>
              </a:rPr>
              <a:t>fim, </a:t>
            </a:r>
            <a:r>
              <a:rPr lang="pt-BR" sz="3600" spc="-15" dirty="0">
                <a:latin typeface="+mj-lt"/>
                <a:cs typeface="Tahoma"/>
              </a:rPr>
              <a:t>pensando, </a:t>
            </a:r>
            <a:r>
              <a:rPr lang="pt-BR" sz="3600" spc="-20" dirty="0">
                <a:latin typeface="+mj-lt"/>
                <a:cs typeface="Tahoma"/>
              </a:rPr>
              <a:t>em </a:t>
            </a:r>
            <a:r>
              <a:rPr lang="pt-BR" sz="3600" spc="-15" dirty="0">
                <a:latin typeface="+mj-lt"/>
                <a:cs typeface="Tahoma"/>
              </a:rPr>
              <a:t>um </a:t>
            </a:r>
            <a:r>
              <a:rPr lang="pt-BR" sz="3600" spc="-10" dirty="0">
                <a:latin typeface="+mj-lt"/>
                <a:cs typeface="Tahoma"/>
              </a:rPr>
              <a:t>projeto </a:t>
            </a:r>
            <a:r>
              <a:rPr lang="pt-BR" sz="3600" spc="-20" dirty="0">
                <a:latin typeface="+mj-lt"/>
                <a:cs typeface="Tahoma"/>
              </a:rPr>
              <a:t>futuro, a</a:t>
            </a:r>
            <a:r>
              <a:rPr lang="pt-BR" sz="3600" spc="-105" dirty="0">
                <a:latin typeface="+mj-lt"/>
                <a:cs typeface="Tahoma"/>
              </a:rPr>
              <a:t> </a:t>
            </a:r>
            <a:r>
              <a:rPr lang="pt-BR" sz="3600" spc="-5" dirty="0">
                <a:latin typeface="+mj-lt"/>
                <a:cs typeface="Tahoma"/>
              </a:rPr>
              <a:t>institucionalização</a:t>
            </a:r>
            <a:r>
              <a:rPr lang="pt-BR" sz="3600" spc="-105" dirty="0">
                <a:latin typeface="+mj-lt"/>
                <a:cs typeface="Tahoma"/>
              </a:rPr>
              <a:t> </a:t>
            </a:r>
            <a:r>
              <a:rPr lang="pt-BR" sz="3600" spc="-15" dirty="0">
                <a:latin typeface="+mj-lt"/>
                <a:cs typeface="Tahoma"/>
              </a:rPr>
              <a:t>das</a:t>
            </a:r>
            <a:r>
              <a:rPr lang="pt-BR" sz="3600" spc="-105" dirty="0">
                <a:latin typeface="+mj-lt"/>
                <a:cs typeface="Tahoma"/>
              </a:rPr>
              <a:t> </a:t>
            </a:r>
            <a:r>
              <a:rPr lang="pt-BR" sz="3600" spc="-35" dirty="0">
                <a:latin typeface="+mj-lt"/>
                <a:cs typeface="Tahoma"/>
              </a:rPr>
              <a:t>PICS</a:t>
            </a:r>
            <a:r>
              <a:rPr lang="pt-BR" sz="3600" spc="-105" dirty="0">
                <a:latin typeface="+mj-lt"/>
                <a:cs typeface="Tahoma"/>
              </a:rPr>
              <a:t> </a:t>
            </a:r>
            <a:r>
              <a:rPr lang="pt-BR" sz="3600" spc="-10" dirty="0">
                <a:latin typeface="+mj-lt"/>
                <a:cs typeface="Tahoma"/>
              </a:rPr>
              <a:t>dentro</a:t>
            </a:r>
            <a:r>
              <a:rPr lang="pt-BR" sz="3600" spc="-105" dirty="0">
                <a:latin typeface="+mj-lt"/>
                <a:cs typeface="Tahoma"/>
              </a:rPr>
              <a:t> </a:t>
            </a:r>
            <a:r>
              <a:rPr lang="pt-BR" sz="3600" dirty="0">
                <a:latin typeface="+mj-lt"/>
                <a:cs typeface="Tahoma"/>
              </a:rPr>
              <a:t>do</a:t>
            </a:r>
            <a:r>
              <a:rPr lang="pt-BR" sz="3600" spc="-105" dirty="0">
                <a:latin typeface="+mj-lt"/>
                <a:cs typeface="Tahoma"/>
              </a:rPr>
              <a:t> </a:t>
            </a:r>
            <a:r>
              <a:rPr lang="pt-BR" sz="3600" spc="-10" dirty="0">
                <a:latin typeface="+mj-lt"/>
                <a:cs typeface="Tahoma"/>
              </a:rPr>
              <a:t>instituto.</a:t>
            </a:r>
            <a:endParaRPr lang="pt-BR" sz="3600" dirty="0">
              <a:latin typeface="+mj-lt"/>
              <a:cs typeface="Tahom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93528" y="26729883"/>
            <a:ext cx="9140544" cy="818781"/>
          </a:xfrm>
          <a:prstGeom prst="rect">
            <a:avLst/>
          </a:prstGeom>
        </p:spPr>
        <p:txBody>
          <a:bodyPr vert="horz" wrap="square" lIns="0" tIns="201262" rIns="0" bIns="0" rtlCol="0">
            <a:spAutoFit/>
          </a:bodyPr>
          <a:lstStyle/>
          <a:p>
            <a:pPr marL="22742" algn="just">
              <a:spcBef>
                <a:spcPts val="1585"/>
              </a:spcBef>
            </a:pPr>
            <a:r>
              <a:rPr sz="3400" b="1" dirty="0">
                <a:latin typeface="+mj-lt"/>
                <a:cs typeface="Verdana"/>
              </a:rPr>
              <a:t>1.</a:t>
            </a:r>
            <a:r>
              <a:rPr lang="pt-BR" sz="3400" b="1" spc="204" dirty="0">
                <a:latin typeface="+mj-lt"/>
                <a:cs typeface="Verdana"/>
              </a:rPr>
              <a:t> </a:t>
            </a:r>
            <a:r>
              <a:rPr lang="pt-BR" sz="4000" b="1" u="sng" spc="204" dirty="0">
                <a:latin typeface="+mj-lt"/>
                <a:cs typeface="Verdana"/>
              </a:rPr>
              <a:t>Divulgação das </a:t>
            </a:r>
            <a:r>
              <a:rPr lang="pt-BR" sz="4000" b="1" u="sng" spc="204" dirty="0" err="1">
                <a:latin typeface="+mj-lt"/>
                <a:cs typeface="Verdana"/>
              </a:rPr>
              <a:t>PICS</a:t>
            </a:r>
            <a:r>
              <a:rPr lang="pt-BR" sz="4000" b="1" u="sng" spc="204" dirty="0">
                <a:latin typeface="+mj-lt"/>
                <a:cs typeface="Verdana"/>
              </a:rPr>
              <a:t> nas</a:t>
            </a:r>
            <a:r>
              <a:rPr sz="4000" b="1" u="sng" dirty="0">
                <a:latin typeface="+mj-lt"/>
                <a:cs typeface="Verdana"/>
              </a:rPr>
              <a:t> </a:t>
            </a:r>
            <a:r>
              <a:rPr sz="4000" b="1" u="sng" spc="-9" dirty="0">
                <a:latin typeface="+mj-lt"/>
                <a:cs typeface="Verdana"/>
              </a:rPr>
              <a:t>redes </a:t>
            </a:r>
            <a:r>
              <a:rPr sz="4000" b="1" u="sng" dirty="0" err="1">
                <a:latin typeface="+mj-lt"/>
                <a:cs typeface="Verdana"/>
              </a:rPr>
              <a:t>sociais</a:t>
            </a:r>
            <a:r>
              <a:rPr sz="4000" b="1" u="sng" dirty="0">
                <a:latin typeface="+mj-lt"/>
                <a:cs typeface="Verdana"/>
              </a:rPr>
              <a:t>: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544523" y="32606740"/>
            <a:ext cx="4547413" cy="535080"/>
          </a:xfrm>
          <a:prstGeom prst="rect">
            <a:avLst/>
          </a:prstGeom>
        </p:spPr>
        <p:txBody>
          <a:bodyPr vert="horz" wrap="square" lIns="0" tIns="25016" rIns="0" bIns="0" rtlCol="0" anchor="ctr">
            <a:spAutoFit/>
          </a:bodyPr>
          <a:lstStyle/>
          <a:p>
            <a:pPr marL="22742">
              <a:spcBef>
                <a:spcPts val="197"/>
              </a:spcBef>
            </a:pPr>
            <a:r>
              <a:rPr sz="3313" b="1" dirty="0">
                <a:latin typeface="+mj-lt"/>
                <a:cs typeface="Verdana"/>
              </a:rPr>
              <a:t>AGRADECIMENTOS</a:t>
            </a:r>
            <a:endParaRPr sz="3313" dirty="0">
              <a:latin typeface="+mj-lt"/>
              <a:cs typeface="Verdana"/>
            </a:endParaRPr>
          </a:p>
        </p:txBody>
      </p:sp>
      <p:pic>
        <p:nvPicPr>
          <p:cNvPr id="48" name="Gráfico 47" descr="Rosto chorando com preenchimento sólido com preenchimento sólido">
            <a:extLst>
              <a:ext uri="{FF2B5EF4-FFF2-40B4-BE49-F238E27FC236}">
                <a16:creationId xmlns:a16="http://schemas.microsoft.com/office/drawing/2014/main" id="{08F31812-1FD4-4E52-9A89-9C20D684C1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99375" y="6452476"/>
            <a:ext cx="2178893" cy="2178893"/>
          </a:xfrm>
          <a:prstGeom prst="rect">
            <a:avLst/>
          </a:prstGeom>
        </p:spPr>
      </p:pic>
      <p:sp>
        <p:nvSpPr>
          <p:cNvPr id="50" name="CaixaDeTexto 49">
            <a:extLst>
              <a:ext uri="{FF2B5EF4-FFF2-40B4-BE49-F238E27FC236}">
                <a16:creationId xmlns:a16="http://schemas.microsoft.com/office/drawing/2014/main" id="{A5D9799A-55B5-4C39-91D6-0C8C48EED0B5}"/>
              </a:ext>
            </a:extLst>
          </p:cNvPr>
          <p:cNvSpPr txBox="1"/>
          <p:nvPr/>
        </p:nvSpPr>
        <p:spPr>
          <a:xfrm>
            <a:off x="2882066" y="6508118"/>
            <a:ext cx="889892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5000" b="1" spc="-20" dirty="0">
                <a:latin typeface="+mj-lt"/>
                <a:cs typeface="Tahoma"/>
              </a:rPr>
              <a:t>60% </a:t>
            </a:r>
            <a:r>
              <a:rPr lang="pt-BR" sz="3600" b="1" spc="-20" dirty="0">
                <a:latin typeface="+mj-lt"/>
                <a:cs typeface="Tahoma"/>
              </a:rPr>
              <a:t>   </a:t>
            </a:r>
            <a:r>
              <a:rPr lang="pt-BR" sz="3600" spc="-20" dirty="0">
                <a:latin typeface="+mj-lt"/>
                <a:cs typeface="Tahoma"/>
              </a:rPr>
              <a:t>Dos jovens LGBT estão passando por sofrimento psicológico, segundo um estudo realizado nos EUA (GONZALES  </a:t>
            </a:r>
            <a:r>
              <a:rPr lang="pt-BR" sz="3600" i="1" spc="-20" dirty="0">
                <a:latin typeface="+mj-lt"/>
                <a:cs typeface="Tahoma"/>
              </a:rPr>
              <a:t>et al</a:t>
            </a:r>
            <a:r>
              <a:rPr lang="pt-BR" sz="3600" spc="-20" dirty="0">
                <a:latin typeface="+mj-lt"/>
                <a:cs typeface="Tahoma"/>
              </a:rPr>
              <a:t>, 2020). </a:t>
            </a:r>
          </a:p>
        </p:txBody>
      </p:sp>
      <p:sp>
        <p:nvSpPr>
          <p:cNvPr id="66" name="object 27">
            <a:extLst>
              <a:ext uri="{FF2B5EF4-FFF2-40B4-BE49-F238E27FC236}">
                <a16:creationId xmlns:a16="http://schemas.microsoft.com/office/drawing/2014/main" id="{A05FD5AC-24B5-4854-AACE-949AFBFE3BAB}"/>
              </a:ext>
            </a:extLst>
          </p:cNvPr>
          <p:cNvSpPr txBox="1"/>
          <p:nvPr/>
        </p:nvSpPr>
        <p:spPr>
          <a:xfrm>
            <a:off x="12800079" y="4976783"/>
            <a:ext cx="14564301" cy="2641139"/>
          </a:xfrm>
          <a:prstGeom prst="rect">
            <a:avLst/>
          </a:prstGeom>
        </p:spPr>
        <p:txBody>
          <a:bodyPr vert="horz" wrap="square" lIns="0" tIns="201262" rIns="0" bIns="0" rtlCol="0">
            <a:spAutoFit/>
          </a:bodyPr>
          <a:lstStyle/>
          <a:p>
            <a:pPr marL="22742" algn="just">
              <a:spcBef>
                <a:spcPts val="1585"/>
              </a:spcBef>
            </a:pPr>
            <a:r>
              <a:rPr lang="pt-BR" sz="3400" b="1" spc="-9" dirty="0">
                <a:latin typeface="+mj-lt"/>
                <a:cs typeface="Verdana"/>
              </a:rPr>
              <a:t>  2. </a:t>
            </a:r>
            <a:r>
              <a:rPr lang="pt-BR" sz="4000" b="1" u="sng" spc="-9" dirty="0">
                <a:latin typeface="+mj-lt"/>
                <a:cs typeface="Verdana"/>
              </a:rPr>
              <a:t>Encontros de autocuidado:</a:t>
            </a:r>
            <a:endParaRPr lang="pt-BR" sz="3200" spc="-25" dirty="0">
              <a:latin typeface="+mj-lt"/>
              <a:cs typeface="Tahoma"/>
            </a:endParaRPr>
          </a:p>
          <a:p>
            <a:pPr marL="478805" marR="9097" indent="-457200" algn="just">
              <a:buFontTx/>
              <a:buChar char="-"/>
              <a:tabLst>
                <a:tab pos="402531" algn="l"/>
                <a:tab pos="4190193" algn="l"/>
                <a:tab pos="6615614" algn="l"/>
              </a:tabLst>
            </a:pPr>
            <a:r>
              <a:rPr lang="pt-BR" sz="3500" spc="-25" dirty="0">
                <a:latin typeface="+mj-lt"/>
                <a:cs typeface="Tahoma"/>
              </a:rPr>
              <a:t>F</a:t>
            </a:r>
            <a:r>
              <a:rPr lang="pt-BR" sz="3500" spc="-5" dirty="0">
                <a:latin typeface="+mj-lt"/>
                <a:cs typeface="Tahoma"/>
              </a:rPr>
              <a:t>o</a:t>
            </a:r>
            <a:r>
              <a:rPr lang="pt-BR" sz="3500" spc="-15" dirty="0">
                <a:latin typeface="+mj-lt"/>
                <a:cs typeface="Tahoma"/>
              </a:rPr>
              <a:t>r</a:t>
            </a:r>
            <a:r>
              <a:rPr lang="pt-BR" sz="3500" spc="-10" dirty="0">
                <a:latin typeface="+mj-lt"/>
                <a:cs typeface="Tahoma"/>
              </a:rPr>
              <a:t>m</a:t>
            </a:r>
            <a:r>
              <a:rPr lang="pt-BR" sz="3500" spc="-20" dirty="0">
                <a:latin typeface="+mj-lt"/>
                <a:cs typeface="Tahoma"/>
              </a:rPr>
              <a:t>a</a:t>
            </a:r>
            <a:r>
              <a:rPr lang="pt-BR" sz="3500" spc="-5" dirty="0">
                <a:latin typeface="+mj-lt"/>
                <a:cs typeface="Tahoma"/>
              </a:rPr>
              <a:t>ç</a:t>
            </a:r>
            <a:r>
              <a:rPr lang="pt-BR" sz="3500" spc="-20" dirty="0">
                <a:latin typeface="+mj-lt"/>
                <a:cs typeface="Tahoma"/>
              </a:rPr>
              <a:t>ã</a:t>
            </a:r>
            <a:r>
              <a:rPr lang="pt-BR" sz="3500" spc="-5" dirty="0">
                <a:latin typeface="+mj-lt"/>
                <a:cs typeface="Tahoma"/>
              </a:rPr>
              <a:t>o</a:t>
            </a:r>
            <a:r>
              <a:rPr lang="pt-BR" sz="3500" spc="-95" dirty="0">
                <a:latin typeface="+mj-lt"/>
                <a:cs typeface="Tahoma"/>
              </a:rPr>
              <a:t> </a:t>
            </a:r>
            <a:r>
              <a:rPr lang="pt-BR" sz="3500" dirty="0">
                <a:latin typeface="+mj-lt"/>
                <a:cs typeface="Tahoma"/>
              </a:rPr>
              <a:t>d</a:t>
            </a:r>
            <a:r>
              <a:rPr lang="pt-BR" sz="3500" spc="-30" dirty="0">
                <a:latin typeface="+mj-lt"/>
                <a:cs typeface="Tahoma"/>
              </a:rPr>
              <a:t>e</a:t>
            </a:r>
            <a:r>
              <a:rPr lang="pt-BR" sz="3500" spc="-95" dirty="0">
                <a:latin typeface="+mj-lt"/>
                <a:cs typeface="Tahoma"/>
              </a:rPr>
              <a:t> </a:t>
            </a:r>
            <a:r>
              <a:rPr lang="pt-BR" sz="3500" spc="-45" dirty="0">
                <a:latin typeface="+mj-lt"/>
                <a:cs typeface="Tahoma"/>
              </a:rPr>
              <a:t>3</a:t>
            </a:r>
            <a:r>
              <a:rPr lang="pt-BR" sz="3500" spc="-95" dirty="0">
                <a:latin typeface="+mj-lt"/>
                <a:cs typeface="Tahoma"/>
              </a:rPr>
              <a:t> </a:t>
            </a:r>
            <a:r>
              <a:rPr lang="pt-BR" sz="3500" dirty="0">
                <a:latin typeface="+mj-lt"/>
                <a:cs typeface="Tahoma"/>
              </a:rPr>
              <a:t>t</a:t>
            </a:r>
            <a:r>
              <a:rPr lang="pt-BR" sz="3500" spc="-15" dirty="0">
                <a:latin typeface="+mj-lt"/>
                <a:cs typeface="Tahoma"/>
              </a:rPr>
              <a:t>ur</a:t>
            </a:r>
            <a:r>
              <a:rPr lang="pt-BR" sz="3500" spc="-10" dirty="0">
                <a:latin typeface="+mj-lt"/>
                <a:cs typeface="Tahoma"/>
              </a:rPr>
              <a:t>m</a:t>
            </a:r>
            <a:r>
              <a:rPr lang="pt-BR" sz="3500" spc="-20" dirty="0">
                <a:latin typeface="+mj-lt"/>
                <a:cs typeface="Tahoma"/>
              </a:rPr>
              <a:t>a</a:t>
            </a:r>
            <a:r>
              <a:rPr lang="pt-BR" sz="3500" spc="-25" dirty="0">
                <a:latin typeface="+mj-lt"/>
                <a:cs typeface="Tahoma"/>
              </a:rPr>
              <a:t>s</a:t>
            </a:r>
            <a:r>
              <a:rPr lang="pt-BR" sz="3500" spc="-95" dirty="0">
                <a:latin typeface="+mj-lt"/>
                <a:cs typeface="Tahoma"/>
              </a:rPr>
              <a:t> </a:t>
            </a:r>
            <a:r>
              <a:rPr lang="pt-BR" sz="3500" spc="-5" dirty="0">
                <a:latin typeface="+mj-lt"/>
                <a:cs typeface="Tahoma"/>
              </a:rPr>
              <a:t>co</a:t>
            </a:r>
            <a:r>
              <a:rPr lang="pt-BR" sz="3500" spc="-10" dirty="0">
                <a:latin typeface="+mj-lt"/>
                <a:cs typeface="Tahoma"/>
              </a:rPr>
              <a:t>m</a:t>
            </a:r>
            <a:r>
              <a:rPr lang="pt-BR" sz="3500" spc="-95" dirty="0">
                <a:latin typeface="+mj-lt"/>
                <a:cs typeface="Tahoma"/>
              </a:rPr>
              <a:t> </a:t>
            </a:r>
            <a:r>
              <a:rPr lang="pt-BR" sz="3500" spc="-45" dirty="0">
                <a:latin typeface="+mj-lt"/>
                <a:cs typeface="Tahoma"/>
              </a:rPr>
              <a:t>12</a:t>
            </a:r>
            <a:r>
              <a:rPr lang="pt-BR" sz="3500" spc="-95" dirty="0">
                <a:latin typeface="+mj-lt"/>
                <a:cs typeface="Tahoma"/>
              </a:rPr>
              <a:t> </a:t>
            </a:r>
            <a:r>
              <a:rPr lang="pt-BR" sz="3500" spc="-30" dirty="0">
                <a:latin typeface="+mj-lt"/>
                <a:cs typeface="Tahoma"/>
              </a:rPr>
              <a:t>e</a:t>
            </a:r>
            <a:r>
              <a:rPr lang="pt-BR" sz="3500" spc="-10" dirty="0">
                <a:latin typeface="+mj-lt"/>
                <a:cs typeface="Tahoma"/>
              </a:rPr>
              <a:t>n</a:t>
            </a:r>
            <a:r>
              <a:rPr lang="pt-BR" sz="3500" spc="-5" dirty="0">
                <a:latin typeface="+mj-lt"/>
                <a:cs typeface="Tahoma"/>
              </a:rPr>
              <a:t>co</a:t>
            </a:r>
            <a:r>
              <a:rPr lang="pt-BR" sz="3500" spc="-10" dirty="0">
                <a:latin typeface="+mj-lt"/>
                <a:cs typeface="Tahoma"/>
              </a:rPr>
              <a:t>n</a:t>
            </a:r>
            <a:r>
              <a:rPr lang="pt-BR" sz="3500" dirty="0">
                <a:latin typeface="+mj-lt"/>
                <a:cs typeface="Tahoma"/>
              </a:rPr>
              <a:t>t</a:t>
            </a:r>
            <a:r>
              <a:rPr lang="pt-BR" sz="3500" spc="-15" dirty="0">
                <a:latin typeface="+mj-lt"/>
                <a:cs typeface="Tahoma"/>
              </a:rPr>
              <a:t>r</a:t>
            </a:r>
            <a:r>
              <a:rPr lang="pt-BR" sz="3500" spc="-5" dirty="0">
                <a:latin typeface="+mj-lt"/>
                <a:cs typeface="Tahoma"/>
              </a:rPr>
              <a:t>o</a:t>
            </a:r>
            <a:r>
              <a:rPr lang="pt-BR" sz="3500" spc="-25" dirty="0">
                <a:latin typeface="+mj-lt"/>
                <a:cs typeface="Tahoma"/>
              </a:rPr>
              <a:t>s</a:t>
            </a:r>
            <a:r>
              <a:rPr lang="pt-BR" sz="3500" spc="-95" dirty="0">
                <a:latin typeface="+mj-lt"/>
                <a:cs typeface="Tahoma"/>
              </a:rPr>
              <a:t> </a:t>
            </a:r>
            <a:r>
              <a:rPr lang="pt-BR" sz="3500" spc="-25" dirty="0">
                <a:latin typeface="+mj-lt"/>
                <a:cs typeface="Tahoma"/>
              </a:rPr>
              <a:t>s</a:t>
            </a:r>
            <a:r>
              <a:rPr lang="pt-BR" sz="3500" spc="-30" dirty="0">
                <a:latin typeface="+mj-lt"/>
                <a:cs typeface="Tahoma"/>
              </a:rPr>
              <a:t>e</a:t>
            </a:r>
            <a:r>
              <a:rPr lang="pt-BR" sz="3500" spc="-10" dirty="0">
                <a:latin typeface="+mj-lt"/>
                <a:cs typeface="Tahoma"/>
              </a:rPr>
              <a:t>m</a:t>
            </a:r>
            <a:r>
              <a:rPr lang="pt-BR" sz="3500" spc="-20" dirty="0">
                <a:latin typeface="+mj-lt"/>
                <a:cs typeface="Tahoma"/>
              </a:rPr>
              <a:t>a</a:t>
            </a:r>
            <a:r>
              <a:rPr lang="pt-BR" sz="3500" spc="-10" dirty="0">
                <a:latin typeface="+mj-lt"/>
                <a:cs typeface="Tahoma"/>
              </a:rPr>
              <a:t>n</a:t>
            </a:r>
            <a:r>
              <a:rPr lang="pt-BR" sz="3500" spc="-20" dirty="0">
                <a:latin typeface="+mj-lt"/>
                <a:cs typeface="Tahoma"/>
              </a:rPr>
              <a:t>a</a:t>
            </a:r>
            <a:r>
              <a:rPr lang="pt-BR" sz="3500" spc="15" dirty="0">
                <a:latin typeface="+mj-lt"/>
                <a:cs typeface="Tahoma"/>
              </a:rPr>
              <a:t>i</a:t>
            </a:r>
            <a:r>
              <a:rPr lang="pt-BR" sz="3500" spc="-25" dirty="0">
                <a:latin typeface="+mj-lt"/>
                <a:cs typeface="Tahoma"/>
              </a:rPr>
              <a:t>s</a:t>
            </a:r>
            <a:r>
              <a:rPr lang="pt-BR" sz="3500" spc="-50" dirty="0">
                <a:latin typeface="+mj-lt"/>
                <a:cs typeface="Tahoma"/>
              </a:rPr>
              <a:t>, </a:t>
            </a:r>
            <a:r>
              <a:rPr lang="pt-BR" sz="3500" spc="-10" dirty="0">
                <a:latin typeface="+mj-lt"/>
                <a:cs typeface="Tahoma"/>
              </a:rPr>
              <a:t>com duração</a:t>
            </a:r>
            <a:r>
              <a:rPr lang="pt-BR" sz="3500" spc="-5" dirty="0">
                <a:latin typeface="+mj-lt"/>
                <a:cs typeface="Tahoma"/>
              </a:rPr>
              <a:t> </a:t>
            </a:r>
            <a:r>
              <a:rPr lang="pt-BR" sz="3500" spc="-15" dirty="0">
                <a:latin typeface="+mj-lt"/>
                <a:cs typeface="Tahoma"/>
              </a:rPr>
              <a:t>de</a:t>
            </a:r>
            <a:r>
              <a:rPr lang="pt-BR" sz="3500" spc="-10" dirty="0">
                <a:latin typeface="+mj-lt"/>
                <a:cs typeface="Tahoma"/>
              </a:rPr>
              <a:t> </a:t>
            </a:r>
            <a:r>
              <a:rPr lang="pt-BR" sz="3500" spc="-45" dirty="0">
                <a:latin typeface="+mj-lt"/>
                <a:cs typeface="Tahoma"/>
              </a:rPr>
              <a:t>30</a:t>
            </a:r>
            <a:r>
              <a:rPr lang="pt-BR" sz="3500" spc="-40" dirty="0">
                <a:latin typeface="+mj-lt"/>
                <a:cs typeface="Tahoma"/>
              </a:rPr>
              <a:t> </a:t>
            </a:r>
            <a:r>
              <a:rPr lang="pt-BR" sz="3500" spc="-10" dirty="0">
                <a:latin typeface="+mj-lt"/>
                <a:cs typeface="Tahoma"/>
              </a:rPr>
              <a:t>minutos</a:t>
            </a:r>
            <a:r>
              <a:rPr lang="pt-BR" sz="3500" spc="-5" dirty="0">
                <a:latin typeface="+mj-lt"/>
                <a:cs typeface="Tahoma"/>
              </a:rPr>
              <a:t> </a:t>
            </a:r>
            <a:r>
              <a:rPr lang="pt-BR" sz="3500" spc="-20" dirty="0">
                <a:latin typeface="+mj-lt"/>
                <a:cs typeface="Tahoma"/>
              </a:rPr>
              <a:t>cada,</a:t>
            </a:r>
            <a:r>
              <a:rPr lang="pt-BR" sz="3500" spc="-15" dirty="0">
                <a:latin typeface="+mj-lt"/>
                <a:cs typeface="Tahoma"/>
              </a:rPr>
              <a:t> </a:t>
            </a:r>
            <a:r>
              <a:rPr lang="pt-BR" sz="3500" spc="-20" dirty="0">
                <a:latin typeface="+mj-lt"/>
                <a:cs typeface="Tahoma"/>
              </a:rPr>
              <a:t>através</a:t>
            </a:r>
            <a:r>
              <a:rPr lang="pt-BR" sz="3500" spc="-15" dirty="0">
                <a:latin typeface="+mj-lt"/>
                <a:cs typeface="Tahoma"/>
              </a:rPr>
              <a:t> </a:t>
            </a:r>
            <a:r>
              <a:rPr lang="pt-BR" sz="3500" spc="-10" dirty="0">
                <a:latin typeface="+mj-lt"/>
                <a:cs typeface="Tahoma"/>
              </a:rPr>
              <a:t>da Plataforma</a:t>
            </a:r>
            <a:r>
              <a:rPr lang="pt-BR" sz="3500" spc="-5" dirty="0">
                <a:latin typeface="+mj-lt"/>
                <a:cs typeface="Tahoma"/>
              </a:rPr>
              <a:t> </a:t>
            </a:r>
            <a:r>
              <a:rPr lang="pt-BR" sz="3500" spc="-10" dirty="0">
                <a:latin typeface="+mj-lt"/>
                <a:cs typeface="Tahoma"/>
              </a:rPr>
              <a:t>Zoom</a:t>
            </a:r>
            <a:r>
              <a:rPr lang="pt-BR" sz="3500" spc="-5" dirty="0">
                <a:latin typeface="+mj-lt"/>
                <a:cs typeface="Tahoma"/>
              </a:rPr>
              <a:t> </a:t>
            </a:r>
            <a:r>
              <a:rPr lang="pt-BR" sz="3500" spc="-25" dirty="0">
                <a:latin typeface="+mj-lt"/>
                <a:cs typeface="Tahoma"/>
              </a:rPr>
              <a:t>Meetings.</a:t>
            </a:r>
            <a:r>
              <a:rPr lang="pt-BR" sz="3500" spc="-20" dirty="0">
                <a:latin typeface="+mj-lt"/>
                <a:cs typeface="Tahoma"/>
              </a:rPr>
              <a:t> </a:t>
            </a:r>
          </a:p>
          <a:p>
            <a:pPr marL="478805" marR="9097" indent="-457200" algn="just">
              <a:lnSpc>
                <a:spcPct val="150300"/>
              </a:lnSpc>
              <a:buFontTx/>
              <a:buChar char="-"/>
              <a:tabLst>
                <a:tab pos="402531" algn="l"/>
                <a:tab pos="4190193" algn="l"/>
                <a:tab pos="6615614" algn="l"/>
              </a:tabLst>
            </a:pPr>
            <a:r>
              <a:rPr lang="pt-BR" sz="3500" spc="-15" dirty="0">
                <a:latin typeface="+mj-lt"/>
                <a:cs typeface="Tahoma"/>
              </a:rPr>
              <a:t>Nos</a:t>
            </a:r>
            <a:r>
              <a:rPr lang="pt-BR" sz="3500" spc="-10" dirty="0">
                <a:latin typeface="+mj-lt"/>
                <a:cs typeface="Tahoma"/>
              </a:rPr>
              <a:t> </a:t>
            </a:r>
            <a:r>
              <a:rPr lang="pt-BR" sz="3500" spc="-15" dirty="0">
                <a:latin typeface="+mj-lt"/>
                <a:cs typeface="Tahoma"/>
              </a:rPr>
              <a:t>encontros, </a:t>
            </a:r>
            <a:r>
              <a:rPr lang="pt-BR" sz="3500" spc="-270" dirty="0">
                <a:latin typeface="+mj-lt"/>
                <a:cs typeface="Tahoma"/>
              </a:rPr>
              <a:t> </a:t>
            </a:r>
            <a:r>
              <a:rPr lang="pt-BR" sz="3500" spc="-15" dirty="0">
                <a:latin typeface="+mj-lt"/>
                <a:cs typeface="Tahoma"/>
              </a:rPr>
              <a:t>ensinamos</a:t>
            </a:r>
            <a:r>
              <a:rPr lang="pt-BR" sz="3500" spc="-10" dirty="0">
                <a:latin typeface="+mj-lt"/>
                <a:cs typeface="Tahoma"/>
              </a:rPr>
              <a:t> técnicas</a:t>
            </a:r>
            <a:r>
              <a:rPr lang="pt-BR" sz="3500" spc="-5" dirty="0">
                <a:latin typeface="+mj-lt"/>
                <a:cs typeface="Tahoma"/>
              </a:rPr>
              <a:t> </a:t>
            </a:r>
            <a:r>
              <a:rPr lang="pt-BR" sz="3500" spc="-15" dirty="0">
                <a:latin typeface="+mj-lt"/>
                <a:cs typeface="Tahoma"/>
              </a:rPr>
              <a:t>de</a:t>
            </a:r>
            <a:r>
              <a:rPr lang="pt-BR" sz="3500" spc="-10" dirty="0">
                <a:latin typeface="+mj-lt"/>
                <a:cs typeface="Tahoma"/>
              </a:rPr>
              <a:t> </a:t>
            </a:r>
            <a:r>
              <a:rPr lang="pt-BR" sz="3500" spc="-5" dirty="0">
                <a:latin typeface="+mj-lt"/>
                <a:cs typeface="Tahoma"/>
              </a:rPr>
              <a:t>autocuidado </a:t>
            </a:r>
            <a:r>
              <a:rPr lang="pt-BR" sz="3500" spc="-30" dirty="0">
                <a:latin typeface="+mj-lt"/>
                <a:cs typeface="Tahoma"/>
              </a:rPr>
              <a:t>e</a:t>
            </a:r>
            <a:r>
              <a:rPr lang="pt-BR" sz="3500" spc="-25" dirty="0">
                <a:latin typeface="+mj-lt"/>
                <a:cs typeface="Tahoma"/>
              </a:rPr>
              <a:t> </a:t>
            </a:r>
            <a:r>
              <a:rPr lang="pt-BR" sz="3500" spc="-15" dirty="0">
                <a:latin typeface="+mj-lt"/>
                <a:cs typeface="Tahoma"/>
              </a:rPr>
              <a:t>regulação </a:t>
            </a:r>
            <a:r>
              <a:rPr lang="pt-BR" sz="3500" spc="-5" dirty="0">
                <a:latin typeface="+mj-lt"/>
                <a:cs typeface="Tahoma"/>
              </a:rPr>
              <a:t>emocional</a:t>
            </a:r>
            <a:r>
              <a:rPr lang="pt-BR" sz="3600" spc="-5" dirty="0">
                <a:latin typeface="+mj-lt"/>
                <a:cs typeface="Tahoma"/>
              </a:rPr>
              <a:t>.</a:t>
            </a:r>
            <a:r>
              <a:rPr lang="pt-BR" sz="3600" spc="-35" dirty="0">
                <a:latin typeface="+mj-lt"/>
                <a:cs typeface="Tahoma"/>
              </a:rPr>
              <a:t> </a:t>
            </a:r>
          </a:p>
        </p:txBody>
      </p:sp>
      <p:sp>
        <p:nvSpPr>
          <p:cNvPr id="68" name="CaixaDeTexto 67">
            <a:extLst>
              <a:ext uri="{FF2B5EF4-FFF2-40B4-BE49-F238E27FC236}">
                <a16:creationId xmlns:a16="http://schemas.microsoft.com/office/drawing/2014/main" id="{218EDF43-456D-4E8C-A92A-49428A3C47BC}"/>
              </a:ext>
            </a:extLst>
          </p:cNvPr>
          <p:cNvSpPr txBox="1"/>
          <p:nvPr/>
        </p:nvSpPr>
        <p:spPr>
          <a:xfrm>
            <a:off x="12800078" y="21574940"/>
            <a:ext cx="9227143" cy="8371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5080" algn="just">
              <a:lnSpc>
                <a:spcPct val="131900"/>
              </a:lnSpc>
              <a:spcBef>
                <a:spcPts val="100"/>
              </a:spcBef>
            </a:pPr>
            <a:r>
              <a:rPr lang="pt-BR" sz="3400" b="1" spc="-50" dirty="0">
                <a:latin typeface="+mj-lt"/>
                <a:cs typeface="Tahoma"/>
              </a:rPr>
              <a:t>3. </a:t>
            </a:r>
            <a:r>
              <a:rPr lang="pt-BR" sz="4000" b="1" u="sng" spc="-50" dirty="0">
                <a:latin typeface="+mj-lt"/>
                <a:cs typeface="Tahoma"/>
              </a:rPr>
              <a:t>Análise da sintomatologia depressiva:</a:t>
            </a:r>
          </a:p>
        </p:txBody>
      </p:sp>
      <p:sp>
        <p:nvSpPr>
          <p:cNvPr id="70" name="CaixaDeTexto 69">
            <a:extLst>
              <a:ext uri="{FF2B5EF4-FFF2-40B4-BE49-F238E27FC236}">
                <a16:creationId xmlns:a16="http://schemas.microsoft.com/office/drawing/2014/main" id="{F70CC2B8-EC21-4467-A21C-2349A97829E1}"/>
              </a:ext>
            </a:extLst>
          </p:cNvPr>
          <p:cNvSpPr txBox="1"/>
          <p:nvPr/>
        </p:nvSpPr>
        <p:spPr>
          <a:xfrm>
            <a:off x="12682463" y="22553312"/>
            <a:ext cx="15500972" cy="4164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69900" marR="5080" indent="-457200" algn="just">
              <a:lnSpc>
                <a:spcPct val="131900"/>
              </a:lnSpc>
              <a:spcBef>
                <a:spcPts val="100"/>
              </a:spcBef>
              <a:buFontTx/>
              <a:buChar char="-"/>
            </a:pPr>
            <a:r>
              <a:rPr lang="pt-BR" sz="3500" spc="-35" dirty="0">
                <a:latin typeface="+mj-lt"/>
                <a:cs typeface="Tahoma"/>
              </a:rPr>
              <a:t>Os</a:t>
            </a:r>
            <a:r>
              <a:rPr lang="pt-BR" sz="3500" spc="-30" dirty="0">
                <a:latin typeface="+mj-lt"/>
                <a:cs typeface="Tahoma"/>
              </a:rPr>
              <a:t> </a:t>
            </a:r>
            <a:r>
              <a:rPr lang="pt-BR" sz="3500" spc="-5" dirty="0">
                <a:latin typeface="+mj-lt"/>
                <a:cs typeface="Tahoma"/>
              </a:rPr>
              <a:t>inscritos </a:t>
            </a:r>
            <a:r>
              <a:rPr lang="pt-BR" sz="3500" spc="-15" dirty="0">
                <a:latin typeface="+mj-lt"/>
                <a:cs typeface="Tahoma"/>
              </a:rPr>
              <a:t>nos </a:t>
            </a:r>
            <a:r>
              <a:rPr lang="pt-BR" sz="3500" spc="-10" dirty="0">
                <a:latin typeface="+mj-lt"/>
                <a:cs typeface="Tahoma"/>
              </a:rPr>
              <a:t> </a:t>
            </a:r>
            <a:r>
              <a:rPr lang="pt-BR" sz="3500" spc="-30" dirty="0">
                <a:latin typeface="+mj-lt"/>
                <a:cs typeface="Tahoma"/>
              </a:rPr>
              <a:t>e</a:t>
            </a:r>
            <a:r>
              <a:rPr lang="pt-BR" sz="3500" spc="-10" dirty="0">
                <a:latin typeface="+mj-lt"/>
                <a:cs typeface="Tahoma"/>
              </a:rPr>
              <a:t>n</a:t>
            </a:r>
            <a:r>
              <a:rPr lang="pt-BR" sz="3500" spc="-5" dirty="0">
                <a:latin typeface="+mj-lt"/>
                <a:cs typeface="Tahoma"/>
              </a:rPr>
              <a:t>co</a:t>
            </a:r>
            <a:r>
              <a:rPr lang="pt-BR" sz="3500" spc="-10" dirty="0">
                <a:latin typeface="+mj-lt"/>
                <a:cs typeface="Tahoma"/>
              </a:rPr>
              <a:t>n</a:t>
            </a:r>
            <a:r>
              <a:rPr lang="pt-BR" sz="3500" dirty="0">
                <a:latin typeface="+mj-lt"/>
                <a:cs typeface="Tahoma"/>
              </a:rPr>
              <a:t>t</a:t>
            </a:r>
            <a:r>
              <a:rPr lang="pt-BR" sz="3500" spc="-15" dirty="0">
                <a:latin typeface="+mj-lt"/>
                <a:cs typeface="Tahoma"/>
              </a:rPr>
              <a:t>r</a:t>
            </a:r>
            <a:r>
              <a:rPr lang="pt-BR" sz="3500" spc="-5" dirty="0">
                <a:latin typeface="+mj-lt"/>
                <a:cs typeface="Tahoma"/>
              </a:rPr>
              <a:t>o</a:t>
            </a:r>
            <a:r>
              <a:rPr lang="pt-BR" sz="3500" spc="-25" dirty="0">
                <a:latin typeface="+mj-lt"/>
                <a:cs typeface="Tahoma"/>
              </a:rPr>
              <a:t>s</a:t>
            </a:r>
            <a:r>
              <a:rPr lang="pt-BR" sz="3500" spc="-10" dirty="0">
                <a:latin typeface="+mj-lt"/>
                <a:cs typeface="Tahoma"/>
              </a:rPr>
              <a:t> convidados a se voluntariar em nossa pesquisa devem: </a:t>
            </a:r>
            <a:endParaRPr lang="pt-BR" sz="3500" spc="-30" dirty="0">
              <a:latin typeface="+mj-lt"/>
              <a:cs typeface="Tahoma"/>
            </a:endParaRPr>
          </a:p>
          <a:p>
            <a:pPr marL="527050" marR="5080" indent="-514350" algn="just">
              <a:spcBef>
                <a:spcPts val="100"/>
              </a:spcBef>
              <a:buAutoNum type="alphaLcParenR"/>
            </a:pPr>
            <a:r>
              <a:rPr lang="pt-BR" sz="3500" spc="-25" dirty="0">
                <a:latin typeface="+mj-lt"/>
                <a:cs typeface="Tahoma"/>
              </a:rPr>
              <a:t>s</a:t>
            </a:r>
            <a:r>
              <a:rPr lang="pt-BR" sz="3500" spc="-20" dirty="0">
                <a:latin typeface="+mj-lt"/>
                <a:cs typeface="Tahoma"/>
              </a:rPr>
              <a:t>er</a:t>
            </a:r>
            <a:r>
              <a:rPr lang="pt-BR" sz="3500" spc="-10" dirty="0">
                <a:latin typeface="+mj-lt"/>
                <a:cs typeface="Tahoma"/>
              </a:rPr>
              <a:t> </a:t>
            </a:r>
            <a:r>
              <a:rPr lang="pt-BR" sz="3500" spc="-20" dirty="0">
                <a:latin typeface="+mj-lt"/>
                <a:cs typeface="Tahoma"/>
              </a:rPr>
              <a:t>a</a:t>
            </a:r>
            <a:r>
              <a:rPr lang="pt-BR" sz="3500" spc="20" dirty="0">
                <a:latin typeface="+mj-lt"/>
                <a:cs typeface="Tahoma"/>
              </a:rPr>
              <a:t>l</a:t>
            </a:r>
            <a:r>
              <a:rPr lang="pt-BR" sz="3500" spc="-15" dirty="0">
                <a:latin typeface="+mj-lt"/>
                <a:cs typeface="Tahoma"/>
              </a:rPr>
              <a:t>u</a:t>
            </a:r>
            <a:r>
              <a:rPr lang="pt-BR" sz="3500" spc="-10" dirty="0">
                <a:latin typeface="+mj-lt"/>
                <a:cs typeface="Tahoma"/>
              </a:rPr>
              <a:t>n</a:t>
            </a:r>
            <a:r>
              <a:rPr lang="pt-BR" sz="3500" spc="-5" dirty="0">
                <a:latin typeface="+mj-lt"/>
                <a:cs typeface="Tahoma"/>
              </a:rPr>
              <a:t>o</a:t>
            </a:r>
            <a:r>
              <a:rPr lang="pt-BR" sz="3500" spc="-25" dirty="0">
                <a:latin typeface="+mj-lt"/>
                <a:cs typeface="Tahoma"/>
              </a:rPr>
              <a:t>s</a:t>
            </a:r>
            <a:r>
              <a:rPr lang="pt-BR" sz="3500" spc="-10" dirty="0">
                <a:latin typeface="+mj-lt"/>
                <a:cs typeface="Tahoma"/>
              </a:rPr>
              <a:t> </a:t>
            </a:r>
            <a:r>
              <a:rPr lang="pt-BR" sz="3500" dirty="0">
                <a:latin typeface="+mj-lt"/>
                <a:cs typeface="Tahoma"/>
              </a:rPr>
              <a:t>d</a:t>
            </a:r>
            <a:r>
              <a:rPr lang="pt-BR" sz="3500" spc="-5" dirty="0">
                <a:latin typeface="+mj-lt"/>
                <a:cs typeface="Tahoma"/>
              </a:rPr>
              <a:t>o</a:t>
            </a:r>
            <a:r>
              <a:rPr lang="pt-BR" sz="3500" spc="-10" dirty="0">
                <a:latin typeface="+mj-lt"/>
                <a:cs typeface="Tahoma"/>
              </a:rPr>
              <a:t> </a:t>
            </a:r>
            <a:r>
              <a:rPr lang="pt-BR" sz="3500" spc="-100" dirty="0">
                <a:latin typeface="+mj-lt"/>
                <a:cs typeface="Tahoma"/>
              </a:rPr>
              <a:t>I</a:t>
            </a:r>
            <a:r>
              <a:rPr lang="pt-BR" sz="3500" spc="-25" dirty="0">
                <a:latin typeface="+mj-lt"/>
                <a:cs typeface="Tahoma"/>
              </a:rPr>
              <a:t>F</a:t>
            </a:r>
            <a:r>
              <a:rPr lang="pt-BR" sz="3500" spc="-50" dirty="0">
                <a:latin typeface="+mj-lt"/>
                <a:cs typeface="Tahoma"/>
              </a:rPr>
              <a:t>R</a:t>
            </a:r>
            <a:r>
              <a:rPr lang="pt-BR" sz="3500" spc="55" dirty="0">
                <a:latin typeface="+mj-lt"/>
                <a:cs typeface="Tahoma"/>
              </a:rPr>
              <a:t>J</a:t>
            </a:r>
            <a:r>
              <a:rPr lang="pt-BR" sz="3500" spc="-10" dirty="0">
                <a:latin typeface="+mj-lt"/>
                <a:cs typeface="Tahoma"/>
              </a:rPr>
              <a:t>-</a:t>
            </a:r>
            <a:r>
              <a:rPr lang="pt-BR" sz="3500" spc="-30" dirty="0">
                <a:latin typeface="+mj-lt"/>
                <a:cs typeface="Tahoma"/>
              </a:rPr>
              <a:t>C</a:t>
            </a:r>
            <a:r>
              <a:rPr lang="pt-BR" sz="3500" spc="-20" dirty="0">
                <a:latin typeface="+mj-lt"/>
                <a:cs typeface="Tahoma"/>
              </a:rPr>
              <a:t>a</a:t>
            </a:r>
            <a:r>
              <a:rPr lang="pt-BR" sz="3500" spc="-10" dirty="0">
                <a:latin typeface="+mj-lt"/>
                <a:cs typeface="Tahoma"/>
              </a:rPr>
              <a:t>m</a:t>
            </a:r>
            <a:r>
              <a:rPr lang="pt-BR" sz="3500" dirty="0">
                <a:latin typeface="+mj-lt"/>
                <a:cs typeface="Tahoma"/>
              </a:rPr>
              <a:t>p</a:t>
            </a:r>
            <a:r>
              <a:rPr lang="pt-BR" sz="3500" spc="-15" dirty="0">
                <a:latin typeface="+mj-lt"/>
                <a:cs typeface="Tahoma"/>
              </a:rPr>
              <a:t>u</a:t>
            </a:r>
            <a:r>
              <a:rPr lang="pt-BR" sz="3500" spc="-25" dirty="0">
                <a:latin typeface="+mj-lt"/>
                <a:cs typeface="Tahoma"/>
              </a:rPr>
              <a:t>s</a:t>
            </a:r>
            <a:r>
              <a:rPr lang="pt-BR" sz="3500" spc="-10" dirty="0">
                <a:latin typeface="+mj-lt"/>
                <a:cs typeface="Tahoma"/>
              </a:rPr>
              <a:t> </a:t>
            </a:r>
            <a:r>
              <a:rPr lang="pt-BR" sz="3500" spc="-50" dirty="0">
                <a:latin typeface="+mj-lt"/>
                <a:cs typeface="Tahoma"/>
              </a:rPr>
              <a:t>R</a:t>
            </a:r>
            <a:r>
              <a:rPr lang="pt-BR" sz="3500" spc="15" dirty="0">
                <a:latin typeface="+mj-lt"/>
                <a:cs typeface="Tahoma"/>
              </a:rPr>
              <a:t>i</a:t>
            </a:r>
            <a:r>
              <a:rPr lang="pt-BR" sz="3500" spc="-5" dirty="0">
                <a:latin typeface="+mj-lt"/>
                <a:cs typeface="Tahoma"/>
              </a:rPr>
              <a:t>o</a:t>
            </a:r>
            <a:r>
              <a:rPr lang="pt-BR" sz="3500" spc="-10" dirty="0">
                <a:latin typeface="+mj-lt"/>
                <a:cs typeface="Tahoma"/>
              </a:rPr>
              <a:t> </a:t>
            </a:r>
            <a:r>
              <a:rPr lang="pt-BR" sz="3500" dirty="0">
                <a:latin typeface="+mj-lt"/>
                <a:cs typeface="Tahoma"/>
              </a:rPr>
              <a:t>d</a:t>
            </a:r>
            <a:r>
              <a:rPr lang="pt-BR" sz="3500" spc="-20" dirty="0">
                <a:latin typeface="+mj-lt"/>
                <a:cs typeface="Tahoma"/>
              </a:rPr>
              <a:t>e  </a:t>
            </a:r>
            <a:r>
              <a:rPr lang="pt-BR" sz="3500" dirty="0">
                <a:latin typeface="+mj-lt"/>
                <a:cs typeface="Tahoma"/>
              </a:rPr>
              <a:t>Janeiro;</a:t>
            </a:r>
          </a:p>
          <a:p>
            <a:pPr marL="527050" marR="5080" indent="-514350" algn="just">
              <a:lnSpc>
                <a:spcPct val="131900"/>
              </a:lnSpc>
              <a:spcBef>
                <a:spcPts val="100"/>
              </a:spcBef>
              <a:buAutoNum type="alphaLcParenR"/>
            </a:pPr>
            <a:r>
              <a:rPr lang="pt-BR" sz="3500" spc="-15" dirty="0">
                <a:latin typeface="+mj-lt"/>
                <a:cs typeface="Tahoma"/>
              </a:rPr>
              <a:t>maiores que </a:t>
            </a:r>
            <a:r>
              <a:rPr lang="pt-BR" sz="3500" spc="-45" dirty="0">
                <a:latin typeface="+mj-lt"/>
                <a:cs typeface="Tahoma"/>
              </a:rPr>
              <a:t>18 </a:t>
            </a:r>
            <a:r>
              <a:rPr lang="pt-BR" sz="3500" spc="-15" dirty="0">
                <a:latin typeface="+mj-lt"/>
                <a:cs typeface="Tahoma"/>
              </a:rPr>
              <a:t>anos. </a:t>
            </a:r>
          </a:p>
          <a:p>
            <a:pPr marL="12700" marR="5080" algn="just">
              <a:lnSpc>
                <a:spcPct val="131900"/>
              </a:lnSpc>
              <a:spcBef>
                <a:spcPts val="100"/>
              </a:spcBef>
            </a:pPr>
            <a:r>
              <a:rPr lang="pt-BR" sz="3500" spc="-15" dirty="0">
                <a:latin typeface="+mj-lt"/>
                <a:cs typeface="Tahoma"/>
              </a:rPr>
              <a:t>-  </a:t>
            </a:r>
            <a:r>
              <a:rPr lang="pt-BR" sz="3500" spc="-25" dirty="0">
                <a:latin typeface="+mj-lt"/>
                <a:cs typeface="Tahoma"/>
              </a:rPr>
              <a:t> Essa analise é feita antes e após os encontros, os voluntários respondem a um teste</a:t>
            </a:r>
            <a:r>
              <a:rPr lang="pt-BR" sz="3500" spc="-20" dirty="0">
                <a:latin typeface="+mj-lt"/>
                <a:cs typeface="Tahoma"/>
              </a:rPr>
              <a:t> </a:t>
            </a:r>
            <a:r>
              <a:rPr lang="pt-BR" sz="3500" spc="-10" dirty="0">
                <a:latin typeface="+mj-lt"/>
                <a:cs typeface="Tahoma"/>
              </a:rPr>
              <a:t>quantitativo junto a psicóloga. O teste utilizado é a Escala Baptista de Depressão, que busca avaliar os níveis de sintomatologia depressiva.</a:t>
            </a:r>
            <a:endParaRPr lang="pt-BR" sz="3500" spc="-20" dirty="0">
              <a:latin typeface="+mj-lt"/>
              <a:cs typeface="Tahoma"/>
            </a:endParaRPr>
          </a:p>
        </p:txBody>
      </p:sp>
      <p:pic>
        <p:nvPicPr>
          <p:cNvPr id="1026" name="Picture 2" descr="Ícone Instagram PNG - Imagem Instagram PNG em alta resolução grátis!">
            <a:extLst>
              <a:ext uri="{FF2B5EF4-FFF2-40B4-BE49-F238E27FC236}">
                <a16:creationId xmlns:a16="http://schemas.microsoft.com/office/drawing/2014/main" id="{CD37512F-7669-4FCA-AE1A-BF4287D1BF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58" y="28202456"/>
            <a:ext cx="1466594" cy="1466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CaixaDeTexto 74">
            <a:extLst>
              <a:ext uri="{FF2B5EF4-FFF2-40B4-BE49-F238E27FC236}">
                <a16:creationId xmlns:a16="http://schemas.microsoft.com/office/drawing/2014/main" id="{D5B60893-EDBA-417C-8307-B43992079941}"/>
              </a:ext>
            </a:extLst>
          </p:cNvPr>
          <p:cNvSpPr txBox="1"/>
          <p:nvPr/>
        </p:nvSpPr>
        <p:spPr>
          <a:xfrm>
            <a:off x="616990" y="29891425"/>
            <a:ext cx="153549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000" b="1" dirty="0">
                <a:latin typeface="+mj-lt"/>
              </a:rPr>
              <a:t>651</a:t>
            </a:r>
          </a:p>
          <a:p>
            <a:endParaRPr lang="pt-BR" sz="1000" b="1" dirty="0">
              <a:latin typeface="+mj-lt"/>
            </a:endParaRPr>
          </a:p>
          <a:p>
            <a:r>
              <a:rPr lang="pt-BR" sz="5000" b="1" dirty="0">
                <a:latin typeface="+mj-lt"/>
              </a:rPr>
              <a:t>480</a:t>
            </a:r>
          </a:p>
        </p:txBody>
      </p:sp>
      <p:sp>
        <p:nvSpPr>
          <p:cNvPr id="73" name="CaixaDeTexto 72">
            <a:extLst>
              <a:ext uri="{FF2B5EF4-FFF2-40B4-BE49-F238E27FC236}">
                <a16:creationId xmlns:a16="http://schemas.microsoft.com/office/drawing/2014/main" id="{CD1BC347-A5E8-43FD-8269-BA840BDD733C}"/>
              </a:ext>
            </a:extLst>
          </p:cNvPr>
          <p:cNvSpPr txBox="1"/>
          <p:nvPr/>
        </p:nvSpPr>
        <p:spPr>
          <a:xfrm>
            <a:off x="1920752" y="29981021"/>
            <a:ext cx="3653626" cy="1623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+mj-lt"/>
              </a:rPr>
              <a:t>Contas alcançadas</a:t>
            </a:r>
          </a:p>
          <a:p>
            <a:endParaRPr lang="pt-BR" dirty="0">
              <a:latin typeface="+mj-lt"/>
            </a:endParaRPr>
          </a:p>
          <a:p>
            <a:r>
              <a:rPr lang="pt-BR" dirty="0">
                <a:latin typeface="+mj-lt"/>
              </a:rPr>
              <a:t>Seguidores</a:t>
            </a:r>
          </a:p>
        </p:txBody>
      </p:sp>
      <p:graphicFrame>
        <p:nvGraphicFramePr>
          <p:cNvPr id="76" name="Tabela 77">
            <a:extLst>
              <a:ext uri="{FF2B5EF4-FFF2-40B4-BE49-F238E27FC236}">
                <a16:creationId xmlns:a16="http://schemas.microsoft.com/office/drawing/2014/main" id="{F72FEBC1-C95B-425B-B5B2-76A3849E19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3821693"/>
              </p:ext>
            </p:extLst>
          </p:nvPr>
        </p:nvGraphicFramePr>
        <p:xfrm>
          <a:off x="12984876" y="7779349"/>
          <a:ext cx="14489722" cy="525813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921654">
                  <a:extLst>
                    <a:ext uri="{9D8B030D-6E8A-4147-A177-3AD203B41FA5}">
                      <a16:colId xmlns:a16="http://schemas.microsoft.com/office/drawing/2014/main" val="814424811"/>
                    </a:ext>
                  </a:extLst>
                </a:gridCol>
                <a:gridCol w="2212952">
                  <a:extLst>
                    <a:ext uri="{9D8B030D-6E8A-4147-A177-3AD203B41FA5}">
                      <a16:colId xmlns:a16="http://schemas.microsoft.com/office/drawing/2014/main" val="1258648053"/>
                    </a:ext>
                  </a:extLst>
                </a:gridCol>
                <a:gridCol w="2212952">
                  <a:extLst>
                    <a:ext uri="{9D8B030D-6E8A-4147-A177-3AD203B41FA5}">
                      <a16:colId xmlns:a16="http://schemas.microsoft.com/office/drawing/2014/main" val="3919799524"/>
                    </a:ext>
                  </a:extLst>
                </a:gridCol>
                <a:gridCol w="4142164">
                  <a:extLst>
                    <a:ext uri="{9D8B030D-6E8A-4147-A177-3AD203B41FA5}">
                      <a16:colId xmlns:a16="http://schemas.microsoft.com/office/drawing/2014/main" val="908240829"/>
                    </a:ext>
                  </a:extLst>
                </a:gridCol>
              </a:tblGrid>
              <a:tr h="1230256">
                <a:tc>
                  <a:txBody>
                    <a:bodyPr/>
                    <a:lstStyle/>
                    <a:p>
                      <a:r>
                        <a:rPr lang="pt-BR" sz="3200" dirty="0"/>
                        <a:t>Encontros de autocuidado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3200" dirty="0"/>
                        <a:t>1° turma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3200" dirty="0"/>
                        <a:t>2° turma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3200" dirty="0"/>
                        <a:t>3° turma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712242"/>
                  </a:ext>
                </a:extLst>
              </a:tr>
              <a:tr h="944711">
                <a:tc>
                  <a:txBody>
                    <a:bodyPr/>
                    <a:lstStyle/>
                    <a:p>
                      <a:r>
                        <a:rPr lang="pt-BR" sz="3200" dirty="0"/>
                        <a:t>Inscritos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32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3200" dirty="0"/>
                        <a:t>68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3200" dirty="0"/>
                        <a:t>Em andamento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09405740"/>
                  </a:ext>
                </a:extLst>
              </a:tr>
              <a:tr h="1116380">
                <a:tc>
                  <a:txBody>
                    <a:bodyPr/>
                    <a:lstStyle/>
                    <a:p>
                      <a:r>
                        <a:rPr lang="pt-BR" sz="3200" dirty="0"/>
                        <a:t>Comunidade externa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32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3200" dirty="0"/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3200" dirty="0"/>
                        <a:t>-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67420815"/>
                  </a:ext>
                </a:extLst>
              </a:tr>
              <a:tr h="1116380">
                <a:tc>
                  <a:txBody>
                    <a:bodyPr/>
                    <a:lstStyle/>
                    <a:p>
                      <a:r>
                        <a:rPr lang="pt-BR" sz="3200" dirty="0"/>
                        <a:t>Comunidade Interna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32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32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3200" dirty="0"/>
                        <a:t>-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67727860"/>
                  </a:ext>
                </a:extLst>
              </a:tr>
              <a:tr h="850407">
                <a:tc>
                  <a:txBody>
                    <a:bodyPr/>
                    <a:lstStyle/>
                    <a:p>
                      <a:r>
                        <a:rPr lang="pt-BR" sz="3200" dirty="0"/>
                        <a:t>Voluntários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3200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3200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3200" dirty="0"/>
                        <a:t>-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30570260"/>
                  </a:ext>
                </a:extLst>
              </a:tr>
            </a:tbl>
          </a:graphicData>
        </a:graphic>
      </p:graphicFrame>
      <p:pic>
        <p:nvPicPr>
          <p:cNvPr id="83" name="Imagem 82" descr="Mapa&#10;&#10;Descrição gerada automaticamente">
            <a:extLst>
              <a:ext uri="{FF2B5EF4-FFF2-40B4-BE49-F238E27FC236}">
                <a16:creationId xmlns:a16="http://schemas.microsoft.com/office/drawing/2014/main" id="{6C2A8403-A3A8-424B-A7CA-435C2DC0600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9271" y="-264264"/>
            <a:ext cx="4841810" cy="4862499"/>
          </a:xfrm>
          <a:prstGeom prst="rect">
            <a:avLst/>
          </a:prstGeom>
        </p:spPr>
      </p:pic>
      <p:pic>
        <p:nvPicPr>
          <p:cNvPr id="46" name="Picture 2" descr="IFRJ - Instituto Federal do Rio de Janeiro">
            <a:extLst>
              <a:ext uri="{FF2B5EF4-FFF2-40B4-BE49-F238E27FC236}">
                <a16:creationId xmlns:a16="http://schemas.microsoft.com/office/drawing/2014/main" id="{579F9667-7ECC-4A38-9F10-B91412F741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12" y="33209978"/>
            <a:ext cx="4263829" cy="179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EBEB2FB-E337-4F50-8F2B-54C66396E504}"/>
              </a:ext>
            </a:extLst>
          </p:cNvPr>
          <p:cNvSpPr txBox="1"/>
          <p:nvPr/>
        </p:nvSpPr>
        <p:spPr>
          <a:xfrm flipH="1">
            <a:off x="539202" y="35105672"/>
            <a:ext cx="10342041" cy="602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latin typeface="+mj-lt"/>
              </a:rPr>
              <a:t>@anadanaturologa                @minhadescompressao</a:t>
            </a:r>
          </a:p>
        </p:txBody>
      </p:sp>
      <p:pic>
        <p:nvPicPr>
          <p:cNvPr id="1028" name="Picture 4" descr="Faculdade de Farmácia UFF - Home | Facebook">
            <a:extLst>
              <a:ext uri="{FF2B5EF4-FFF2-40B4-BE49-F238E27FC236}">
                <a16:creationId xmlns:a16="http://schemas.microsoft.com/office/drawing/2014/main" id="{9E876FE2-CD40-4658-9BEE-73820D6903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88" b="19100"/>
          <a:stretch/>
        </p:blipFill>
        <p:spPr bwMode="auto">
          <a:xfrm>
            <a:off x="7656536" y="33251579"/>
            <a:ext cx="2991263" cy="1896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ratique Aromaterapia - Home | Facebook">
            <a:extLst>
              <a:ext uri="{FF2B5EF4-FFF2-40B4-BE49-F238E27FC236}">
                <a16:creationId xmlns:a16="http://schemas.microsoft.com/office/drawing/2014/main" id="{B79C4F0A-BFE8-4505-A77C-69C233F78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3800" y="32903621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Agrupar 5">
            <a:extLst>
              <a:ext uri="{FF2B5EF4-FFF2-40B4-BE49-F238E27FC236}">
                <a16:creationId xmlns:a16="http://schemas.microsoft.com/office/drawing/2014/main" id="{9A0D87A8-C8B9-4E7B-9999-B316A25C2AA7}"/>
              </a:ext>
            </a:extLst>
          </p:cNvPr>
          <p:cNvGrpSpPr/>
          <p:nvPr/>
        </p:nvGrpSpPr>
        <p:grpSpPr>
          <a:xfrm>
            <a:off x="12609997" y="32403139"/>
            <a:ext cx="15573438" cy="3343865"/>
            <a:chOff x="19436836" y="28231002"/>
            <a:chExt cx="8567487" cy="4282998"/>
          </a:xfrm>
        </p:grpSpPr>
        <p:sp>
          <p:nvSpPr>
            <p:cNvPr id="11" name="object 11"/>
            <p:cNvSpPr txBox="1"/>
            <p:nvPr/>
          </p:nvSpPr>
          <p:spPr>
            <a:xfrm>
              <a:off x="19602553" y="28249543"/>
              <a:ext cx="3374833" cy="535082"/>
            </a:xfrm>
            <a:prstGeom prst="rect">
              <a:avLst/>
            </a:prstGeom>
          </p:spPr>
          <p:txBody>
            <a:bodyPr vert="horz" wrap="square" lIns="0" tIns="25016" rIns="0" bIns="0" rtlCol="0">
              <a:spAutoFit/>
            </a:bodyPr>
            <a:lstStyle/>
            <a:p>
              <a:pPr marL="22742">
                <a:spcBef>
                  <a:spcPts val="197"/>
                </a:spcBef>
              </a:pPr>
              <a:r>
                <a:rPr sz="3313" b="1" dirty="0">
                  <a:latin typeface="+mj-lt"/>
                  <a:cs typeface="Verdana"/>
                </a:rPr>
                <a:t>REFERÊNCIAS</a:t>
              </a:r>
              <a:endParaRPr sz="3313" dirty="0">
                <a:latin typeface="+mj-lt"/>
                <a:cs typeface="Verdana"/>
              </a:endParaRPr>
            </a:p>
          </p:txBody>
        </p:sp>
        <p:sp>
          <p:nvSpPr>
            <p:cNvPr id="82" name="object 24">
              <a:extLst>
                <a:ext uri="{FF2B5EF4-FFF2-40B4-BE49-F238E27FC236}">
                  <a16:creationId xmlns:a16="http://schemas.microsoft.com/office/drawing/2014/main" id="{50F15042-CA5C-4D76-A0C6-28C44F4FF6B3}"/>
                </a:ext>
              </a:extLst>
            </p:cNvPr>
            <p:cNvSpPr txBox="1"/>
            <p:nvPr/>
          </p:nvSpPr>
          <p:spPr>
            <a:xfrm>
              <a:off x="19612867" y="28889101"/>
              <a:ext cx="8322240" cy="3044447"/>
            </a:xfrm>
            <a:prstGeom prst="rect">
              <a:avLst/>
            </a:prstGeom>
          </p:spPr>
          <p:txBody>
            <a:bodyPr vert="horz" wrap="square" lIns="0" tIns="21604" rIns="0" bIns="0" rtlCol="0">
              <a:spAutoFit/>
            </a:bodyPr>
            <a:lstStyle/>
            <a:p>
              <a:pPr marL="12700" marR="7620" algn="just">
                <a:lnSpc>
                  <a:spcPct val="131900"/>
                </a:lnSpc>
                <a:spcBef>
                  <a:spcPts val="100"/>
                </a:spcBef>
              </a:pPr>
              <a:r>
                <a:rPr lang="pt-BR" sz="1800" spc="-50" dirty="0">
                  <a:latin typeface="+mj-lt"/>
                  <a:cs typeface="Tahoma"/>
                </a:rPr>
                <a:t>BAPTISTA, M. N. Escala Baptista de Depressão: versão </a:t>
              </a:r>
              <a:r>
                <a:rPr lang="pt-BR" sz="1800" spc="-50" dirty="0" err="1">
                  <a:latin typeface="+mj-lt"/>
                  <a:cs typeface="Tahoma"/>
                </a:rPr>
                <a:t>adulto:EPADEP-A</a:t>
              </a:r>
              <a:r>
                <a:rPr lang="pt-BR" sz="1800" spc="-50" dirty="0">
                  <a:latin typeface="+mj-lt"/>
                  <a:cs typeface="Tahoma"/>
                </a:rPr>
                <a:t>: livro de instruções. Vetor, São Paulo, 1ª ed. 2012.</a:t>
              </a:r>
            </a:p>
            <a:p>
              <a:pPr marL="12700" marR="7620" algn="just">
                <a:lnSpc>
                  <a:spcPct val="131900"/>
                </a:lnSpc>
                <a:spcBef>
                  <a:spcPts val="100"/>
                </a:spcBef>
              </a:pPr>
              <a:r>
                <a:rPr lang="pt-BR" sz="1800" spc="-50" dirty="0">
                  <a:latin typeface="+mj-lt"/>
                  <a:cs typeface="Tahoma"/>
                </a:rPr>
                <a:t>BARROS, </a:t>
              </a:r>
              <a:r>
                <a:rPr lang="pt-BR" sz="1800" spc="-50" dirty="0" err="1">
                  <a:latin typeface="+mj-lt"/>
                  <a:cs typeface="Tahoma"/>
                </a:rPr>
                <a:t>Marilisa</a:t>
              </a:r>
              <a:r>
                <a:rPr lang="pt-BR" sz="1800" spc="-50" dirty="0">
                  <a:latin typeface="+mj-lt"/>
                  <a:cs typeface="Tahoma"/>
                </a:rPr>
                <a:t> Berti de Azevedo; LIMA, Margareth Guimarães; MALTA, Deborah Carvalho; et al. Relato de tristeza/depressão, nervosismo/ansiedade e problemas de sono na população adulta brasileira durante a pandemia de COVID-19. Epidemiologia e Serviços de Saúde, v. 29, n. 4, 2020. </a:t>
              </a:r>
            </a:p>
            <a:p>
              <a:pPr marL="12700" marR="7620" algn="just">
                <a:lnSpc>
                  <a:spcPct val="131900"/>
                </a:lnSpc>
                <a:spcBef>
                  <a:spcPts val="100"/>
                </a:spcBef>
              </a:pPr>
              <a:r>
                <a:rPr lang="en-US" sz="1800" spc="-50" dirty="0">
                  <a:latin typeface="+mj-lt"/>
                  <a:cs typeface="Tahoma"/>
                </a:rPr>
                <a:t>GONZALES, G.; MOLA, E., GAVULIC, A. MCKAY, T., PURCELL, C. Mental Health Needs Among Lesbian, Gay, Bisexual, and Transgender College Students During the COVID-19 Pandemic. Journal of Adolescent Health, n. 67 (5), p. 645 – 648, 2020.</a:t>
              </a:r>
              <a:endParaRPr lang="pt-BR" sz="1800" spc="-50" dirty="0">
                <a:latin typeface="+mj-lt"/>
                <a:cs typeface="Tahoma"/>
              </a:endParaRPr>
            </a:p>
            <a:p>
              <a:pPr marL="12700" marR="7620" algn="just">
                <a:lnSpc>
                  <a:spcPct val="131900"/>
                </a:lnSpc>
                <a:spcBef>
                  <a:spcPts val="100"/>
                </a:spcBef>
              </a:pPr>
              <a:r>
                <a:rPr lang="en-US" sz="1800" spc="-50" dirty="0">
                  <a:latin typeface="+mj-lt"/>
                  <a:cs typeface="Tahoma"/>
                </a:rPr>
                <a:t>SAYEED, A., KUNDU, S., BANNA, H., HASAN, T., BEGUM, M., KHAN, S. Mental health outcomes during the COVID-19 and perceptions towards the pandemic: Findings from a cross sectional study among Bangladeshi students. Children and Youth Services Review, v. 119, p. 105658, 2020.</a:t>
              </a:r>
              <a:endParaRPr lang="pt-BR" sz="1800" spc="-50" dirty="0">
                <a:latin typeface="+mj-lt"/>
                <a:cs typeface="Tahoma"/>
              </a:endParaRPr>
            </a:p>
          </p:txBody>
        </p:sp>
        <p:sp>
          <p:nvSpPr>
            <p:cNvPr id="5" name="Retângulo 4">
              <a:extLst>
                <a:ext uri="{FF2B5EF4-FFF2-40B4-BE49-F238E27FC236}">
                  <a16:creationId xmlns:a16="http://schemas.microsoft.com/office/drawing/2014/main" id="{B41E2EDE-249E-4C71-8D6E-E864D4CACB3F}"/>
                </a:ext>
              </a:extLst>
            </p:cNvPr>
            <p:cNvSpPr/>
            <p:nvPr/>
          </p:nvSpPr>
          <p:spPr>
            <a:xfrm>
              <a:off x="19436836" y="28231002"/>
              <a:ext cx="8567487" cy="4282998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latin typeface="+mj-lt"/>
              </a:endParaRPr>
            </a:p>
          </p:txBody>
        </p:sp>
      </p:grp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8BAEC974-EE8F-4A24-9DC7-C379B8EEC11D}"/>
              </a:ext>
            </a:extLst>
          </p:cNvPr>
          <p:cNvSpPr txBox="1"/>
          <p:nvPr/>
        </p:nvSpPr>
        <p:spPr>
          <a:xfrm flipH="1">
            <a:off x="4321681" y="28581810"/>
            <a:ext cx="68508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atin typeface="+mj-lt"/>
              </a:rPr>
              <a:t>@convidaparaconsciencia</a:t>
            </a:r>
          </a:p>
        </p:txBody>
      </p:sp>
      <p:pic>
        <p:nvPicPr>
          <p:cNvPr id="1032" name="Picture 8" descr="Facebook Logo - PNG e Vetor - Download de Logo">
            <a:extLst>
              <a:ext uri="{FF2B5EF4-FFF2-40B4-BE49-F238E27FC236}">
                <a16:creationId xmlns:a16="http://schemas.microsoft.com/office/drawing/2014/main" id="{CA816D21-E6F8-4E74-92A7-083DE1782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492" y="27912762"/>
            <a:ext cx="2045982" cy="204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ECCD795D-D754-4FA1-8325-48B573943540}"/>
              </a:ext>
            </a:extLst>
          </p:cNvPr>
          <p:cNvSpPr txBox="1"/>
          <p:nvPr/>
        </p:nvSpPr>
        <p:spPr>
          <a:xfrm flipH="1">
            <a:off x="5782294" y="29897167"/>
            <a:ext cx="4719337" cy="1623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+mj-lt"/>
              </a:rPr>
              <a:t> -   Postagens  </a:t>
            </a:r>
          </a:p>
          <a:p>
            <a:r>
              <a:rPr lang="pt-BR" dirty="0">
                <a:latin typeface="+mj-lt"/>
              </a:rPr>
              <a:t> -   </a:t>
            </a:r>
            <a:r>
              <a:rPr lang="pt-BR" i="1" dirty="0" err="1"/>
              <a:t>Lives</a:t>
            </a:r>
            <a:r>
              <a:rPr lang="pt-BR" i="1" dirty="0"/>
              <a:t>   </a:t>
            </a:r>
          </a:p>
          <a:p>
            <a:r>
              <a:rPr lang="pt-BR" dirty="0">
                <a:latin typeface="+mj-lt"/>
              </a:rPr>
              <a:t> -   Vídeos informativos</a:t>
            </a:r>
          </a:p>
        </p:txBody>
      </p:sp>
      <p:sp>
        <p:nvSpPr>
          <p:cNvPr id="34" name="CaixaDeTexto 33">
            <a:extLst>
              <a:ext uri="{FF2B5EF4-FFF2-40B4-BE49-F238E27FC236}">
                <a16:creationId xmlns:a16="http://schemas.microsoft.com/office/drawing/2014/main" id="{948322EC-668A-4AEC-8518-EF70D95D9DAF}"/>
              </a:ext>
            </a:extLst>
          </p:cNvPr>
          <p:cNvSpPr txBox="1"/>
          <p:nvPr/>
        </p:nvSpPr>
        <p:spPr>
          <a:xfrm>
            <a:off x="544523" y="14235738"/>
            <a:ext cx="11236116" cy="10064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3600" spc="-20" dirty="0">
                <a:latin typeface="+mj-lt"/>
                <a:cs typeface="Tahoma"/>
              </a:rPr>
              <a:t>Assim, f</a:t>
            </a:r>
            <a:r>
              <a:rPr lang="pt-BR" sz="3600" spc="-30" dirty="0">
                <a:latin typeface="+mj-lt"/>
                <a:cs typeface="Tahoma"/>
              </a:rPr>
              <a:t>az-se</a:t>
            </a:r>
            <a:r>
              <a:rPr lang="pt-BR" sz="3600" spc="-25" dirty="0">
                <a:latin typeface="+mj-lt"/>
                <a:cs typeface="Tahoma"/>
              </a:rPr>
              <a:t> </a:t>
            </a:r>
            <a:r>
              <a:rPr lang="pt-BR" sz="3600" spc="-15" dirty="0">
                <a:latin typeface="+mj-lt"/>
                <a:cs typeface="Tahoma"/>
              </a:rPr>
              <a:t>necessário</a:t>
            </a:r>
            <a:r>
              <a:rPr lang="pt-BR" sz="3600" spc="-10" dirty="0">
                <a:latin typeface="+mj-lt"/>
                <a:cs typeface="Tahoma"/>
              </a:rPr>
              <a:t> </a:t>
            </a:r>
            <a:r>
              <a:rPr lang="pt-BR" sz="3600" spc="-20" dirty="0">
                <a:latin typeface="+mj-lt"/>
                <a:cs typeface="Tahoma"/>
              </a:rPr>
              <a:t>a</a:t>
            </a:r>
            <a:r>
              <a:rPr lang="pt-BR" sz="3600" spc="-15" dirty="0">
                <a:latin typeface="+mj-lt"/>
                <a:cs typeface="Tahoma"/>
              </a:rPr>
              <a:t> </a:t>
            </a:r>
            <a:r>
              <a:rPr lang="pt-BR" sz="3600" spc="-10" dirty="0">
                <a:latin typeface="+mj-lt"/>
                <a:cs typeface="Tahoma"/>
              </a:rPr>
              <a:t>adoção</a:t>
            </a:r>
            <a:r>
              <a:rPr lang="pt-BR" sz="3600" spc="-5" dirty="0">
                <a:latin typeface="+mj-lt"/>
                <a:cs typeface="Tahoma"/>
              </a:rPr>
              <a:t> </a:t>
            </a:r>
            <a:r>
              <a:rPr lang="pt-BR" sz="3600" spc="-15" dirty="0">
                <a:latin typeface="+mj-lt"/>
                <a:cs typeface="Tahoma"/>
              </a:rPr>
              <a:t>de</a:t>
            </a:r>
            <a:r>
              <a:rPr lang="pt-BR" sz="3600" spc="-10" dirty="0">
                <a:latin typeface="+mj-lt"/>
                <a:cs typeface="Tahoma"/>
              </a:rPr>
              <a:t> </a:t>
            </a:r>
            <a:r>
              <a:rPr lang="pt-BR" sz="3600" spc="-20" dirty="0">
                <a:latin typeface="+mj-lt"/>
                <a:cs typeface="Tahoma"/>
              </a:rPr>
              <a:t>ferramentas</a:t>
            </a:r>
            <a:r>
              <a:rPr lang="pt-BR" sz="3600" spc="-15" dirty="0">
                <a:latin typeface="+mj-lt"/>
                <a:cs typeface="Tahoma"/>
              </a:rPr>
              <a:t> que </a:t>
            </a:r>
            <a:r>
              <a:rPr lang="pt-BR" sz="3600" spc="-10" dirty="0">
                <a:latin typeface="+mj-lt"/>
                <a:cs typeface="Tahoma"/>
              </a:rPr>
              <a:t> auxiliem</a:t>
            </a:r>
            <a:r>
              <a:rPr lang="pt-BR" sz="3600" spc="-55" dirty="0">
                <a:latin typeface="+mj-lt"/>
                <a:cs typeface="Tahoma"/>
              </a:rPr>
              <a:t> </a:t>
            </a:r>
            <a:r>
              <a:rPr lang="pt-BR" sz="3600" spc="-5" dirty="0">
                <a:latin typeface="+mj-lt"/>
                <a:cs typeface="Tahoma"/>
              </a:rPr>
              <a:t>o</a:t>
            </a:r>
            <a:r>
              <a:rPr lang="pt-BR" sz="3600" spc="-50" dirty="0">
                <a:latin typeface="+mj-lt"/>
                <a:cs typeface="Tahoma"/>
              </a:rPr>
              <a:t> </a:t>
            </a:r>
            <a:r>
              <a:rPr lang="pt-BR" sz="3600" spc="-5" dirty="0">
                <a:latin typeface="+mj-lt"/>
                <a:cs typeface="Tahoma"/>
              </a:rPr>
              <a:t>cuidado</a:t>
            </a:r>
            <a:r>
              <a:rPr lang="pt-BR" sz="3600" spc="-50" dirty="0">
                <a:latin typeface="+mj-lt"/>
                <a:cs typeface="Tahoma"/>
              </a:rPr>
              <a:t> </a:t>
            </a:r>
            <a:r>
              <a:rPr lang="pt-BR" sz="3600" spc="-10" dirty="0">
                <a:latin typeface="+mj-lt"/>
                <a:cs typeface="Tahoma"/>
              </a:rPr>
              <a:t>com</a:t>
            </a:r>
            <a:r>
              <a:rPr lang="pt-BR" sz="3600" spc="-55" dirty="0">
                <a:latin typeface="+mj-lt"/>
                <a:cs typeface="Tahoma"/>
              </a:rPr>
              <a:t> </a:t>
            </a:r>
            <a:r>
              <a:rPr lang="pt-BR" sz="3600" spc="-20" dirty="0">
                <a:latin typeface="+mj-lt"/>
                <a:cs typeface="Tahoma"/>
              </a:rPr>
              <a:t>a</a:t>
            </a:r>
            <a:r>
              <a:rPr lang="pt-BR" sz="3600" spc="-50" dirty="0">
                <a:latin typeface="+mj-lt"/>
                <a:cs typeface="Tahoma"/>
              </a:rPr>
              <a:t> </a:t>
            </a:r>
            <a:r>
              <a:rPr lang="pt-BR" sz="3600" spc="-20" dirty="0">
                <a:latin typeface="+mj-lt"/>
                <a:cs typeface="Tahoma"/>
              </a:rPr>
              <a:t>saúde</a:t>
            </a:r>
            <a:r>
              <a:rPr lang="pt-BR" sz="3600" spc="-50" dirty="0">
                <a:latin typeface="+mj-lt"/>
                <a:cs typeface="Tahoma"/>
              </a:rPr>
              <a:t> </a:t>
            </a:r>
            <a:r>
              <a:rPr lang="pt-BR" sz="3600" spc="-15" dirty="0">
                <a:latin typeface="+mj-lt"/>
                <a:cs typeface="Tahoma"/>
              </a:rPr>
              <a:t>mental.</a:t>
            </a:r>
            <a:r>
              <a:rPr lang="pt-BR" sz="3600" spc="-50" dirty="0">
                <a:latin typeface="+mj-lt"/>
                <a:cs typeface="Tahoma"/>
              </a:rPr>
              <a:t> </a:t>
            </a:r>
            <a:r>
              <a:rPr lang="pt-BR" sz="3600" spc="-35" dirty="0">
                <a:latin typeface="+mj-lt"/>
                <a:cs typeface="Tahoma"/>
              </a:rPr>
              <a:t>P</a:t>
            </a:r>
            <a:r>
              <a:rPr lang="pt-BR" sz="3600" spc="-15" dirty="0">
                <a:latin typeface="+mj-lt"/>
                <a:cs typeface="Tahoma"/>
              </a:rPr>
              <a:t>ode-</a:t>
            </a:r>
            <a:r>
              <a:rPr lang="pt-BR" sz="3600" spc="-30" dirty="0">
                <a:latin typeface="+mj-lt"/>
                <a:cs typeface="Tahoma"/>
              </a:rPr>
              <a:t>se </a:t>
            </a:r>
            <a:r>
              <a:rPr lang="pt-BR" sz="3600" spc="-15" dirty="0">
                <a:latin typeface="+mj-lt"/>
                <a:cs typeface="Tahoma"/>
              </a:rPr>
              <a:t>pensar </a:t>
            </a:r>
            <a:r>
              <a:rPr lang="pt-BR" sz="3600" spc="-20" dirty="0">
                <a:latin typeface="+mj-lt"/>
                <a:cs typeface="Tahoma"/>
              </a:rPr>
              <a:t>nas </a:t>
            </a:r>
            <a:r>
              <a:rPr lang="pt-BR" sz="3600" spc="-10" dirty="0">
                <a:latin typeface="+mj-lt"/>
                <a:cs typeface="Tahoma"/>
              </a:rPr>
              <a:t>Práticas </a:t>
            </a:r>
            <a:r>
              <a:rPr lang="pt-BR" sz="3600" spc="-25" dirty="0">
                <a:latin typeface="+mj-lt"/>
                <a:cs typeface="Tahoma"/>
              </a:rPr>
              <a:t>Integrativas </a:t>
            </a:r>
            <a:r>
              <a:rPr lang="pt-BR" sz="3600" spc="-30" dirty="0">
                <a:latin typeface="+mj-lt"/>
                <a:cs typeface="Tahoma"/>
              </a:rPr>
              <a:t>e </a:t>
            </a:r>
            <a:r>
              <a:rPr lang="pt-BR" sz="3600" spc="-15" dirty="0">
                <a:latin typeface="+mj-lt"/>
                <a:cs typeface="Tahoma"/>
              </a:rPr>
              <a:t>Complementares </a:t>
            </a:r>
            <a:r>
              <a:rPr lang="pt-BR" sz="3600" spc="-20" dirty="0">
                <a:latin typeface="+mj-lt"/>
                <a:cs typeface="Tahoma"/>
              </a:rPr>
              <a:t>em </a:t>
            </a:r>
            <a:r>
              <a:rPr lang="pt-BR" sz="3600" spc="-15" dirty="0">
                <a:latin typeface="+mj-lt"/>
                <a:cs typeface="Tahoma"/>
              </a:rPr>
              <a:t> </a:t>
            </a:r>
            <a:r>
              <a:rPr lang="pt-BR" sz="3600" spc="-20" dirty="0">
                <a:latin typeface="+mj-lt"/>
                <a:cs typeface="Tahoma"/>
              </a:rPr>
              <a:t>Saúde </a:t>
            </a:r>
            <a:r>
              <a:rPr lang="pt-BR" sz="3600" spc="-50" dirty="0">
                <a:latin typeface="+mj-lt"/>
                <a:cs typeface="Tahoma"/>
              </a:rPr>
              <a:t>(PICS), que </a:t>
            </a:r>
            <a:r>
              <a:rPr lang="pt-BR" sz="3600" b="0" i="0" dirty="0">
                <a:effectLst/>
                <a:latin typeface="+mj-lt"/>
              </a:rPr>
              <a:t>são tratamentos que utilizam de recursos terapêuticos </a:t>
            </a:r>
            <a:r>
              <a:rPr lang="pt-BR" sz="3600" dirty="0">
                <a:latin typeface="+mj-lt"/>
              </a:rPr>
              <a:t>para a </a:t>
            </a:r>
            <a:r>
              <a:rPr lang="pt-BR" sz="3600" b="0" i="0" dirty="0">
                <a:effectLst/>
                <a:latin typeface="+mj-lt"/>
              </a:rPr>
              <a:t>prevenção de doenças e a </a:t>
            </a:r>
            <a:r>
              <a:rPr lang="pt-BR" sz="3600" dirty="0">
                <a:latin typeface="+mj-lt"/>
              </a:rPr>
              <a:t>promoção</a:t>
            </a:r>
            <a:r>
              <a:rPr lang="pt-BR" sz="3600" b="0" i="0" dirty="0">
                <a:effectLst/>
                <a:latin typeface="+mj-lt"/>
              </a:rPr>
              <a:t> de saúde.</a:t>
            </a:r>
          </a:p>
          <a:p>
            <a:pPr algn="just"/>
            <a:r>
              <a:rPr lang="pt-BR" sz="3600" dirty="0">
                <a:latin typeface="+mj-lt"/>
              </a:rPr>
              <a:t>Em 2006 foi criada, no Brasil, a Politica Nacional de Práticas Integrativas e Complementares (PNPIC), que disponibiliza pelo SUS uma ampla gama de práticas como: Homeopatia, meditação, medicina tradicional chinesa, acupuntura, entre outras.</a:t>
            </a:r>
          </a:p>
          <a:p>
            <a:pPr algn="just"/>
            <a:endParaRPr lang="pt-BR" sz="3600" dirty="0">
              <a:latin typeface="+mj-lt"/>
            </a:endParaRPr>
          </a:p>
          <a:p>
            <a:pPr algn="just"/>
            <a:r>
              <a:rPr lang="pt-BR" sz="3600" dirty="0">
                <a:latin typeface="+mj-lt"/>
              </a:rPr>
              <a:t>         Nosso objetivo é apresentar e divulgar, para a comunidade interna e externa do IFRJ, técnicas autoaplicáveis de relaxamento e regulação emocional oriundas das PICS. Além disso, avaliar em estudantes voluntários na pesquisa, por meio de testes quantitativos, os níveis de sintomas de depressão antes e após um período de utilização dessas técnicas. </a:t>
            </a:r>
          </a:p>
        </p:txBody>
      </p:sp>
      <p:sp>
        <p:nvSpPr>
          <p:cNvPr id="38" name="CaixaDeTexto 37">
            <a:extLst>
              <a:ext uri="{FF2B5EF4-FFF2-40B4-BE49-F238E27FC236}">
                <a16:creationId xmlns:a16="http://schemas.microsoft.com/office/drawing/2014/main" id="{94693002-BA1B-42A0-B91D-7AD3CE65E01C}"/>
              </a:ext>
            </a:extLst>
          </p:cNvPr>
          <p:cNvSpPr txBox="1"/>
          <p:nvPr/>
        </p:nvSpPr>
        <p:spPr>
          <a:xfrm>
            <a:off x="2882065" y="9084452"/>
            <a:ext cx="889892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3600" spc="-20" dirty="0">
                <a:latin typeface="+mj-lt"/>
                <a:cs typeface="Tahoma"/>
              </a:rPr>
              <a:t>Já em Bangladesh, uma pesquisa demonstrou que muitos estudantes relatavam níveis de </a:t>
            </a:r>
            <a:r>
              <a:rPr lang="pt-BR" sz="3600" u="sng" spc="-20" dirty="0">
                <a:latin typeface="+mj-lt"/>
                <a:cs typeface="Tahoma"/>
              </a:rPr>
              <a:t>estresse alterados</a:t>
            </a:r>
            <a:r>
              <a:rPr lang="pt-BR" sz="3200" spc="-20" dirty="0">
                <a:latin typeface="+mj-lt"/>
                <a:cs typeface="Tahoma"/>
              </a:rPr>
              <a:t>.</a:t>
            </a:r>
          </a:p>
        </p:txBody>
      </p:sp>
      <p:pic>
        <p:nvPicPr>
          <p:cNvPr id="39" name="Imagem 38" descr="Interface gráfica do usuário, Texto, Aplicativo&#10;&#10;Descrição gerada automaticamente">
            <a:extLst>
              <a:ext uri="{FF2B5EF4-FFF2-40B4-BE49-F238E27FC236}">
                <a16:creationId xmlns:a16="http://schemas.microsoft.com/office/drawing/2014/main" id="{BB0DB75E-AFDF-4C01-BE12-1095F0A32BC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3894" y="14018651"/>
            <a:ext cx="8440432" cy="7061445"/>
          </a:xfrm>
          <a:prstGeom prst="rect">
            <a:avLst/>
          </a:prstGeom>
        </p:spPr>
      </p:pic>
      <p:pic>
        <p:nvPicPr>
          <p:cNvPr id="40" name="Imagem 39" descr="Texto&#10;&#10;Descrição gerada automaticamente">
            <a:extLst>
              <a:ext uri="{FF2B5EF4-FFF2-40B4-BE49-F238E27FC236}">
                <a16:creationId xmlns:a16="http://schemas.microsoft.com/office/drawing/2014/main" id="{8E149095-71A2-4E84-9865-84D18A815A2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4326" y="13836248"/>
            <a:ext cx="7426099" cy="7243848"/>
          </a:xfrm>
          <a:prstGeom prst="rect">
            <a:avLst/>
          </a:prstGeom>
        </p:spPr>
      </p:pic>
      <p:sp>
        <p:nvSpPr>
          <p:cNvPr id="42" name="CaixaDeTexto 41">
            <a:extLst>
              <a:ext uri="{FF2B5EF4-FFF2-40B4-BE49-F238E27FC236}">
                <a16:creationId xmlns:a16="http://schemas.microsoft.com/office/drawing/2014/main" id="{0BDDBAA4-6CA5-4C8A-8C86-B70460B0D27E}"/>
              </a:ext>
            </a:extLst>
          </p:cNvPr>
          <p:cNvSpPr txBox="1"/>
          <p:nvPr/>
        </p:nvSpPr>
        <p:spPr>
          <a:xfrm>
            <a:off x="12933894" y="13037482"/>
            <a:ext cx="14489722" cy="8374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1605" marR="9097" algn="just">
              <a:lnSpc>
                <a:spcPct val="150300"/>
              </a:lnSpc>
              <a:tabLst>
                <a:tab pos="402531" algn="l"/>
                <a:tab pos="4190193" algn="l"/>
                <a:tab pos="6615614" algn="l"/>
              </a:tabLst>
            </a:pPr>
            <a:r>
              <a:rPr lang="pt-BR" sz="3600" b="1" spc="-35" dirty="0">
                <a:latin typeface="+mj-lt"/>
                <a:cs typeface="Tahoma"/>
              </a:rPr>
              <a:t>- Práticas ensinadas nos encontros:</a:t>
            </a:r>
          </a:p>
        </p:txBody>
      </p:sp>
      <p:sp>
        <p:nvSpPr>
          <p:cNvPr id="44" name="CaixaDeTexto 43">
            <a:extLst>
              <a:ext uri="{FF2B5EF4-FFF2-40B4-BE49-F238E27FC236}">
                <a16:creationId xmlns:a16="http://schemas.microsoft.com/office/drawing/2014/main" id="{6A1AA0EF-86C9-4C52-8699-8159034C02A3}"/>
              </a:ext>
            </a:extLst>
          </p:cNvPr>
          <p:cNvSpPr txBox="1"/>
          <p:nvPr/>
        </p:nvSpPr>
        <p:spPr>
          <a:xfrm>
            <a:off x="22124701" y="13198908"/>
            <a:ext cx="52989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/>
              <a:t>-  Feedback dos alunos</a:t>
            </a:r>
            <a:r>
              <a:rPr lang="pt-BR" dirty="0"/>
              <a:t>.</a:t>
            </a:r>
          </a:p>
        </p:txBody>
      </p:sp>
      <p:pic>
        <p:nvPicPr>
          <p:cNvPr id="12" name="Gráfico 11" descr="Gráfico linear com preenchimento sólido">
            <a:extLst>
              <a:ext uri="{FF2B5EF4-FFF2-40B4-BE49-F238E27FC236}">
                <a16:creationId xmlns:a16="http://schemas.microsoft.com/office/drawing/2014/main" id="{A54C2709-02B3-477C-BFE3-F563183E74C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512550" y="8895607"/>
            <a:ext cx="2178892" cy="2178892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80B269C7-5D8A-4CB6-8A31-AFD985708E70}"/>
              </a:ext>
            </a:extLst>
          </p:cNvPr>
          <p:cNvSpPr txBox="1"/>
          <p:nvPr/>
        </p:nvSpPr>
        <p:spPr>
          <a:xfrm>
            <a:off x="2882064" y="11254440"/>
            <a:ext cx="88989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3600" spc="-20" dirty="0">
                <a:latin typeface="+mj-lt"/>
                <a:cs typeface="Tahoma"/>
              </a:rPr>
              <a:t>Segundo pesquisa realizada nos EUA, muitos jovens estão com sintomas depressivos, de ansiedade e solidão.</a:t>
            </a:r>
          </a:p>
        </p:txBody>
      </p:sp>
      <p:pic>
        <p:nvPicPr>
          <p:cNvPr id="25" name="Gráfico 24" descr="Rosto preocupado com preenchimento sólido com preenchimento sólido">
            <a:extLst>
              <a:ext uri="{FF2B5EF4-FFF2-40B4-BE49-F238E27FC236}">
                <a16:creationId xmlns:a16="http://schemas.microsoft.com/office/drawing/2014/main" id="{C4C2407B-ACD4-42EC-890D-512981028EE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512551" y="11041263"/>
            <a:ext cx="2178892" cy="2095700"/>
          </a:xfrm>
          <a:prstGeom prst="rect">
            <a:avLst/>
          </a:prstGeom>
        </p:spPr>
      </p:pic>
      <p:sp>
        <p:nvSpPr>
          <p:cNvPr id="26" name="CaixaDeTexto 25">
            <a:extLst>
              <a:ext uri="{FF2B5EF4-FFF2-40B4-BE49-F238E27FC236}">
                <a16:creationId xmlns:a16="http://schemas.microsoft.com/office/drawing/2014/main" id="{77C167FD-E7D3-4D13-8538-7C3056E82C9E}"/>
              </a:ext>
            </a:extLst>
          </p:cNvPr>
          <p:cNvSpPr txBox="1"/>
          <p:nvPr/>
        </p:nvSpPr>
        <p:spPr>
          <a:xfrm>
            <a:off x="670712" y="13383871"/>
            <a:ext cx="89028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>
                <a:solidFill>
                  <a:srgbClr val="09790C"/>
                </a:solidFill>
                <a:latin typeface="+mj-lt"/>
              </a:rPr>
              <a:t>Medidas de Enfrentamento a Pandemia...</a:t>
            </a:r>
          </a:p>
        </p:txBody>
      </p:sp>
      <p:pic>
        <p:nvPicPr>
          <p:cNvPr id="54" name="Gráfico 53" descr="Na mosca estrutura de tópicos">
            <a:extLst>
              <a:ext uri="{FF2B5EF4-FFF2-40B4-BE49-F238E27FC236}">
                <a16:creationId xmlns:a16="http://schemas.microsoft.com/office/drawing/2014/main" id="{0F26EF85-2450-4B56-9CFD-BA1A180F364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539202" y="19949428"/>
            <a:ext cx="914400" cy="9144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395</TotalTime>
  <Words>751</Words>
  <Application>Microsoft Office PowerPoint</Application>
  <PresentationFormat>Personalizar</PresentationFormat>
  <Paragraphs>65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3" baseType="lpstr">
      <vt:lpstr>Calibri</vt:lpstr>
      <vt:lpstr>Office Theme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>SILUBESA 2004</dc:subject>
  <dc:creator>Vera Cascon</dc:creator>
  <cp:lastModifiedBy>Vitória Oliveira da silva</cp:lastModifiedBy>
  <cp:revision>11</cp:revision>
  <dcterms:created xsi:type="dcterms:W3CDTF">2022-01-11T20:53:48Z</dcterms:created>
  <dcterms:modified xsi:type="dcterms:W3CDTF">2022-03-09T21:55:40Z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2021-11-17T00:00:00Z</vt:filetime>
  </property>
  <property fmtid="{D5CDD505-2E9C-101B-9397-08002B2CF9AE}" pid="3" name="Creator">
    <vt:lpwstr>Microsoft® PowerPoint® para Microsoft 365</vt:lpwstr>
  </property>
  <property fmtid="{D5CDD505-2E9C-101B-9397-08002B2CF9AE}" pid="4" name="LastSaved">
    <vt:filetime>2022-01-11T00:00:00Z</vt:filetime>
  </property>
</Properties>
</file>