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32400875" cy="43200638"/>
  <p:notesSz cx="6858000" cy="9144000"/>
  <p:embeddedFontLst>
    <p:embeddedFont>
      <p:font typeface="Arial Black" panose="020B0A04020102020204" pitchFamily="34" charset="0"/>
      <p:regular r:id="rId4"/>
      <p:bold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Franklin Gothic" panose="020B0604020202020204" charset="0"/>
      <p:bold r:id="rId10"/>
    </p:embeddedFont>
    <p:embeddedFont>
      <p:font typeface="Libre Franklin" pitchFamily="2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6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g4spZE16gvmO3PfwLfUtCIJfTx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644C"/>
    <a:srgbClr val="084017"/>
    <a:srgbClr val="073309"/>
    <a:srgbClr val="0E62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47" autoAdjust="0"/>
    <p:restoredTop sz="93692" autoAdjust="0"/>
  </p:normalViewPr>
  <p:slideViewPr>
    <p:cSldViewPr snapToGrid="0">
      <p:cViewPr varScale="1">
        <p:scale>
          <a:sx n="11" d="100"/>
          <a:sy n="11" d="100"/>
        </p:scale>
        <p:origin x="2658" y="102"/>
      </p:cViewPr>
      <p:guideLst>
        <p:guide orient="horz" pos="13606"/>
        <p:guide pos="102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7301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2430067" y="7070108"/>
            <a:ext cx="27540742" cy="15040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17394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4050109" y="22690341"/>
            <a:ext cx="24300657" cy="10430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6958"/>
            </a:lvl1pPr>
            <a:lvl2pPr lvl="1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5798"/>
            </a:lvl2pPr>
            <a:lvl3pPr lvl="2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5218"/>
            </a:lvl3pPr>
            <a:lvl4pPr lvl="3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4pPr>
            <a:lvl5pPr lvl="4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5pPr>
            <a:lvl6pPr lvl="5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6pPr>
            <a:lvl7pPr lvl="6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7pPr>
            <a:lvl8pPr lvl="7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8pPr>
            <a:lvl9pPr lvl="8" algn="ctr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2227560" y="2300044"/>
            <a:ext cx="27945755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2227560" y="11500170"/>
            <a:ext cx="27945755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210686" y="10770175"/>
            <a:ext cx="27945755" cy="179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17394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210686" y="28910441"/>
            <a:ext cx="27945755" cy="9450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18704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6958">
                <a:solidFill>
                  <a:schemeClr val="dk1"/>
                </a:solidFill>
              </a:defRPr>
            </a:lvl1pPr>
            <a:lvl2pPr marL="748162" lvl="1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7086"/>
              <a:buNone/>
              <a:defRPr sz="5798">
                <a:solidFill>
                  <a:srgbClr val="888888"/>
                </a:solidFill>
              </a:defRPr>
            </a:lvl2pPr>
            <a:lvl3pPr marL="1122243" lvl="2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6378"/>
              <a:buNone/>
              <a:defRPr sz="5218">
                <a:solidFill>
                  <a:srgbClr val="888888"/>
                </a:solidFill>
              </a:defRPr>
            </a:lvl3pPr>
            <a:lvl4pPr marL="1496324" lvl="3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4638">
                <a:solidFill>
                  <a:srgbClr val="888888"/>
                </a:solidFill>
              </a:defRPr>
            </a:lvl4pPr>
            <a:lvl5pPr marL="1870405" lvl="4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4638">
                <a:solidFill>
                  <a:srgbClr val="888888"/>
                </a:solidFill>
              </a:defRPr>
            </a:lvl5pPr>
            <a:lvl6pPr marL="2244486" lvl="5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4638">
                <a:solidFill>
                  <a:srgbClr val="888888"/>
                </a:solidFill>
              </a:defRPr>
            </a:lvl6pPr>
            <a:lvl7pPr marL="2618567" lvl="6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4638">
                <a:solidFill>
                  <a:srgbClr val="888888"/>
                </a:solidFill>
              </a:defRPr>
            </a:lvl7pPr>
            <a:lvl8pPr marL="2992648" lvl="7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4638">
                <a:solidFill>
                  <a:srgbClr val="888888"/>
                </a:solidFill>
              </a:defRPr>
            </a:lvl8pPr>
            <a:lvl9pPr marL="3366729" lvl="8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4638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227560" y="2300044"/>
            <a:ext cx="27945755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2227562" y="11500170"/>
            <a:ext cx="13770371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16402946" y="11500170"/>
            <a:ext cx="13770371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2231780" y="2300044"/>
            <a:ext cx="27945755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2231785" y="10590163"/>
            <a:ext cx="13707087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374081" lvl="0" indent="-18704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6958" b="1"/>
            </a:lvl1pPr>
            <a:lvl2pPr marL="748162" lvl="1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5798" b="1"/>
            </a:lvl2pPr>
            <a:lvl3pPr marL="1122243" lvl="2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5218" b="1"/>
            </a:lvl3pPr>
            <a:lvl4pPr marL="1496324" lvl="3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4pPr>
            <a:lvl5pPr marL="1870405" lvl="4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5pPr>
            <a:lvl6pPr marL="2244486" lvl="5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6pPr>
            <a:lvl7pPr marL="2618567" lvl="6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7pPr>
            <a:lvl8pPr marL="2992648" lvl="7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8pPr>
            <a:lvl9pPr marL="3366729" lvl="8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2231785" y="15780233"/>
            <a:ext cx="13707087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6402948" y="10590163"/>
            <a:ext cx="13774591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374081" lvl="0" indent="-18704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6958" b="1"/>
            </a:lvl1pPr>
            <a:lvl2pPr marL="748162" lvl="1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5798" b="1"/>
            </a:lvl2pPr>
            <a:lvl3pPr marL="1122243" lvl="2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5218" b="1"/>
            </a:lvl3pPr>
            <a:lvl4pPr marL="1496324" lvl="3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4pPr>
            <a:lvl5pPr marL="1870405" lvl="4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5pPr>
            <a:lvl6pPr marL="2244486" lvl="5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6pPr>
            <a:lvl7pPr marL="2618567" lvl="6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7pPr>
            <a:lvl8pPr marL="2992648" lvl="7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8pPr>
            <a:lvl9pPr marL="3366729" lvl="8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6402948" y="15780233"/>
            <a:ext cx="13774591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2227560" y="2300044"/>
            <a:ext cx="27945755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2231781" y="2880045"/>
            <a:ext cx="10450126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9277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3774591" y="6220105"/>
            <a:ext cx="16402944" cy="30700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776114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1338"/>
              <a:buChar char="•"/>
              <a:defRPr sz="9277"/>
            </a:lvl1pPr>
            <a:lvl2pPr marL="748162" lvl="1" indent="-702493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9921"/>
              <a:buChar char="•"/>
              <a:defRPr sz="8117"/>
            </a:lvl2pPr>
            <a:lvl3pPr marL="1122243" lvl="2" indent="-628872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8504"/>
              <a:buChar char="•"/>
              <a:defRPr sz="6958"/>
            </a:lvl3pPr>
            <a:lvl4pPr marL="1496324" lvl="3" indent="-555199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5798"/>
            </a:lvl4pPr>
            <a:lvl5pPr marL="1870405" lvl="4" indent="-555199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5798"/>
            </a:lvl5pPr>
            <a:lvl6pPr marL="2244486" lvl="5" indent="-555198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5798"/>
            </a:lvl6pPr>
            <a:lvl7pPr marL="2618567" lvl="6" indent="-555198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5798"/>
            </a:lvl7pPr>
            <a:lvl8pPr marL="2992648" lvl="7" indent="-555198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5798"/>
            </a:lvl8pPr>
            <a:lvl9pPr marL="3366729" lvl="8" indent="-555198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5798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2231781" y="12960194"/>
            <a:ext cx="10450126" cy="24010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18704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1pPr>
            <a:lvl2pPr marL="748162" lvl="1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058"/>
            </a:lvl2pPr>
            <a:lvl3pPr marL="1122243" lvl="2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3479"/>
            </a:lvl3pPr>
            <a:lvl4pPr marL="1496324" lvl="3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4pPr>
            <a:lvl5pPr marL="1870405" lvl="4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5pPr>
            <a:lvl6pPr marL="2244486" lvl="5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6pPr>
            <a:lvl7pPr marL="2618567" lvl="6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7pPr>
            <a:lvl8pPr marL="2992648" lvl="7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8pPr>
            <a:lvl9pPr marL="3366729" lvl="8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2231781" y="2880045"/>
            <a:ext cx="10450126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9277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3774591" y="6220105"/>
            <a:ext cx="16402944" cy="3070045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2231781" y="12960194"/>
            <a:ext cx="10450126" cy="24010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18704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4638"/>
            </a:lvl1pPr>
            <a:lvl2pPr marL="748162" lvl="1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058"/>
            </a:lvl2pPr>
            <a:lvl3pPr marL="1122243" lvl="2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3479"/>
            </a:lvl3pPr>
            <a:lvl4pPr marL="1496324" lvl="3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4pPr>
            <a:lvl5pPr marL="1870405" lvl="4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5pPr>
            <a:lvl6pPr marL="2244486" lvl="5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6pPr>
            <a:lvl7pPr marL="2618567" lvl="6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7pPr>
            <a:lvl8pPr marL="2992648" lvl="7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8pPr>
            <a:lvl9pPr marL="3366729" lvl="8" indent="-18704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2899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2227560" y="2300044"/>
            <a:ext cx="27945755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495234" y="11232497"/>
            <a:ext cx="27410408" cy="27945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8374825" y="17112089"/>
            <a:ext cx="36610545" cy="6986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5800557" y="10328155"/>
            <a:ext cx="36610545" cy="20554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74081" lvl="0" indent="-280561" algn="l">
              <a:lnSpc>
                <a:spcPct val="90000"/>
              </a:lnSpc>
              <a:spcBef>
                <a:spcPts val="28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48162" lvl="1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122243" lvl="2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96324" lvl="3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70405" lvl="4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244486" lvl="5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618567" lvl="6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92648" lvl="7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366729" lvl="8" indent="-280561" algn="l">
              <a:lnSpc>
                <a:spcPct val="90000"/>
              </a:lnSpc>
              <a:spcBef>
                <a:spcPts val="1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227560" y="2300044"/>
            <a:ext cx="27945755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90"/>
              <a:buFont typeface="Calibri"/>
              <a:buNone/>
              <a:defRPr sz="1558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227560" y="11500170"/>
            <a:ext cx="27945755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58583" algn="l" rtl="0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9921"/>
              <a:buFont typeface="Arial"/>
              <a:buChar char="•"/>
              <a:defRPr sz="99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68604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Font typeface="Arial"/>
              <a:buChar char="•"/>
              <a:defRPr sz="850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78561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Font typeface="Arial"/>
              <a:buChar char="•"/>
              <a:defRPr sz="70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227561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0732790" y="40040600"/>
            <a:ext cx="10935296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8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2883118" y="40040600"/>
            <a:ext cx="7290197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52"/>
              <a:buFont typeface="Arial"/>
              <a:buNone/>
              <a:defRPr sz="347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4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arquivos2.saude.gov.br/images/pdf/2017/novembro/22/Guia-Pratico-de-Hanseniase-WEB.pdf" TargetMode="Externa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opterj.com.br/wp-content/themes/_sopterj_redesign_2017/_revista/2012/n_01/13.pdf" TargetMode="External"/><Relationship Id="rId5" Type="http://schemas.openxmlformats.org/officeDocument/2006/relationships/hyperlink" Target="https://www.saude.pr.gov.br/sites/default/arquivos_restritos/files/documento/2021-05/boletim_epidemiologico_tuberculose_2021_-_sesa_parana.pdf" TargetMode="External"/><Relationship Id="rId4" Type="http://schemas.openxmlformats.org/officeDocument/2006/relationships/hyperlink" Target="https://bvsms.saude.gov.br/bvs/publicacoes/tratamento_diretamente_observado_tuberculose.pdf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subTitle" idx="1"/>
          </p:nvPr>
        </p:nvSpPr>
        <p:spPr>
          <a:xfrm>
            <a:off x="16898324" y="7328324"/>
            <a:ext cx="14599298" cy="1185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804" tIns="37392" rIns="74804" bIns="37392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SzPts val="40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O TDO não consiste apenas na observação diária da deglutição do medicamento, mas também no acolhimento, na criação de um vínculo entre os profissionais de saúde, família, comunidade e o doente, e na remoção das barreiras que possam impedir a adesão ao tratamento. Conforme a Secretaria de Estado da Saúde do Paraná, o desemprego, insegurança alimentar e habitacional e dificuldades de acesso à saúde prejudicam o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SzPts val="40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  <a:latin typeface="+mn-lt"/>
              </a:rPr>
              <a:t>controle dessas doenças. Dessa forma, as pessoas mais vulneráveis, como as privadas de liberdade e em situação de rua possuem uma maior chance de contrair essas doenças.</a:t>
            </a:r>
            <a:endParaRPr sz="4200" dirty="0">
              <a:solidFill>
                <a:schemeClr val="tx1"/>
              </a:solidFill>
              <a:latin typeface="+mn-lt"/>
              <a:ea typeface="Franklin Gothic"/>
              <a:cs typeface="Franklin Gothic"/>
              <a:sym typeface="Franklin Gothic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4000"/>
            </a:pPr>
            <a:endParaRPr sz="3273" dirty="0">
              <a:latin typeface="Franklin Gothic"/>
              <a:ea typeface="Franklin Gothic"/>
              <a:cs typeface="Franklin Gothic"/>
              <a:sym typeface="Franklin Gothic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3C18723-1384-414E-ACAB-A6E2667408F4}"/>
              </a:ext>
            </a:extLst>
          </p:cNvPr>
          <p:cNvSpPr/>
          <p:nvPr/>
        </p:nvSpPr>
        <p:spPr>
          <a:xfrm>
            <a:off x="0" y="-762000"/>
            <a:ext cx="32400875" cy="5803818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45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32A65992-8BA0-4ADD-8C95-43C1651D0DF0}"/>
              </a:ext>
            </a:extLst>
          </p:cNvPr>
          <p:cNvSpPr txBox="1"/>
          <p:nvPr/>
        </p:nvSpPr>
        <p:spPr>
          <a:xfrm>
            <a:off x="869354" y="624145"/>
            <a:ext cx="30628268" cy="216982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dk1"/>
              </a:buClr>
              <a:buSzPts val="7600"/>
            </a:pPr>
            <a:r>
              <a:rPr lang="pt-BR" sz="4500" dirty="0">
                <a:solidFill>
                  <a:schemeClr val="bg1"/>
                </a:solidFill>
                <a:latin typeface="Arial Black"/>
                <a:ea typeface="Arial Black"/>
                <a:cs typeface="Arial Black"/>
                <a:sym typeface="Arial Black"/>
              </a:rPr>
              <a:t>A IMPORTÂNCIA DO TRATAMENTO DIRETAMENTE OBSERVADO (TDO) NO CONTROLE DA RESISTÊNCIA BACTERIANA DA TUBERCULOSE E DA HANSENÍASE: UMA REVISÃO NARRATIVA DE LITERATURA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63D60E27-1E61-449A-96E3-10D8D52C2039}"/>
              </a:ext>
            </a:extLst>
          </p:cNvPr>
          <p:cNvSpPr txBox="1"/>
          <p:nvPr/>
        </p:nvSpPr>
        <p:spPr>
          <a:xfrm>
            <a:off x="10626629" y="3002967"/>
            <a:ext cx="11147616" cy="696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927" dirty="0">
                <a:solidFill>
                  <a:schemeClr val="bg1"/>
                </a:solidFill>
              </a:rPr>
              <a:t>Colégio Bom Jesus Centro – Curitiba/Paraná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117D83A-ABBD-4547-9327-7AFB511E5D1C}"/>
              </a:ext>
            </a:extLst>
          </p:cNvPr>
          <p:cNvSpPr txBox="1"/>
          <p:nvPr/>
        </p:nvSpPr>
        <p:spPr>
          <a:xfrm>
            <a:off x="4224411" y="3968850"/>
            <a:ext cx="22680173" cy="696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927" dirty="0">
                <a:solidFill>
                  <a:schemeClr val="bg1"/>
                </a:solidFill>
              </a:rPr>
              <a:t>Aluna: Isabela Fidalski Borba Coelho                                       Orientador: Cornélio </a:t>
            </a:r>
            <a:r>
              <a:rPr lang="pt-BR" sz="3927" dirty="0" err="1">
                <a:solidFill>
                  <a:schemeClr val="bg1"/>
                </a:solidFill>
              </a:rPr>
              <a:t>Schwambach</a:t>
            </a:r>
            <a:endParaRPr lang="pt-BR" sz="3927" dirty="0">
              <a:solidFill>
                <a:schemeClr val="bg1"/>
              </a:solidFill>
            </a:endParaRPr>
          </a:p>
        </p:txBody>
      </p:sp>
      <p:sp>
        <p:nvSpPr>
          <p:cNvPr id="11" name="Retângulo 10" descr="INTODUÇÃO">
            <a:extLst>
              <a:ext uri="{FF2B5EF4-FFF2-40B4-BE49-F238E27FC236}">
                <a16:creationId xmlns:a16="http://schemas.microsoft.com/office/drawing/2014/main" id="{AC2F1450-057D-4C1D-991C-F04D0EFA3F3D}"/>
              </a:ext>
            </a:extLst>
          </p:cNvPr>
          <p:cNvSpPr/>
          <p:nvPr/>
        </p:nvSpPr>
        <p:spPr>
          <a:xfrm>
            <a:off x="383931" y="5538910"/>
            <a:ext cx="3990994" cy="1185105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927" dirty="0"/>
              <a:t>INTRODUÇÃO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3F78F2CB-6539-4702-8AA4-13E1218F4622}"/>
              </a:ext>
            </a:extLst>
          </p:cNvPr>
          <p:cNvSpPr txBox="1"/>
          <p:nvPr/>
        </p:nvSpPr>
        <p:spPr>
          <a:xfrm>
            <a:off x="383931" y="7058976"/>
            <a:ext cx="14695144" cy="17159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4000"/>
              </a:lnSpc>
              <a:spcBef>
                <a:spcPts val="2899"/>
              </a:spcBef>
              <a:buClr>
                <a:schemeClr val="dk1"/>
              </a:buClr>
              <a:buSzPts val="42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A tuberculose e a hanseníase são consideradas doenças negligenciadas, ou seja, doenças que, apesar de sua gravidade, não são discutidas em nossa sociedade. O tratamento dessas doenças pode variar de seis a doze meses, o que faz com que muitos doentes interrompam o tratamento.</a:t>
            </a:r>
          </a:p>
          <a:p>
            <a:pPr algn="just">
              <a:lnSpc>
                <a:spcPct val="124000"/>
              </a:lnSpc>
              <a:spcBef>
                <a:spcPts val="2899"/>
              </a:spcBef>
              <a:buClr>
                <a:schemeClr val="dk1"/>
              </a:buClr>
              <a:buSzPts val="42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O Tratamento Diretamente Observado (TDO) é um método de tratamento utilizado para doenças como a tuberculose e a hanseníase em que  um profissional qualificado do Sistema Único de Saúde observa a deglutição do medicamento. Além disso, esse modo de tratamento também tem como objetivo a criação de um vínculo entre o paciente e os profissionais da saúde, reduzindo as chances de o doente abandonar o tratamento.</a:t>
            </a:r>
          </a:p>
          <a:p>
            <a:pPr algn="just">
              <a:lnSpc>
                <a:spcPct val="124000"/>
              </a:lnSpc>
              <a:spcBef>
                <a:spcPts val="2899"/>
              </a:spcBef>
              <a:buClr>
                <a:schemeClr val="dk1"/>
              </a:buClr>
              <a:buSzPts val="11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As bactérias mais resistentes que não morreram por causa da interrupção do tratamento permanecem no organismo e podem ser dispersas no ambiente, infectando outras pessoas, dessa vez de uma maneira mais grave. </a:t>
            </a:r>
          </a:p>
          <a:p>
            <a:pPr algn="just">
              <a:lnSpc>
                <a:spcPct val="124000"/>
              </a:lnSpc>
              <a:spcBef>
                <a:spcPts val="2899"/>
              </a:spcBef>
              <a:buClr>
                <a:schemeClr val="dk1"/>
              </a:buClr>
              <a:buSzPts val="11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Dessa forma, qual a importância do TDO no controle da resistência bacteriana da tuberculose e da hanseníase? </a:t>
            </a:r>
          </a:p>
        </p:txBody>
      </p:sp>
      <p:sp>
        <p:nvSpPr>
          <p:cNvPr id="30" name="Retângulo 29" descr="INTODUÇÃO">
            <a:extLst>
              <a:ext uri="{FF2B5EF4-FFF2-40B4-BE49-F238E27FC236}">
                <a16:creationId xmlns:a16="http://schemas.microsoft.com/office/drawing/2014/main" id="{8E415D39-195C-445D-8AF4-117C5C50F895}"/>
              </a:ext>
            </a:extLst>
          </p:cNvPr>
          <p:cNvSpPr/>
          <p:nvPr/>
        </p:nvSpPr>
        <p:spPr>
          <a:xfrm>
            <a:off x="383931" y="24684021"/>
            <a:ext cx="3990994" cy="1185105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927" dirty="0"/>
              <a:t>OBJETIVOS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0077A244-6CFC-463B-A092-6AFB25D89673}"/>
              </a:ext>
            </a:extLst>
          </p:cNvPr>
          <p:cNvSpPr txBox="1"/>
          <p:nvPr/>
        </p:nvSpPr>
        <p:spPr>
          <a:xfrm>
            <a:off x="383928" y="26801105"/>
            <a:ext cx="14695143" cy="5631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4000"/>
              </a:lnSpc>
              <a:spcBef>
                <a:spcPts val="2899"/>
              </a:spcBef>
              <a:buClr>
                <a:schemeClr val="dk1"/>
              </a:buClr>
              <a:buSzPts val="4200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Verificar através dos dados de pesquisa a importância do Tratamento Diretamente Observado no controle da resistência bacteriana da tuberculose e da hanseníase, revisar a literatura específica sobre o assunto, propor o controle de novos casos de resistência bacteriana através da conscientização da população da importância do TDO e elaborar uma cartilha educativa para facilitar a prevenção.</a:t>
            </a:r>
            <a:endParaRPr lang="pt-BR" sz="4200" dirty="0">
              <a:solidFill>
                <a:schemeClr val="tx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3" name="Retângulo 32" descr="INTODUÇÃO">
            <a:extLst>
              <a:ext uri="{FF2B5EF4-FFF2-40B4-BE49-F238E27FC236}">
                <a16:creationId xmlns:a16="http://schemas.microsoft.com/office/drawing/2014/main" id="{2A33B80D-2CC9-4319-BB75-75EDAC579F41}"/>
              </a:ext>
            </a:extLst>
          </p:cNvPr>
          <p:cNvSpPr/>
          <p:nvPr/>
        </p:nvSpPr>
        <p:spPr>
          <a:xfrm>
            <a:off x="383931" y="33289351"/>
            <a:ext cx="3990994" cy="1185105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927" dirty="0"/>
              <a:t>METODOLOGIA</a:t>
            </a: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DF78BEB0-3230-4F8F-B901-8E494AB3B16A}"/>
              </a:ext>
            </a:extLst>
          </p:cNvPr>
          <p:cNvSpPr txBox="1"/>
          <p:nvPr/>
        </p:nvSpPr>
        <p:spPr>
          <a:xfrm>
            <a:off x="383927" y="34984357"/>
            <a:ext cx="14695143" cy="4021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4000"/>
              </a:lnSpc>
              <a:spcBef>
                <a:spcPts val="2899"/>
              </a:spcBef>
            </a:pPr>
            <a:r>
              <a:rPr lang="pt-BR" sz="4200" dirty="0">
                <a:solidFill>
                  <a:schemeClr val="tx1"/>
                </a:solidFill>
              </a:rPr>
              <a:t>A presente pesquisa consiste em uma revisão narrativa de literatura, aplicando um levantamento de dados e </a:t>
            </a:r>
            <a:r>
              <a:rPr lang="pt-BR" sz="4200" dirty="0">
                <a:solidFill>
                  <a:schemeClr val="tx1"/>
                </a:solidFill>
                <a:highlight>
                  <a:schemeClr val="lt1"/>
                </a:highlight>
              </a:rPr>
              <a:t>informações em manuais estaduais e federais de con</a:t>
            </a: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duta do profissional de saúde para a tuberculose e para a hanseníase e em artigos científicos.</a:t>
            </a:r>
          </a:p>
        </p:txBody>
      </p:sp>
      <p:sp>
        <p:nvSpPr>
          <p:cNvPr id="38" name="Retângulo 37" descr="INTODUÇÃO">
            <a:extLst>
              <a:ext uri="{FF2B5EF4-FFF2-40B4-BE49-F238E27FC236}">
                <a16:creationId xmlns:a16="http://schemas.microsoft.com/office/drawing/2014/main" id="{350A785B-0DED-4A65-9E36-FFFAF650B097}"/>
              </a:ext>
            </a:extLst>
          </p:cNvPr>
          <p:cNvSpPr/>
          <p:nvPr/>
        </p:nvSpPr>
        <p:spPr>
          <a:xfrm>
            <a:off x="16898323" y="26151840"/>
            <a:ext cx="3990994" cy="1147255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927" dirty="0"/>
              <a:t>CONCLUSÕES</a:t>
            </a:r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3B9AD5BD-7B68-4A2D-A18E-E94703AAA1A4}"/>
              </a:ext>
            </a:extLst>
          </p:cNvPr>
          <p:cNvSpPr txBox="1"/>
          <p:nvPr/>
        </p:nvSpPr>
        <p:spPr>
          <a:xfrm>
            <a:off x="16898323" y="27943032"/>
            <a:ext cx="14599299" cy="7234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4000"/>
              </a:lnSpc>
              <a:spcBef>
                <a:spcPts val="2899"/>
              </a:spcBef>
              <a:buClr>
                <a:schemeClr val="dk1"/>
              </a:buClr>
              <a:buSzPct val="52631"/>
            </a:pPr>
            <a:r>
              <a:rPr lang="pt-BR" sz="4200" dirty="0">
                <a:solidFill>
                  <a:schemeClr val="tx1"/>
                </a:solidFill>
                <a:highlight>
                  <a:srgbClr val="FFFFFF"/>
                </a:highlight>
              </a:rPr>
              <a:t>Embora não seja utilizada em muitos casos mundialmente, a estratégia recomendada pela Organização Mundial da Saúde do tratamento diretamente observado possui um papel fundamental para o controle da resistência bacteriana e para o tratamento da tuberculose e da hanseníase, visto que além de prevenir a seleção natural e a resistência das bactérias causadoras dessas doenças, ela também aumenta as chances de recuperação e auxilia com o estigma social do paciente durante o tratamento. </a:t>
            </a:r>
            <a:endParaRPr lang="pt-BR" sz="4200" dirty="0">
              <a:solidFill>
                <a:schemeClr val="tx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1" name="Retângulo 40" descr="INTODUÇÃO">
            <a:extLst>
              <a:ext uri="{FF2B5EF4-FFF2-40B4-BE49-F238E27FC236}">
                <a16:creationId xmlns:a16="http://schemas.microsoft.com/office/drawing/2014/main" id="{4C8AE2C3-63A4-48D9-91A9-A697BDAE3FBE}"/>
              </a:ext>
            </a:extLst>
          </p:cNvPr>
          <p:cNvSpPr/>
          <p:nvPr/>
        </p:nvSpPr>
        <p:spPr>
          <a:xfrm>
            <a:off x="16898323" y="35952085"/>
            <a:ext cx="3990994" cy="1185105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927" dirty="0"/>
              <a:t>REFERÊNCIAS</a:t>
            </a: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893A9C38-4CE4-45FD-AE6B-77D1905A4FF4}"/>
              </a:ext>
            </a:extLst>
          </p:cNvPr>
          <p:cNvSpPr txBox="1"/>
          <p:nvPr/>
        </p:nvSpPr>
        <p:spPr>
          <a:xfrm>
            <a:off x="16898324" y="37519325"/>
            <a:ext cx="14599298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dk1"/>
              </a:buClr>
              <a:buSzPct val="108108"/>
            </a:pPr>
            <a:r>
              <a:rPr lang="pt-BR" sz="2000" dirty="0">
                <a:solidFill>
                  <a:schemeClr val="dk1"/>
                </a:solidFill>
              </a:rPr>
              <a:t>Ministério da Saúde. </a:t>
            </a:r>
            <a:r>
              <a:rPr lang="pt-BR" sz="2000" b="1" dirty="0">
                <a:solidFill>
                  <a:schemeClr val="dk1"/>
                </a:solidFill>
              </a:rPr>
              <a:t>Guia PRÁTICO SOBRE A HANSENÍASE..</a:t>
            </a:r>
            <a:r>
              <a:rPr lang="pt-BR" sz="2000" dirty="0">
                <a:solidFill>
                  <a:schemeClr val="dk1"/>
                </a:solidFill>
              </a:rPr>
              <a:t> Acesso em: 20 de maio de 2021.</a:t>
            </a:r>
            <a:endParaRPr lang="pt-BR" sz="2000" dirty="0"/>
          </a:p>
          <a:p>
            <a:pPr>
              <a:buClr>
                <a:schemeClr val="dk1"/>
              </a:buClr>
              <a:buSzPct val="144144"/>
            </a:pPr>
            <a:r>
              <a:rPr lang="pt-BR" sz="2000" u="sng" dirty="0">
                <a:solidFill>
                  <a:schemeClr val="hlink"/>
                </a:solidFill>
                <a:hlinkClick r:id="rId3"/>
              </a:rPr>
              <a:t>http://portalarquivos2.saude.gov.br/images/pdf/2017/novembro/22/Guia-Pratico-de-Hanseniase-WEB.pdf</a:t>
            </a:r>
            <a:r>
              <a:rPr lang="pt-BR" sz="2000" dirty="0"/>
              <a:t> </a:t>
            </a:r>
          </a:p>
          <a:p>
            <a:pPr>
              <a:buClr>
                <a:schemeClr val="dk1"/>
              </a:buClr>
              <a:buSzPct val="82368"/>
            </a:pPr>
            <a:r>
              <a:rPr lang="pt-BR" sz="2000" b="1" dirty="0">
                <a:solidFill>
                  <a:schemeClr val="dk1"/>
                </a:solidFill>
              </a:rPr>
              <a:t> </a:t>
            </a:r>
            <a:endParaRPr lang="pt-BR" sz="2000"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SzPct val="108108"/>
            </a:pPr>
            <a:r>
              <a:rPr lang="pt-BR" sz="2000" dirty="0">
                <a:solidFill>
                  <a:schemeClr val="dk1"/>
                </a:solidFill>
              </a:rPr>
              <a:t>Ministério da Saúde. </a:t>
            </a:r>
            <a:r>
              <a:rPr lang="pt-BR" sz="2000" b="1" dirty="0">
                <a:solidFill>
                  <a:schemeClr val="dk1"/>
                </a:solidFill>
              </a:rPr>
              <a:t>TRATAMENTO DIRETAMENTE OBSERVADO (TDO)</a:t>
            </a:r>
            <a:r>
              <a:rPr lang="pt-BR" sz="2000" dirty="0">
                <a:solidFill>
                  <a:schemeClr val="dk1"/>
                </a:solidFill>
              </a:rPr>
              <a:t> </a:t>
            </a:r>
            <a:r>
              <a:rPr lang="pt-BR" sz="2000" b="1" dirty="0">
                <a:solidFill>
                  <a:schemeClr val="dk1"/>
                </a:solidFill>
              </a:rPr>
              <a:t>NA ATENSÃO BÁSICA.</a:t>
            </a:r>
            <a:r>
              <a:rPr lang="pt-BR" sz="2000" dirty="0">
                <a:solidFill>
                  <a:schemeClr val="dk1"/>
                </a:solidFill>
              </a:rPr>
              <a:t> Acesso em: 27 de junho de 2021.</a:t>
            </a:r>
            <a:endParaRPr lang="pt-BR" sz="2000" dirty="0"/>
          </a:p>
          <a:p>
            <a:pPr>
              <a:buClr>
                <a:schemeClr val="dk1"/>
              </a:buClr>
              <a:buSzPct val="160400"/>
            </a:pPr>
            <a:r>
              <a:rPr lang="pt-BR" sz="2000" u="sng" dirty="0">
                <a:solidFill>
                  <a:schemeClr val="hlink"/>
                </a:solidFill>
                <a:hlinkClick r:id="rId4"/>
              </a:rPr>
              <a:t>https://bvsms.saude.gov.br/bvs/publicacoes/tratamento_diretamente_observado_tuberculose.pdfs/</a:t>
            </a:r>
            <a:r>
              <a:rPr lang="pt-BR" sz="2000" u="sng" dirty="0">
                <a:solidFill>
                  <a:schemeClr val="dk1"/>
                </a:solidFill>
              </a:rPr>
              <a:t> </a:t>
            </a:r>
            <a:r>
              <a:rPr lang="pt-BR" sz="2000" dirty="0">
                <a:solidFill>
                  <a:schemeClr val="dk1"/>
                </a:solidFill>
              </a:rPr>
              <a:t> </a:t>
            </a:r>
          </a:p>
          <a:p>
            <a:pPr>
              <a:buClr>
                <a:schemeClr val="dk1"/>
              </a:buClr>
              <a:buSzPct val="160400"/>
            </a:pPr>
            <a:endParaRPr lang="pt-BR" sz="2000"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SzPct val="108108"/>
            </a:pPr>
            <a:r>
              <a:rPr lang="pt-BR" sz="2000" dirty="0">
                <a:solidFill>
                  <a:schemeClr val="dk1"/>
                </a:solidFill>
              </a:rPr>
              <a:t>Secretaria de Estado da Saúde do Paraná. </a:t>
            </a:r>
            <a:r>
              <a:rPr lang="pt-BR" sz="2000" b="1" dirty="0">
                <a:solidFill>
                  <a:schemeClr val="dk1"/>
                </a:solidFill>
              </a:rPr>
              <a:t>BOLETIM EPIDEMIOLÓGICO TUBERCULOSE.</a:t>
            </a:r>
            <a:r>
              <a:rPr lang="pt-BR" sz="2000" dirty="0">
                <a:solidFill>
                  <a:schemeClr val="dk1"/>
                </a:solidFill>
              </a:rPr>
              <a:t> Acesso em: 26 de junho de 2021.  </a:t>
            </a:r>
          </a:p>
          <a:p>
            <a:pPr>
              <a:buClr>
                <a:schemeClr val="dk1"/>
              </a:buClr>
              <a:buSzPct val="108108"/>
            </a:pPr>
            <a:r>
              <a:rPr lang="pt-BR" sz="2000" u="sng" dirty="0">
                <a:solidFill>
                  <a:schemeClr val="hlink"/>
                </a:solidFill>
                <a:hlinkClick r:id="rId5"/>
              </a:rPr>
              <a:t>https://www.saude.pr.gov.br/sites/default/arquivos_restritos/files/documento/2021-05/boletim_epidemiologico_tuberculose_2021_-_sesa_parana.pdf</a:t>
            </a:r>
            <a:r>
              <a:rPr lang="pt-BR" sz="2000" dirty="0">
                <a:solidFill>
                  <a:schemeClr val="dk1"/>
                </a:solidFill>
              </a:rPr>
              <a:t>   </a:t>
            </a:r>
          </a:p>
          <a:p>
            <a:pPr>
              <a:buClr>
                <a:schemeClr val="dk1"/>
              </a:buClr>
              <a:buSzPct val="108108"/>
            </a:pPr>
            <a:endParaRPr lang="pt-BR" sz="2000"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SzPct val="108108"/>
            </a:pPr>
            <a:r>
              <a:rPr lang="pt-BR" sz="2000" dirty="0">
                <a:solidFill>
                  <a:schemeClr val="dk1"/>
                </a:solidFill>
              </a:rPr>
              <a:t>DALCOLMO. </a:t>
            </a:r>
            <a:r>
              <a:rPr lang="pt-BR" sz="2000" b="1" dirty="0">
                <a:solidFill>
                  <a:schemeClr val="dk1"/>
                </a:solidFill>
              </a:rPr>
              <a:t>TRATAMENTO DA TUBERCULOSE SENSÍVEL E RESISTENTE. </a:t>
            </a:r>
            <a:r>
              <a:rPr lang="pt-BR" sz="2000" dirty="0">
                <a:solidFill>
                  <a:schemeClr val="dk1"/>
                </a:solidFill>
              </a:rPr>
              <a:t>Acesso em: 26 de junho de 2021</a:t>
            </a:r>
          </a:p>
          <a:p>
            <a:pPr algn="just">
              <a:buClr>
                <a:schemeClr val="dk1"/>
              </a:buClr>
              <a:buSzPct val="67384"/>
            </a:pPr>
            <a:r>
              <a:rPr lang="pt-BR" sz="2000" u="sng" dirty="0">
                <a:solidFill>
                  <a:srgbClr val="1155CC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http://www.sopterj.com.br/wp-content/themes/_sopterj_redesign_2017/_revista/2012/n_01/13.pdf</a:t>
            </a:r>
            <a:endParaRPr lang="pt-BR" sz="2000" dirty="0">
              <a:solidFill>
                <a:schemeClr val="dk1"/>
              </a:solidFill>
            </a:endParaRPr>
          </a:p>
        </p:txBody>
      </p:sp>
      <p:sp>
        <p:nvSpPr>
          <p:cNvPr id="46" name="Retângulo 45" descr="INTODUÇÃO">
            <a:extLst>
              <a:ext uri="{FF2B5EF4-FFF2-40B4-BE49-F238E27FC236}">
                <a16:creationId xmlns:a16="http://schemas.microsoft.com/office/drawing/2014/main" id="{0363C5CC-49C6-47A1-BC61-804541A985B7}"/>
              </a:ext>
            </a:extLst>
          </p:cNvPr>
          <p:cNvSpPr/>
          <p:nvPr/>
        </p:nvSpPr>
        <p:spPr>
          <a:xfrm>
            <a:off x="16898323" y="5356885"/>
            <a:ext cx="3990994" cy="1185105"/>
          </a:xfrm>
          <a:prstGeom prst="rect">
            <a:avLst/>
          </a:prstGeom>
          <a:solidFill>
            <a:srgbClr val="076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927" dirty="0"/>
              <a:t>RESULTADOS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37DF389-B680-47BF-9E4D-AF6F2E854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2906" y="15117728"/>
            <a:ext cx="16020942" cy="783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20464B17-2BBC-4076-9B7E-045095D8A15F}"/>
              </a:ext>
            </a:extLst>
          </p:cNvPr>
          <p:cNvSpPr txBox="1"/>
          <p:nvPr/>
        </p:nvSpPr>
        <p:spPr>
          <a:xfrm>
            <a:off x="16898323" y="23575224"/>
            <a:ext cx="145992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b="1" dirty="0">
                <a:solidFill>
                  <a:schemeClr val="tx1"/>
                </a:solidFill>
              </a:rPr>
              <a:t>Fonte: </a:t>
            </a:r>
            <a:r>
              <a:rPr lang="pt-BR" sz="2800" dirty="0">
                <a:solidFill>
                  <a:schemeClr val="tx1"/>
                </a:solidFill>
                <a:latin typeface="Arial" panose="020B0604020202020204" pitchFamily="34" charset="0"/>
              </a:rPr>
              <a:t>Secretaria de Estado da Saúde do Paraná em Sistema de Informação de Agravos de Notificação/ Secretaria de Estado da Saúde do Paraná em 05/03/2021. *Dados preliminares sujeitos à revisão. PPL: População privada de liberdade. PSR: População em situação de rua. Prof. saúde: Profissional de saúde. </a:t>
            </a:r>
            <a:r>
              <a:rPr lang="pt-BR" sz="2800" dirty="0" err="1">
                <a:solidFill>
                  <a:schemeClr val="tx1"/>
                </a:solidFill>
                <a:latin typeface="Arial" panose="020B0604020202020204" pitchFamily="34" charset="0"/>
              </a:rPr>
              <a:t>Benefic</a:t>
            </a:r>
            <a:r>
              <a:rPr lang="pt-BR" sz="2800" dirty="0">
                <a:solidFill>
                  <a:schemeClr val="tx1"/>
                </a:solidFill>
                <a:latin typeface="Arial" panose="020B0604020202020204" pitchFamily="34" charset="0"/>
              </a:rPr>
              <a:t>. Governo: Beneficiário de programa de transferência de renda do governo federal.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8181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790</TotalTime>
  <Words>777</Words>
  <Application>Microsoft Office PowerPoint</Application>
  <PresentationFormat>Personalizar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Libre Franklin</vt:lpstr>
      <vt:lpstr>Arial</vt:lpstr>
      <vt:lpstr>Calibri</vt:lpstr>
      <vt:lpstr>Arial Black</vt:lpstr>
      <vt:lpstr>Franklin Gothic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EDUARDO TADEU DE MORAES</dc:creator>
  <cp:lastModifiedBy>Rita Maria Fidalski Fidalski</cp:lastModifiedBy>
  <cp:revision>8</cp:revision>
  <dcterms:created xsi:type="dcterms:W3CDTF">2016-10-14T12:08:44Z</dcterms:created>
  <dcterms:modified xsi:type="dcterms:W3CDTF">2022-03-10T00:50:59Z</dcterms:modified>
</cp:coreProperties>
</file>