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handoutMasterIdLst>
    <p:handoutMasterId r:id="rId7"/>
  </p:handoutMasterIdLst>
  <p:sldIdLst>
    <p:sldId id="256" r:id="rId5"/>
  </p:sldIdLst>
  <p:sldSz cx="32404050" cy="43205400"/>
  <p:notesSz cx="6858000" cy="9028113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2300" kern="1200">
        <a:solidFill>
          <a:schemeClr val="tx1"/>
        </a:solidFill>
        <a:latin typeface="tahoma, verdana, arial" charset="0"/>
        <a:ea typeface="+mn-ea"/>
        <a:cs typeface="Times New Roman" panose="02020603050405020304" pitchFamily="18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300" kern="1200">
        <a:solidFill>
          <a:schemeClr val="tx1"/>
        </a:solidFill>
        <a:latin typeface="tahoma, verdana, arial" charset="0"/>
        <a:ea typeface="+mn-ea"/>
        <a:cs typeface="Times New Roman" panose="02020603050405020304" pitchFamily="18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300" kern="1200">
        <a:solidFill>
          <a:schemeClr val="tx1"/>
        </a:solidFill>
        <a:latin typeface="tahoma, verdana, arial" charset="0"/>
        <a:ea typeface="+mn-ea"/>
        <a:cs typeface="Times New Roman" panose="02020603050405020304" pitchFamily="18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300" kern="1200">
        <a:solidFill>
          <a:schemeClr val="tx1"/>
        </a:solidFill>
        <a:latin typeface="tahoma, verdana, arial" charset="0"/>
        <a:ea typeface="+mn-ea"/>
        <a:cs typeface="Times New Roman" panose="02020603050405020304" pitchFamily="18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300" kern="1200">
        <a:solidFill>
          <a:schemeClr val="tx1"/>
        </a:solidFill>
        <a:latin typeface="tahoma, verdana, arial" charset="0"/>
        <a:ea typeface="+mn-ea"/>
        <a:cs typeface="Times New Roman" panose="02020603050405020304" pitchFamily="18" charset="0"/>
      </a:defRPr>
    </a:lvl5pPr>
    <a:lvl6pPr marL="2286000" algn="l" defTabSz="914400" rtl="0" eaLnBrk="1" latinLnBrk="0" hangingPunct="1">
      <a:defRPr sz="2300" kern="1200">
        <a:solidFill>
          <a:schemeClr val="tx1"/>
        </a:solidFill>
        <a:latin typeface="tahoma, verdana, arial" charset="0"/>
        <a:ea typeface="+mn-ea"/>
        <a:cs typeface="Times New Roman" panose="02020603050405020304" pitchFamily="18" charset="0"/>
      </a:defRPr>
    </a:lvl6pPr>
    <a:lvl7pPr marL="2743200" algn="l" defTabSz="914400" rtl="0" eaLnBrk="1" latinLnBrk="0" hangingPunct="1">
      <a:defRPr sz="2300" kern="1200">
        <a:solidFill>
          <a:schemeClr val="tx1"/>
        </a:solidFill>
        <a:latin typeface="tahoma, verdana, arial" charset="0"/>
        <a:ea typeface="+mn-ea"/>
        <a:cs typeface="Times New Roman" panose="02020603050405020304" pitchFamily="18" charset="0"/>
      </a:defRPr>
    </a:lvl7pPr>
    <a:lvl8pPr marL="3200400" algn="l" defTabSz="914400" rtl="0" eaLnBrk="1" latinLnBrk="0" hangingPunct="1">
      <a:defRPr sz="2300" kern="1200">
        <a:solidFill>
          <a:schemeClr val="tx1"/>
        </a:solidFill>
        <a:latin typeface="tahoma, verdana, arial" charset="0"/>
        <a:ea typeface="+mn-ea"/>
        <a:cs typeface="Times New Roman" panose="02020603050405020304" pitchFamily="18" charset="0"/>
      </a:defRPr>
    </a:lvl8pPr>
    <a:lvl9pPr marL="3657600" algn="l" defTabSz="914400" rtl="0" eaLnBrk="1" latinLnBrk="0" hangingPunct="1">
      <a:defRPr sz="2300" kern="1200">
        <a:solidFill>
          <a:schemeClr val="tx1"/>
        </a:solidFill>
        <a:latin typeface="tahoma, verdana, arial" charset="0"/>
        <a:ea typeface="+mn-ea"/>
        <a:cs typeface="Times New Roman" panose="02020603050405020304" pitchFamily="18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10206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FFB84F"/>
    <a:srgbClr val="FF9900"/>
    <a:srgbClr val="333399"/>
    <a:srgbClr val="006666"/>
    <a:srgbClr val="00CCFF"/>
    <a:srgbClr val="99CCFF"/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918" autoAdjust="0"/>
    <p:restoredTop sz="96278" autoAdjust="0"/>
  </p:normalViewPr>
  <p:slideViewPr>
    <p:cSldViewPr>
      <p:cViewPr>
        <p:scale>
          <a:sx n="30" d="100"/>
          <a:sy n="30" d="100"/>
        </p:scale>
        <p:origin x="24" y="48"/>
      </p:cViewPr>
      <p:guideLst>
        <p:guide orient="horz" pos="13608"/>
        <p:guide pos="10206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26">
            <a:extLst>
              <a:ext uri="{FF2B5EF4-FFF2-40B4-BE49-F238E27FC236}">
                <a16:creationId xmlns:a16="http://schemas.microsoft.com/office/drawing/2014/main" xmlns="" id="{78F9F2F7-EF16-4504-9AC7-B2AABEC6955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3" tIns="45361" rIns="90723" bIns="45361" numCol="1" anchor="t" anchorCtr="0" compatLnSpc="1">
            <a:prstTxWarp prst="textNoShape">
              <a:avLst/>
            </a:prstTxWarp>
          </a:bodyPr>
          <a:lstStyle>
            <a:lvl1pPr algn="l" defTabSz="908050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099" name="Rectangle 1027">
            <a:extLst>
              <a:ext uri="{FF2B5EF4-FFF2-40B4-BE49-F238E27FC236}">
                <a16:creationId xmlns:a16="http://schemas.microsoft.com/office/drawing/2014/main" xmlns="" id="{D6033AFC-86C7-46E4-BD3B-49156039B445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3" tIns="45361" rIns="90723" bIns="45361" numCol="1" anchor="t" anchorCtr="0" compatLnSpc="1">
            <a:prstTxWarp prst="textNoShape">
              <a:avLst/>
            </a:prstTxWarp>
          </a:bodyPr>
          <a:lstStyle>
            <a:lvl1pPr algn="r" defTabSz="908050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100" name="Rectangle 1028">
            <a:extLst>
              <a:ext uri="{FF2B5EF4-FFF2-40B4-BE49-F238E27FC236}">
                <a16:creationId xmlns:a16="http://schemas.microsoft.com/office/drawing/2014/main" xmlns="" id="{61227723-A12B-4C42-ABFC-0B3F168D5017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577263"/>
            <a:ext cx="297180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3" tIns="45361" rIns="90723" bIns="45361" numCol="1" anchor="b" anchorCtr="0" compatLnSpc="1">
            <a:prstTxWarp prst="textNoShape">
              <a:avLst/>
            </a:prstTxWarp>
          </a:bodyPr>
          <a:lstStyle>
            <a:lvl1pPr algn="l" defTabSz="908050" eaLnBrk="1" hangingPunct="1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101" name="Rectangle 1029">
            <a:extLst>
              <a:ext uri="{FF2B5EF4-FFF2-40B4-BE49-F238E27FC236}">
                <a16:creationId xmlns:a16="http://schemas.microsoft.com/office/drawing/2014/main" xmlns="" id="{3A2DB1DE-E6BD-4201-A36E-E77569D08986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577263"/>
            <a:ext cx="2971800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0723" tIns="45361" rIns="90723" bIns="45361" numCol="1" anchor="b" anchorCtr="0" compatLnSpc="1">
            <a:prstTxWarp prst="textNoShape">
              <a:avLst/>
            </a:prstTxWarp>
          </a:bodyPr>
          <a:lstStyle>
            <a:lvl1pPr algn="r" defTabSz="908050" ea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0AEE7A8A-BB82-4E8B-B224-133E0219E386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>
            <a:extLst>
              <a:ext uri="{FF2B5EF4-FFF2-40B4-BE49-F238E27FC236}">
                <a16:creationId xmlns:a16="http://schemas.microsoft.com/office/drawing/2014/main" xmlns="" id="{CE3BF0C9-5CA8-437D-8CE2-DD920BAADF1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0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xmlns="" id="{050F1A03-8131-477F-A750-65F45FB706A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08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7663258-C672-42C9-8332-A5A6A241FE91}" type="datetimeFigureOut">
              <a:rPr lang="pt-BR"/>
              <a:pPr>
                <a:defRPr/>
              </a:pPr>
              <a:t>07/03/2022</a:t>
            </a:fld>
            <a:endParaRPr lang="pt-BR"/>
          </a:p>
        </p:txBody>
      </p:sp>
      <p:sp>
        <p:nvSpPr>
          <p:cNvPr id="4" name="Espaço Reservado para Imagem de Slide 3">
            <a:extLst>
              <a:ext uri="{FF2B5EF4-FFF2-40B4-BE49-F238E27FC236}">
                <a16:creationId xmlns:a16="http://schemas.microsoft.com/office/drawing/2014/main" xmlns="" id="{E7DB31BE-60DF-4F87-B330-FB4752C0CE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159000" y="677863"/>
            <a:ext cx="2540000" cy="3384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>
            <a:extLst>
              <a:ext uri="{FF2B5EF4-FFF2-40B4-BE49-F238E27FC236}">
                <a16:creationId xmlns:a16="http://schemas.microsoft.com/office/drawing/2014/main" xmlns="" id="{CE57DF03-8598-45D1-9416-62C96AEBA1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287838"/>
            <a:ext cx="5486400" cy="4062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/>
              <a:t>Clique para editar o texto mestre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xmlns="" id="{41E4CE38-0F2F-4AF1-857D-CED15954AF0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575675"/>
            <a:ext cx="2971800" cy="450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xmlns="" id="{C7748F05-277B-4740-A804-4202FC7738D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575675"/>
            <a:ext cx="2971800" cy="4508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A10D1B3-391C-460B-BBDC-DEF90C8974E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747575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ço Reservado para Imagem de Slide 1">
            <a:extLst>
              <a:ext uri="{FF2B5EF4-FFF2-40B4-BE49-F238E27FC236}">
                <a16:creationId xmlns:a16="http://schemas.microsoft.com/office/drawing/2014/main" xmlns="" id="{E8519EFC-85AA-47BF-A497-E60E770E358C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Espaço Reservado para Anotações 2">
            <a:extLst>
              <a:ext uri="{FF2B5EF4-FFF2-40B4-BE49-F238E27FC236}">
                <a16:creationId xmlns:a16="http://schemas.microsoft.com/office/drawing/2014/main" xmlns="" id="{1906B251-4C03-4FB3-BBBD-CAA162014D6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dirty="0"/>
          </a:p>
        </p:txBody>
      </p:sp>
      <p:sp>
        <p:nvSpPr>
          <p:cNvPr id="5124" name="Espaço Reservado para Número de Slide 3">
            <a:extLst>
              <a:ext uri="{FF2B5EF4-FFF2-40B4-BE49-F238E27FC236}">
                <a16:creationId xmlns:a16="http://schemas.microsoft.com/office/drawing/2014/main" xmlns="" id="{743B4C20-5C0A-456B-B5C4-3B8E190EF0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F1C0D9A-AA72-459E-8BD3-1F3FC48A8BA9}" type="slidenum">
              <a:rPr lang="pt-BR" altLang="pt-BR" smtClean="0">
                <a:latin typeface="tahoma, verdana, arial" charset="0"/>
              </a:rPr>
              <a:pPr>
                <a:spcBef>
                  <a:spcPct val="0"/>
                </a:spcBef>
              </a:pPr>
              <a:t>1</a:t>
            </a:fld>
            <a:endParaRPr lang="pt-BR" altLang="pt-BR">
              <a:latin typeface="tahoma, verdana, 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2076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430304" y="13421496"/>
            <a:ext cx="27543443" cy="9261339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860608" y="24483061"/>
            <a:ext cx="22682835" cy="11041926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4D0DA18C-B80C-4932-8263-649AE3E3DAF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174A59CA-7B89-41C2-96BE-5988C90D53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9DE52C7-6651-439F-AA0C-272A8BA26AF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490A7F-7D57-4758-AF29-C956EA464A8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31354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115D1E19-25F6-4305-AC5D-D29F0C8057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CCC1F899-DF6F-4117-8C35-10B9B534C55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81DDAEB4-A9D2-406F-B57B-E6A6A646335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E851A3-9570-4284-B3C9-D98CDEF9972F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59976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59320" y="27762742"/>
            <a:ext cx="27543443" cy="858216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59320" y="18311562"/>
            <a:ext cx="27543443" cy="9451181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7471F5FC-BF16-4406-93D8-82F56EDA549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F8FEF636-32C3-4B8B-A72D-54D7A63E00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70298213-E039-4665-A572-14529CF8B0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0D7018-541D-4DA5-B866-48CC3AE42D1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40758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2428804" y="12478833"/>
            <a:ext cx="13701212" cy="259248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274034" y="12478833"/>
            <a:ext cx="13701213" cy="2592487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56ACF3CB-1ADF-4313-A83C-FAC5CF33191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476D5713-9CDA-4CB0-ACAA-49EE44789E1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3ABD3853-D560-42A3-83CB-2E9BEFA1D63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B47D22-19A4-4DEB-867C-C8F7EAB9AD2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77064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0203" y="1729853"/>
            <a:ext cx="29163645" cy="7200900"/>
          </a:xfrm>
        </p:spPr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620202" y="9670482"/>
            <a:ext cx="14317790" cy="40308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620202" y="13701349"/>
            <a:ext cx="14317790" cy="248938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16461558" y="9670482"/>
            <a:ext cx="14322290" cy="40308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16461558" y="13701349"/>
            <a:ext cx="14322290" cy="24893839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xmlns="" id="{43B10BB2-6581-4FA9-8885-7D1D05BDD8D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xmlns="" id="{E371548E-F550-4EA2-83AF-26EAC5D10DB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xmlns="" id="{74B146DE-FDBD-4A69-B0E9-9D78F9A2712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4FF70-35B9-4174-B6A1-EA25DAAB57F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4505698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xmlns="" id="{570A2210-21E2-47D8-8B54-0D4615E71C3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C08BC326-B0B8-491E-B679-1AD6B6183C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A14F0CB4-A4E1-4457-9402-29634ED3B4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F3AC0F-3EB9-45F4-A9D8-9662CFD74ABD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843056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xmlns="" id="{62B7ED4D-B75C-40E0-8DDA-09054784307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xmlns="" id="{90E14E24-17F9-4C82-AE33-0F496B53948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xmlns="" id="{92A2D070-F7B6-48AB-8B73-62E906EC270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4532DC-D9E0-4C3B-A2DB-2262E2DD98A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83311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620203" y="1720034"/>
            <a:ext cx="10660332" cy="73203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669084" y="1720034"/>
            <a:ext cx="18114764" cy="3687515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620203" y="9040403"/>
            <a:ext cx="10660332" cy="2955478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46741B8-21B9-4627-984B-F41675DC46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3A01C7F0-D68F-4676-89CD-B9FF7D1E26D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221A7FF0-B4C9-4B97-8B9D-8F8FA78D25B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FD7725-C0DC-4B4C-A5F4-72EDB7AE223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30434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51794" y="30243780"/>
            <a:ext cx="19442430" cy="357099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6351794" y="3860665"/>
            <a:ext cx="19442430" cy="2592324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51794" y="33814772"/>
            <a:ext cx="19442430" cy="507008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4AAE42D4-DC93-4EC2-8894-75AAF1C74D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FEC02B7-DB17-40D8-95DB-7CE994BF6CF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9855AF44-9F02-4F49-879C-61FC5A1317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BB3EFE-C0E7-42E8-8D8F-17513A75C7EA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723494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53475F4C-4521-4530-A99A-0157522BDBF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50302D16-73A4-40D0-99C8-6F86EA6E856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FC57B64F-5B9A-4B21-BAD6-2BCAC370BA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16562-02FE-4E2D-808E-B141F94D26B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517919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23089387" y="3839389"/>
            <a:ext cx="6885861" cy="34564320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2428804" y="3839389"/>
            <a:ext cx="20516564" cy="34564320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xmlns="" id="{FBA1CC89-8DD0-4807-8FEB-279D988AFDE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xmlns="" id="{BF642862-0BF9-48B1-B1E7-74624A89A84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xmlns="" id="{2B1B59CF-34AA-44A8-A1AA-D4950B242B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FD877-49C7-4C2B-9EE6-6E3DCB9DD1D0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09296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xmlns="" id="{8412E738-B02C-4518-80C2-3891E2B6EB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428875" y="3840163"/>
            <a:ext cx="27546300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35205" tIns="267601" rIns="535205" bIns="26760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 estilo do título mestre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xmlns="" id="{9A416E66-C604-46FA-8720-A5CA8E781F1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428875" y="12479338"/>
            <a:ext cx="27546300" cy="259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35205" tIns="267601" rIns="535205" bIns="26760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/>
              <a:t>Clique para editar os estilos do texto mestre</a:t>
            </a:r>
          </a:p>
          <a:p>
            <a:pPr lvl="1"/>
            <a:r>
              <a:rPr lang="pt-BR" altLang="pt-BR"/>
              <a:t>Segundo nível</a:t>
            </a:r>
          </a:p>
          <a:p>
            <a:pPr lvl="2"/>
            <a:r>
              <a:rPr lang="pt-BR" altLang="pt-BR"/>
              <a:t>Terceiro nível</a:t>
            </a:r>
          </a:p>
          <a:p>
            <a:pPr lvl="3"/>
            <a:r>
              <a:rPr lang="pt-BR" altLang="pt-BR"/>
              <a:t>Quarto nível</a:t>
            </a:r>
          </a:p>
          <a:p>
            <a:pPr lvl="4"/>
            <a:r>
              <a:rPr lang="pt-BR" altLang="pt-BR"/>
              <a:t>Quinto nível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xmlns="" id="{B2EB4FD5-041C-40C8-8D48-C98FD904AF7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28875" y="39365238"/>
            <a:ext cx="6753225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35205" tIns="267601" rIns="535205" bIns="267601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8100">
                <a:latin typeface="Times New Roman" pitchFamily="18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xmlns="" id="{476633D0-F904-4E89-AD3F-A7D6F241692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071225" y="39365238"/>
            <a:ext cx="10261600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35205" tIns="267601" rIns="535205" bIns="267601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8100">
                <a:latin typeface="Times New Roman" pitchFamily="18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xmlns="" id="{63838D12-F658-4BF6-ABCF-51EBAE7A09A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3221950" y="39365238"/>
            <a:ext cx="6753225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35205" tIns="267601" rIns="535205" bIns="267601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81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5DD62CC6-3A78-453D-8956-7802E3E1916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5349875" rtl="0" eaLnBrk="0" fontAlgn="base" hangingPunct="0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+mj-lt"/>
          <a:ea typeface="+mj-ea"/>
          <a:cs typeface="+mj-cs"/>
        </a:defRPr>
      </a:lvl1pPr>
      <a:lvl2pPr algn="ctr" defTabSz="5349875" rtl="0" eaLnBrk="0" fontAlgn="base" hangingPunct="0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itchFamily="18" charset="0"/>
        </a:defRPr>
      </a:lvl2pPr>
      <a:lvl3pPr algn="ctr" defTabSz="5349875" rtl="0" eaLnBrk="0" fontAlgn="base" hangingPunct="0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itchFamily="18" charset="0"/>
        </a:defRPr>
      </a:lvl3pPr>
      <a:lvl4pPr algn="ctr" defTabSz="5349875" rtl="0" eaLnBrk="0" fontAlgn="base" hangingPunct="0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itchFamily="18" charset="0"/>
        </a:defRPr>
      </a:lvl4pPr>
      <a:lvl5pPr algn="ctr" defTabSz="5349875" rtl="0" eaLnBrk="0" fontAlgn="base" hangingPunct="0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itchFamily="18" charset="0"/>
        </a:defRPr>
      </a:lvl5pPr>
      <a:lvl6pPr marL="457200" algn="ctr" defTabSz="5349875" rtl="0" fontAlgn="base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itchFamily="18" charset="0"/>
        </a:defRPr>
      </a:lvl6pPr>
      <a:lvl7pPr marL="914400" algn="ctr" defTabSz="5349875" rtl="0" fontAlgn="base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itchFamily="18" charset="0"/>
        </a:defRPr>
      </a:lvl7pPr>
      <a:lvl8pPr marL="1371600" algn="ctr" defTabSz="5349875" rtl="0" fontAlgn="base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itchFamily="18" charset="0"/>
        </a:defRPr>
      </a:lvl8pPr>
      <a:lvl9pPr marL="1828800" algn="ctr" defTabSz="5349875" rtl="0" fontAlgn="base">
        <a:spcBef>
          <a:spcPct val="0"/>
        </a:spcBef>
        <a:spcAft>
          <a:spcPct val="0"/>
        </a:spcAft>
        <a:defRPr sz="25600">
          <a:solidFill>
            <a:schemeClr val="tx2"/>
          </a:solidFill>
          <a:latin typeface="Times New Roman" pitchFamily="18" charset="0"/>
        </a:defRPr>
      </a:lvl9pPr>
    </p:titleStyle>
    <p:bodyStyle>
      <a:lvl1pPr marL="2005013" indent="-2005013" algn="l" defTabSz="5349875" rtl="0" eaLnBrk="0" fontAlgn="base" hangingPunct="0">
        <a:spcBef>
          <a:spcPct val="20000"/>
        </a:spcBef>
        <a:spcAft>
          <a:spcPct val="0"/>
        </a:spcAft>
        <a:buChar char="•"/>
        <a:defRPr sz="18800">
          <a:solidFill>
            <a:schemeClr val="tx1"/>
          </a:solidFill>
          <a:latin typeface="+mn-lt"/>
          <a:ea typeface="+mn-ea"/>
          <a:cs typeface="+mn-cs"/>
        </a:defRPr>
      </a:lvl1pPr>
      <a:lvl2pPr marL="4348163" indent="-1670050" algn="l" defTabSz="5349875" rtl="0" eaLnBrk="0" fontAlgn="base" hangingPunct="0">
        <a:spcBef>
          <a:spcPct val="20000"/>
        </a:spcBef>
        <a:spcAft>
          <a:spcPct val="0"/>
        </a:spcAft>
        <a:buChar char="–"/>
        <a:defRPr sz="16300">
          <a:solidFill>
            <a:schemeClr val="tx1"/>
          </a:solidFill>
          <a:latin typeface="+mn-lt"/>
        </a:defRPr>
      </a:lvl2pPr>
      <a:lvl3pPr marL="6689725" indent="-1339850" algn="l" defTabSz="5349875" rtl="0" eaLnBrk="0" fontAlgn="base" hangingPunct="0">
        <a:spcBef>
          <a:spcPct val="20000"/>
        </a:spcBef>
        <a:spcAft>
          <a:spcPct val="0"/>
        </a:spcAft>
        <a:buChar char="•"/>
        <a:defRPr sz="14000">
          <a:solidFill>
            <a:schemeClr val="tx1"/>
          </a:solidFill>
          <a:latin typeface="+mn-lt"/>
        </a:defRPr>
      </a:lvl3pPr>
      <a:lvl4pPr marL="9364663" indent="-1336675" algn="l" defTabSz="5349875" rtl="0" eaLnBrk="0" fontAlgn="base" hangingPunct="0">
        <a:spcBef>
          <a:spcPct val="20000"/>
        </a:spcBef>
        <a:spcAft>
          <a:spcPct val="0"/>
        </a:spcAft>
        <a:buChar char="–"/>
        <a:defRPr sz="11700">
          <a:solidFill>
            <a:schemeClr val="tx1"/>
          </a:solidFill>
          <a:latin typeface="+mn-lt"/>
        </a:defRPr>
      </a:lvl4pPr>
      <a:lvl5pPr marL="12041188" indent="-1336675" algn="l" defTabSz="5349875" rtl="0" eaLnBrk="0" fontAlgn="base" hangingPunct="0">
        <a:spcBef>
          <a:spcPct val="20000"/>
        </a:spcBef>
        <a:spcAft>
          <a:spcPct val="0"/>
        </a:spcAft>
        <a:buChar char="»"/>
        <a:defRPr sz="11700">
          <a:solidFill>
            <a:schemeClr val="tx1"/>
          </a:solidFill>
          <a:latin typeface="+mn-lt"/>
        </a:defRPr>
      </a:lvl5pPr>
      <a:lvl6pPr marL="12498388" indent="-1336675" algn="l" defTabSz="5349875" rtl="0" fontAlgn="base">
        <a:spcBef>
          <a:spcPct val="20000"/>
        </a:spcBef>
        <a:spcAft>
          <a:spcPct val="0"/>
        </a:spcAft>
        <a:buChar char="»"/>
        <a:defRPr sz="11700">
          <a:solidFill>
            <a:schemeClr val="tx1"/>
          </a:solidFill>
          <a:latin typeface="+mn-lt"/>
        </a:defRPr>
      </a:lvl6pPr>
      <a:lvl7pPr marL="12955588" indent="-1336675" algn="l" defTabSz="5349875" rtl="0" fontAlgn="base">
        <a:spcBef>
          <a:spcPct val="20000"/>
        </a:spcBef>
        <a:spcAft>
          <a:spcPct val="0"/>
        </a:spcAft>
        <a:buChar char="»"/>
        <a:defRPr sz="11700">
          <a:solidFill>
            <a:schemeClr val="tx1"/>
          </a:solidFill>
          <a:latin typeface="+mn-lt"/>
        </a:defRPr>
      </a:lvl7pPr>
      <a:lvl8pPr marL="13412788" indent="-1336675" algn="l" defTabSz="5349875" rtl="0" fontAlgn="base">
        <a:spcBef>
          <a:spcPct val="20000"/>
        </a:spcBef>
        <a:spcAft>
          <a:spcPct val="0"/>
        </a:spcAft>
        <a:buChar char="»"/>
        <a:defRPr sz="11700">
          <a:solidFill>
            <a:schemeClr val="tx1"/>
          </a:solidFill>
          <a:latin typeface="+mn-lt"/>
        </a:defRPr>
      </a:lvl8pPr>
      <a:lvl9pPr marL="13869988" indent="-1336675" algn="l" defTabSz="5349875" rtl="0" fontAlgn="base">
        <a:spcBef>
          <a:spcPct val="20000"/>
        </a:spcBef>
        <a:spcAft>
          <a:spcPct val="0"/>
        </a:spcAft>
        <a:buChar char="»"/>
        <a:defRPr sz="117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hyperlink" Target="http://www.janelanaweb.com/dinheiro/imagens_main/dinheiro.gif" TargetMode="External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2409">
            <a:extLst>
              <a:ext uri="{FF2B5EF4-FFF2-40B4-BE49-F238E27FC236}">
                <a16:creationId xmlns:a16="http://schemas.microsoft.com/office/drawing/2014/main" xmlns="" id="{B51140E6-008B-49EC-B596-495083EBD1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90491" y="10718018"/>
            <a:ext cx="9798050" cy="786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178" tIns="51088" rIns="102178" bIns="51088" anchor="ctr">
            <a:spAutoFit/>
          </a:bodyPr>
          <a:lstStyle>
            <a:lvl1pPr defTabSz="1020763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020763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020763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020763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020763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A Horta Escolar é um projeto de extensão do CEFET-RJ, iniciado em abril de 2016. A proposta do projeto é atuar no ensino, pesquisa e extensão, no campus Maria da Graça, e servir como um laboratório vivo, onde são realizadas atividades do campo da biologia, educação alimentar e nutricional e do ensino tecnológico. Entretanto, o isolamento social nos impôs o desafio de trabalhar com uma horta sem uma horta de fato. Assim, decidimos aprimorar nossas mídias sociais. O trabalho que vamos apresentar tem como objetivo promover ações de ensino de ciências e de educação alimentar e nutricional, por meio de estratégias de divulgação científica ligadas ao projeto da Horta Escolar, midiatizado através de um perfil no Instagram.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pt-BR" altLang="pt-BR" sz="28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055" name="Text Box 3393">
            <a:extLst>
              <a:ext uri="{FF2B5EF4-FFF2-40B4-BE49-F238E27FC236}">
                <a16:creationId xmlns:a16="http://schemas.microsoft.com/office/drawing/2014/main" xmlns="" id="{0E1017A9-F9D8-44C0-BD07-BFAAEBF771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7223" y="19402749"/>
            <a:ext cx="10077450" cy="1528763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txBody>
          <a:bodyPr wrap="none" lIns="102178" tIns="51088" rIns="102178" bIns="51088" anchor="ctr"/>
          <a:lstStyle>
            <a:lvl1pPr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1pPr>
            <a:lvl2pPr marL="742950" indent="-28575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2pPr>
            <a:lvl3pPr marL="11430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3pPr>
            <a:lvl4pPr marL="16002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4pPr>
            <a:lvl5pPr marL="20574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5pPr>
            <a:lvl6pPr marL="25146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6pPr>
            <a:lvl7pPr marL="29718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7pPr>
            <a:lvl8pPr marL="34290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8pPr>
            <a:lvl9pPr marL="38862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9pPr>
          </a:lstStyle>
          <a:p>
            <a:pPr algn="ctr">
              <a:defRPr/>
            </a:pPr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MATERIAIS E MÉTODOS</a:t>
            </a:r>
            <a:endParaRPr lang="pt-BR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101" name="Text Box 3414">
            <a:extLst>
              <a:ext uri="{FF2B5EF4-FFF2-40B4-BE49-F238E27FC236}">
                <a16:creationId xmlns:a16="http://schemas.microsoft.com/office/drawing/2014/main" xmlns="" id="{E315D836-075B-442C-B613-C4B53A33C0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8538" y="4678643"/>
            <a:ext cx="26506506" cy="2166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863" tIns="43432" rIns="86863" bIns="43432" anchor="t">
            <a:spAutoFit/>
          </a:bodyPr>
          <a:lstStyle>
            <a:lvl1pPr defTabSz="692150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692150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692150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692150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692150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692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692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692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692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pt-BR" altLang="pt-BR" sz="2800" b="1" dirty="0">
                <a:latin typeface="Verdana"/>
                <a:ea typeface="Verdana"/>
                <a:cs typeface="Verdana" panose="020B0604030504040204" pitchFamily="34" charset="0"/>
              </a:rPr>
              <a:t>Autores : Rafael de Carvalho Senna</a:t>
            </a:r>
            <a:r>
              <a:rPr lang="pt-BR" sz="2800" b="1" dirty="0">
                <a:latin typeface="Verdana"/>
                <a:ea typeface="Verdana"/>
                <a:cs typeface="Times New Roman"/>
              </a:rPr>
              <a:t>¹</a:t>
            </a:r>
            <a:r>
              <a:rPr lang="pt-BR" altLang="pt-BR" sz="2800" b="1" dirty="0">
                <a:latin typeface="Verdana"/>
                <a:ea typeface="Verdana"/>
                <a:cs typeface="Verdana" panose="020B0604030504040204" pitchFamily="34" charset="0"/>
              </a:rPr>
              <a:t>, Pedro Lopes Machado</a:t>
            </a:r>
            <a:r>
              <a:rPr lang="pt-BR" sz="2800" b="1" dirty="0">
                <a:latin typeface="Verdana"/>
                <a:ea typeface="Verdana"/>
                <a:cs typeface="Times New Roman"/>
              </a:rPr>
              <a:t>¹</a:t>
            </a:r>
            <a:r>
              <a:rPr lang="pt-BR" altLang="pt-BR" sz="2800" b="1" dirty="0">
                <a:latin typeface="Verdana"/>
                <a:ea typeface="Verdana"/>
                <a:cs typeface="Verdana" panose="020B0604030504040204" pitchFamily="34" charset="0"/>
              </a:rPr>
              <a:t>, Giovanna do Espírito Santo Pereira</a:t>
            </a:r>
            <a:r>
              <a:rPr lang="pt-BR" sz="2800" b="1" dirty="0">
                <a:latin typeface="Verdana"/>
                <a:ea typeface="Verdana"/>
                <a:cs typeface="Verdana" panose="020B0604030504040204" pitchFamily="34" charset="0"/>
              </a:rPr>
              <a:t>¹</a:t>
            </a:r>
            <a:r>
              <a:rPr lang="pt-BR" altLang="pt-BR" sz="2800" b="1" dirty="0">
                <a:latin typeface="Verdana"/>
                <a:ea typeface="Verdana"/>
                <a:cs typeface="Verdana" panose="020B0604030504040204" pitchFamily="34" charset="0"/>
              </a:rPr>
              <a:t>, Juliana de Oliveira Ramadas Rodrigues</a:t>
            </a:r>
            <a:r>
              <a:rPr lang="pt-BR" sz="2800" b="1" dirty="0">
                <a:latin typeface="Verdana"/>
                <a:ea typeface="Verdana"/>
                <a:cs typeface="Verdana" panose="020B0604030504040204" pitchFamily="34" charset="0"/>
              </a:rPr>
              <a:t>¹</a:t>
            </a:r>
            <a:r>
              <a:rPr lang="pt-BR" altLang="pt-BR" sz="2800" b="1" dirty="0">
                <a:latin typeface="Verdana"/>
                <a:ea typeface="Verdana"/>
                <a:cs typeface="Verdana" panose="020B0604030504040204" pitchFamily="34" charset="0"/>
              </a:rPr>
              <a:t> e Luciana Ferrari Espíndola Cabral</a:t>
            </a:r>
            <a:r>
              <a:rPr lang="pt-BR" sz="2800" b="1" dirty="0">
                <a:latin typeface="Verdana"/>
                <a:ea typeface="Verdana"/>
                <a:cs typeface="Verdana" panose="020B0604030504040204" pitchFamily="34" charset="0"/>
              </a:rPr>
              <a:t>¹</a:t>
            </a:r>
            <a:endParaRPr lang="pt-BR" altLang="pt-BR" sz="2800" b="1" dirty="0">
              <a:latin typeface="Verdana"/>
              <a:ea typeface="Verdana"/>
              <a:cs typeface="Verdana" panose="020B0604030504040204" pitchFamily="34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pt-BR" altLang="pt-BR" sz="2800" b="1" dirty="0">
                <a:latin typeface="Verdana"/>
                <a:ea typeface="Verdana"/>
                <a:cs typeface="Verdana" panose="020B0604030504040204" pitchFamily="34" charset="0"/>
              </a:rPr>
              <a:t>1- Centro Federal de Educação Tecnológica Celso Suckow da Fonseca </a:t>
            </a:r>
            <a:endParaRPr lang="pt-BR" altLang="pt-BR" sz="28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pt-BR" altLang="pt-BR" sz="2800" b="1" dirty="0">
                <a:latin typeface="Verdana"/>
                <a:ea typeface="Verdana"/>
                <a:cs typeface="Verdana" panose="020B0604030504040204" pitchFamily="34" charset="0"/>
              </a:rPr>
              <a:t>Rio de </a:t>
            </a:r>
            <a:r>
              <a:rPr lang="pt-BR" altLang="pt-BR" sz="2800" b="1" dirty="0" smtClean="0">
                <a:latin typeface="Verdana"/>
                <a:ea typeface="Verdana"/>
                <a:cs typeface="Verdana" panose="020B0604030504040204" pitchFamily="34" charset="0"/>
              </a:rPr>
              <a:t>Janeiro- Campus Maria </a:t>
            </a:r>
            <a:r>
              <a:rPr lang="pt-BR" altLang="pt-BR" sz="2800" b="1" smtClean="0">
                <a:latin typeface="Verdana"/>
                <a:ea typeface="Verdana"/>
                <a:cs typeface="Verdana" panose="020B0604030504040204" pitchFamily="34" charset="0"/>
              </a:rPr>
              <a:t>da Graça</a:t>
            </a:r>
            <a:endParaRPr lang="pt-BR" altLang="pt-BR" sz="28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pt-BR" altLang="pt-BR" sz="1800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103" name="Text Box 3434">
            <a:extLst>
              <a:ext uri="{FF2B5EF4-FFF2-40B4-BE49-F238E27FC236}">
                <a16:creationId xmlns:a16="http://schemas.microsoft.com/office/drawing/2014/main" xmlns="" id="{41FBAE76-45AD-46B6-922D-F8AACD5F8C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33719" y="1125113"/>
            <a:ext cx="20574000" cy="211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18" tIns="45960" rIns="91918" bIns="45960" anchor="t">
            <a:spAutoFit/>
          </a:bodyPr>
          <a:lstStyle>
            <a:lvl1pPr defTabSz="692150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692150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692150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692150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692150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692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692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692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692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115000"/>
              </a:lnSpc>
              <a:buNone/>
            </a:pPr>
            <a:r>
              <a:rPr lang="en-US" altLang="pt-BR" sz="6000" b="1">
                <a:latin typeface="Verdana"/>
                <a:ea typeface="Verdana"/>
                <a:cs typeface="Times New Roman"/>
              </a:rPr>
              <a:t>Como trabalhar com horta sem a horta? Midiatização de uma horta escolar</a:t>
            </a:r>
            <a:endParaRPr lang="en-US" altLang="pt-BR" sz="6000" b="1" dirty="0">
              <a:latin typeface="Verdana"/>
              <a:ea typeface="Verdana"/>
            </a:endParaRPr>
          </a:p>
        </p:txBody>
      </p:sp>
      <p:sp>
        <p:nvSpPr>
          <p:cNvPr id="4104" name="Rectangle 3450">
            <a:hlinkClick r:id="rId4"/>
            <a:extLst>
              <a:ext uri="{FF2B5EF4-FFF2-40B4-BE49-F238E27FC236}">
                <a16:creationId xmlns:a16="http://schemas.microsoft.com/office/drawing/2014/main" xmlns="" id="{41151E84-5AA1-420B-990C-2754763D0B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25775" y="20802600"/>
            <a:ext cx="32404050" cy="44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2300">
              <a:latin typeface="tahoma, verdana, arial" charset="0"/>
            </a:endParaRPr>
          </a:p>
        </p:txBody>
      </p:sp>
      <p:sp>
        <p:nvSpPr>
          <p:cNvPr id="2064" name="Text Box 3660">
            <a:extLst>
              <a:ext uri="{FF2B5EF4-FFF2-40B4-BE49-F238E27FC236}">
                <a16:creationId xmlns:a16="http://schemas.microsoft.com/office/drawing/2014/main" xmlns="" id="{B0007F7F-A461-4310-BF01-F53C7FD653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50313" y="30790753"/>
            <a:ext cx="9812337" cy="15367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txBody>
          <a:bodyPr wrap="none" lIns="102178" tIns="51088" rIns="102178" bIns="51088" anchor="ctr"/>
          <a:lstStyle>
            <a:lvl1pPr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1pPr>
            <a:lvl2pPr marL="742950" indent="-28575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2pPr>
            <a:lvl3pPr marL="11430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3pPr>
            <a:lvl4pPr marL="16002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4pPr>
            <a:lvl5pPr marL="20574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5pPr>
            <a:lvl6pPr marL="25146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6pPr>
            <a:lvl7pPr marL="29718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7pPr>
            <a:lvl8pPr marL="34290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8pPr>
            <a:lvl9pPr marL="38862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9pPr>
          </a:lstStyle>
          <a:p>
            <a:pPr algn="ctr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4000" b="1" dirty="0">
                <a:latin typeface="Verdana"/>
                <a:ea typeface="Calibri"/>
                <a:cs typeface="Times New Roman"/>
              </a:rPr>
              <a:t>REFERÊNCIAS</a:t>
            </a:r>
            <a:endParaRPr lang="pt-BR" sz="40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107" name="Text Box 3936">
            <a:extLst>
              <a:ext uri="{FF2B5EF4-FFF2-40B4-BE49-F238E27FC236}">
                <a16:creationId xmlns:a16="http://schemas.microsoft.com/office/drawing/2014/main" xmlns="" id="{BC648546-9DB8-41DD-B821-BB346479ED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08856" y="30604562"/>
            <a:ext cx="9525000" cy="1007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762" tIns="48381" rIns="96762" bIns="48381">
            <a:spAutoFit/>
          </a:bodyPr>
          <a:lstStyle>
            <a:lvl1pPr defTabSz="968375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68375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68375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68375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68375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Essas informações sobre “quem são” os nossos seguidores são muito relevantes para a construção das estratégias de endereçamento das nossas postagens. De forma que procuramos produzir materiais aprazíveis a esse público. As categorias de postagens de maior destaque foram os carrosséis e os </a:t>
            </a:r>
            <a:r>
              <a:rPr lang="pt-BR" sz="2400" dirty="0" err="1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reels</a:t>
            </a: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. Nosso carrossel de plantas com maior número de curtidas foi sobre “</a:t>
            </a:r>
            <a:r>
              <a:rPr lang="pt-BR" sz="2400" dirty="0" err="1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ora-pró-nóbis</a:t>
            </a: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”, postado em 27/09/2021, com um total de 265 curtidas e 25 comentários. Nosso </a:t>
            </a:r>
            <a:r>
              <a:rPr lang="pt-BR" sz="2400" dirty="0" err="1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Reels</a:t>
            </a: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 com mais reproduções, foi visto 1.791 vezes desde sua publicação, com 87 curtidas e 19 comentários. Nosso foco foi mostrar a nossa audiência as principais características biológicas e as potencialidades de uso humano das plantas plantadas em hortas minimizando os efeitos da cegueira botânica, conforme demonstrada por </a:t>
            </a:r>
            <a:r>
              <a:rPr lang="pt-BR" sz="2400" dirty="0" err="1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Salantino</a:t>
            </a: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 e </a:t>
            </a:r>
            <a:r>
              <a:rPr lang="pt-BR" sz="2400" dirty="0" err="1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Buckeridge</a:t>
            </a: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 (2016), atribuindo importância às plantas apresentadas e ao mesmo tempo, fomentamos o ensino de botânica.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pt-BR" altLang="pt-BR" sz="2800" dirty="0">
              <a:latin typeface="Verdana" panose="020B0604030504040204" pitchFamily="34" charset="0"/>
              <a:ea typeface="Calibri" panose="020F0502020204030204" pitchFamily="34" charset="0"/>
            </a:endParaRPr>
          </a:p>
        </p:txBody>
      </p:sp>
      <p:sp>
        <p:nvSpPr>
          <p:cNvPr id="4108" name="AutoShape 36" descr="data:image/jpeg;base64,/9j/4AAQSkZJRgABAQAAAQABAAD/2wCEAAkGBxQSEhQUEhQUFRUXGBgVFxcXFxUXFxgYGBcYFxQXFBcYHCggGBolHBQUITEhJSkrLi4uFx8zODMsNygtLisBCgoKDg0OGhAQFywcHBwsLCwsLCwsLCwsLCwsLCwsLCwsLCwsLCwsLCwsLCwsLCwsLCwsLCwsLCwsNyw3LDcrK//AABEIAMABBgMBIgACEQEDEQH/xAAcAAABBQEBAQAAAAAAAAAAAAAGAgMEBQcAAQj/xABAEAABAgMEBAoIBQQDAQAAAAABAhEAAyEEBRIxBkFRkSIyU2FxcoGxstETFiMzUnOhwQc0QpLhFCRi8BVDgvH/xAAYAQEBAQEBAAAAAAAAAAAAAAABAAIDBP/EACARAQEAAgIDAQEBAQAAAAAAAAABAhEhMQMSQVFhIhP/2gAMAwEAAhEDEQA/ANe0gvhNkliYpKlgqCGSz1BL16sUSdPZZ/6Zm9HnEj8Qx/bI+anwrgAlpiI7GnEvkpm9HnHvrtL5KZvT5wDpO+PCsDMgdLRbi0OfXaXyUzenzj312l8lM3p84BjakDNSR0qSPvEdN5Sj/wBiOxQMW4tNB9dZfJTN6fOPRppL5KZvT5wAf8lJ5RO+O/5SRy0v9wg2tNAOmcvkl70+cd65y+Smb0+cAgt0s/rQf/Q/0Q8iaDkUntB7oNnQ19c5fJTN6fOO9c5fJL3p84DSmOVDsaGXrnL5Je9PnHh00l8lM3p84DjCCY0hidN5fJTN6POOk6cS1KSn0MzhKSnNOsgPnzwFkQ7YU+1lfMR4hAGrWqdgQpZD4QS3RFKNKEcmvenzi0vb3M3qK7oA0wwUVDSVHJq3p8471lRyat6fOBkGE44dRbE50mRyat6fOO9ZkcmrenzgZJhvFzwcIVes6OTVvT5x3rMjk1b0+cChmc4hv04GsbxFwhh6yo+BW9PnHesyPgVvT5wHG2J+IbxHC2I+JP7k+cBGPrKj4Fb0+ce+siPgVvT5wIi0JP6k7xC0zQ2YPbDwhX6yI+BW8R3rIj4Fb0+cDAMeY+aICc6So+BW9PnHesqPgVvT5wMOI9EWlsf2eZiSlWWIBW8PHQ3d3upfUT4RHQFQ/iB+WT8xPhXGRaU36bMgBAeYvI/CNZbWY13T/wDLJ+anwrjB/wAQpChOlqORFOzPv+sBVE23zpo9pNWeZ2G4UhMuSVZqVvjxMxgGbeIel2hIjFtL1NibWd5h9FnJ1/WGhaueHUWqM+1a1DgsBj3+gh2XahSJSZ6c6fWMe1Wor12PZ3QkWM6qfSJ5tydX3jjaAfN4ParSOhc5IYLUOgxIReVoTlNX2l++Eqn7GhBng+bRqZVaWEq+7UzBaVdKU/UiJVj0yluBPATXCVocpB211dsD94TSJbDIlIPQTXyiBaFhKEjACCeNTWOKB2R1xtvbNaogvUEEZgguCDkQYk2BPtZfXR4hARoBebTJlmU7e8l5kDILTzDiltpMHtkT7SX10eIRuRlol7+4m9RXdAEDB7fPuJvUV3RmF/2ky7PMWk1CabQTSJGLz0mkylFOLEoZgB67HyEU8zTRZ4kodpJgUsSXBJ38+uJclI2xnKqLZWk1pOQSnoFfrEZd7T1ZrVv+0NCYIWmYIz7HRpc2arNSt8NmSs6zEsThChNTB7U6V6pB2neYSmzmJ5tKXp3x4Zwg3VoxLlrAzP1hxOIDM7zCjP2GEC0PDtaSrLOXqWsdphcy+JklQSha1nWHcDpJiPJmc8VtntDFyoBT69r641jyKM7m0pEz2c5OBX6Vaidh2QUoEZAJ6ilZO2h8vpGl6K3gZ9nQpXGZjztRzujrGWoXd7qX1E+ER0dd3upfUT4RHRkqHT/8snV7RPhXGaX7c4tUrASQpJxJI2szHaP91Rpmn35ZPzE+FcA0sQfTGQW+R6JapZxYkliCB2QyDzK3fzBZphZALUSw4SUntYj7RCs9mCu2M2wqIg6gs9n8x6gnNlfSCWXYwdUPosY2U5ozcodUOy1dYCmYrXblD3pAWIKqf4mCVFhHw12s8SrPJSEkqIGbClWLHcxjNyxhkoORMeoB6G84WVnYrsT/ADBYbKcTkUAdk7h9SITPszJSo4WUHSx56jpi95fiuNCrk54v2mGjOY5q/aYKUpGuG1SEnZug/wCk/F6hr+tSxBcg0IKSIjemlguAX/3bBlabuQEobjFOJTtrJwt2RV2m7k/DG/eDVRNEZzWtCq1dL8xGR7QI1yxn2kvro8QjJ7JL9GtJZmI3PGrXf7yX10eIR1xu2a0S+PcTeorujN7wsonSpks6xTp1RpF8e4m9RXdACIgyJcpcslKklJFCCO+GzOO1uaDfTm7gsIWKFyC2ulHgRRdIfKLQRv6g7frC02vnG+JiboTsEKNzJzYQWQ8q9VuHxDphP9cn4w3bFim607BC/wCiSBkPpGOGuVObejb9DC03kgjjN2GLQWMHJI+kJmWIa0CH/K1VabxR8X0McLanUo/tMTFWRPwDdDfogP0CLhappN5oGtR7Ibm3mhTkoJO1hEgyxsjwDOkM0ENVuJphZOyD38O7wCguUzEcPmLu7QFzsmgi/DxHt1q2Jbef4G+Nxl9AXd7qX1E+ER0eXb7qX1EeER0BUenv5dPzE+FUBUiDbTz8un5ifCuAiVB9PwNaY2cGdKLO6CNeo08UQJMgAReaVp9yedad4SR3GKoCOXkvLWLxKdUItVtTKAUaklhUdufM8PJTAzexCp1SCHZJBcOKZ6gM/OOOM9q6dRJtF8qUtJCuC/EQSF4grglRZgGJ4pOQ7YFpssouslRmPiwlSSEqWoHLC5LuCDV3MXt26NmYAqZwMNAnNRZ3xE5O+XNzCLWxWOzSZg4QdIWyMypSk4cJ3u0d5ZOILjbzQfZbIpRCgcCATQVUlgWoSz1ZubVnDt222aAUy0LWlDqVxlYBwgQUj/IA4hWm4ksNiWgnAtKphSlASFhDJSxAJNAWAADbXZ6ITYZ6FITKJ9HNPtFSUqWkGoDqlgAlLAEOKu9C8NkrPRuXOCw6C4LHCpsQfUQOzfHKBEN2qxmy2hYTiwcFJKw5Uk1KmcCqkllZajE1SQWKWwnLU/OdhjjljpuXZElXbm8eTa5VaHJcqmY2t0wmSGUdkWgr7VLqGjRrr48vrp8QgFnyajpHfB1dg9ogbFo8Qjv43PJot8e4m9RXdAGgQeXv7ib1Fd0AqY2yrtJpAMgnYpJ3lvvAgIOb4TikTB/i+4g/aAV6w1PQWj2fNSgYlkAbTHjwI6Q3j6ReFJ4CfqdcY7ah68dI1qJTLZKdus9sU5tKy7qNc6xIsF3LmvhyGZOQ/mLdGjqWHCrr8ozcscWpjlVCmcQ2EkMXz1tnFhZr6mDjcINrz3wq8rlVKALBumKuHcqssEdjvVMyh4J1bDVhE1aaQIIMEt22vGgPxhQ/YxnKaR0Su2GZtIklXnEO0qq0OIqJOUXHTBjoJLYqO3zgLUajpg+0HRwFHZ5x0vDEbZdvupfUT4RHR12+5ldRHhEdElJp5+XT8xPhXARKVBtp7+WT8xPhVAPIrGL21JwhaTIeWg7F96T5RREQQ6Re4/8AST3wPkRy8tawhFsdMlSks7Zksw5oqdHrCkzEuxADnsdxz5P5a7m8EFUlYQWVgLF2Ys0BNgvFUtQxghnBHaxz2EMRrc88Xi6rdurK0C1WwKQsSlcIdjOWLHWK5xBsF2EgFeIHYAN5Jd464rKJaTMmlgp3qAGOTnWaDfD1kv5ACgtQYBqHdnBL8jp3zUqdITgwoEv0juQupWkCuEmiVPXs2PBTYAgy0hGEpYB0thLcEs1NX0jO7ZNCiVTBwUmtCXYjEkgVBq0El0Xqv0Sggo9FJCSV1UAlgTLCUuTrD0IbItXrJw5ZXk9plYPSycWMASuGsHWhjXEKpapbWAeaKC45CvRqDhWFTBQL8E1wnWCNhY80F98Tppsy1SRwyh0ihzGQIzNT0tArdMrDMUlQKSwOHIZF6Vfmc6ozn0p2kJG3Uaw2Axc83+88OSwcueOmS2jPwPDLJWl2DqGWWYyaC+7B7RB/zR4hAvY3K5QcsK/R8oKrt48vrp8Qjr42cmg3v7ib1Fd0AqIOr39xN6iu6AMRqswq1peWsbUq7jGdPwo0kCh6D3RmxHCPTFU9tM4JQtRyAJgKscgzZgGTmu+sF15SiqUsDWk5a+aBS6ZxRMChmAW84PjU7HCbIEIZIoA7ZPTXFALWVr4pI1qJINNgyH1iTcVuUtagp2UGBLuSz1eHEy8JKdlI8t/zbvmvR309QMQKVVBFYELZJKFEGDWUOyKDSIAKFK7YvFlzpZ47iiSdUXNyTWOGlftFOoViyuNLzA2de3oj1OGl8oRFtQrE6almiFaoozVavMRpehElpBPxHujOEIcxq+i0tpEumbmN1mNRu33UvqI8Ijo9u/3UvqJ8IjoEodPz/bJ+anwrgFkKYweaej+3T81PhVANJTWMZTludI+kAeTSpxJ+7wPLq3ZF7pCHk0+JL/V4oSsOKf7WvT5Rx8nbePR9C2EA9+2RSJxzwqUSCxoKEroS7OMtmUGaEkuYrr7VLCAJ7jE5lhPHJFMQocIfWYxhlrI2biPYL29LZ1pmJHFCeC+pLBVXLlQenZDl2XZKnTEoWoISSQAXctUBSwCKNqYUq1IFbFaig0qKFQ53HCbawOcT/wCvUTwSwbJwzVzbaatHo9ddCZfotvG6l4zJROmKlrUFh0FYUXZJUBU63w7asxIVdd42axSZ4VMMwe+CAlSQlfBwSiakroKksMAoMyHzL0m4SMa2rxdRUVOxAo4UR0a4dkIl+iSFJqFPhYEE7DwWYAmgzIB1GNRi3kZ2i2L/AOOMtWJc4tjEoswVwiXSRhl1SCwFCQ2uKrR0CSoJOBLoQpKQ5whalYHJqCClQPOptkMXXaVy0zFCoICTVNAsKSQEnUzFTagCaZw50tUq0nEAs1di6VEcKUoF+LiKTStDmQYLNzSl1ROZjFXOXD9MPqnYqV54o5d7jCApWIk6mACa1zKncGhApk9QLawLxodJJFCGoTztrFRHGTKdt3V6TLEAFgnaW/bBNYOPL66e8QN2EPMTqrXbkc37IJLt40rnWk71PHfDpzyaBfHuJvUV3Rn7xoF8e4m9RXdAEERVRIQpxGbzRU9MaMaDsjOFq4R6YSUMoFplnEqeUkcFRcdBgqlmIF6yEqQ6iEtUK2GM0wx6TCxFGyMNptrkk7XeK6RaSrZ2xKQVfC3PHC4frtMk82mjwO3tOKlmLJSwlJJ7OmKYl3Osxrx465GdMM5i80WkvN6odtr0+8VSUAViTddsMmYFjoPQc469sdCm1jPmivtSYmS7WicCUHbQ0O6IsxGIEiGMVDsqa9savo4Xko6Iy6wp4RjUdF5bSkDtPZG/rM6aZYPdS+onwiOjrD7tHVT3COgCi09H9un5ifCuAiUIONOvy6fmJ8KoCZQjNaiBpKkCUDlwx2liK7vpA9KDmLzSsumUP8idwb7wNW61CUnU5oH313Ry8k3Wsam2iamWha/0pBLmjtl9oAp1qVNBWt1LFCrYFcUM7J1sAKtnC7VOmTVPMILh0/CkNmzPnraseWxctM0plrV6MFITwClRYO+H9NcZqaOM6xrDx+qyy2hTEUDJZxzijlsO0564cQWAOwRKMmWRi4ZBJyzScwzk0Ool6l4mmzJKRWhwqSc3cHE42jg0O3sjdEiuQ5dyK1cjpyiemWQk1cCrZqNWdqZvQlsjXa2qUBQBzzB8jXLUwibZrOClIDYqnVTIKcnMilBsfVAU2Xd4QiXNAxklimvBdmZTUo5oWLEEiIs+WkqKVqKapzCSEgJw4ioCoYDV2PF5Js602d2NeES4wEalUDKqFZEZagTAtbpXtQl2BZ+OAuuFq1GbFss4ZVYStkrYFzkTwVIfalQBoc8QGw1ET7JeigQkMmZixBYKgVBqS1JdiCS/MxiFJsxZykgMUvxizqfD0NlXsYE21isS1y1JUgHCQoKTiSocE4Ug14JURnTg5whf6O3gJywaBQQpRAyYBqc38waWLjyuZSO8RnmhFmKbTMBSA0k0DgHEsNTL9J36o0KUrhS2+NHiEUmoLWg3v7ib1Fd0AaEwe3t7mb1Fd0AqYRCpiXSeg90ZsrjHpjSLQWlqP+J7ozSbNCcS1FkgOTBWjk+0JlpKlFgP9pAfed5qnK2IB4KfudphF73oZ6tiBxU/c88QkGLQ2koBiYm1KA1dMV6Z1YtZMhKw6Cx1jyjGUdcbwgzVlWZeFSJYzMTk2EvnEhFhAqaxm5SNSK70BPREdYaLxaA3NFBaZrqLZPSHC7Zz4eS1EFwT2RPk3osZsdvPFac4cBeOrmI7FNBLpP8AEavo8jDKS+pKfrU/aMRuoqM1CU/qWhPS6gPvG9WZAD9jbhCKNrAfZS+onuEdHlg91L6ifCI9gZUenX5dPzE+FUBMqDbTv8un5ifCqAiXEVRpWuskc7nbVm7KHdAFpLafSzMBT7OUpyeE6jhqhJyYgHNvpBrpaoApLFwHKhmBqfmFTAJZcClrSUqAFV1SAwyA11ITU6gmgjOudlNuCQmbLWual5ipjIBJSKAOTsSMRDVdmMNz7EJhSrCMH6ioseEtWoNTi0GTc5iykjh4ARLwYgzYwVLIKiEu6qk1FGIOWVXaVEoBAUgOo4WIJzwoIZnzxKOZSW2Qo3PsISgJSDUgEVrm+rgsFEVDGkO3LOxS2UgrQ9SQtkqOIg4xUGhprrnE8SAA5SrWTQ4nTwgGc0ajOM+kBF28GUocYkrIIDJx4ipyGZSSHpqI1PSphoiXhdIFFEknUC6cClDVuz5oaQfRqDr4NMLh6KBZgQdStRLdlHCUnClNAQX4DUCWUpxmXFGer9suTZOG2FIwktgSwYAJGJjliKlO+b7YzpuVJmIWUgISiWlQUlS1Eli5c4f09GrZUOzd1mlS1svEClaXScKlkimKgqXIU2TEHOsWiJBDJThASFlRSSHDZAfqrscOnaWDarPKTPlJ94EqRKUf1KdJCqvmSU9LaodDZ4JQUlsOJKwMRSQlwVILMXUtLKSSONroBFdJvwybEuXLViWSMYxKVgCjhdC2GboFXPCh2Xdqpq5i5ZWkhcxWaiCFKwurUODgNamo54Zva7FptBRLGFKkJOMk5JAUtlOTXApyR9RCE3RCUDNtOE1wy0mpo6iVBv0nMQdWfjy25RHiEBWiEkpn2h0FAZCWpmlINWo5cHtg1sp9pL66PEIZ0zWg3v7ib1Fd0AyTBze/uJvUV3QDJhENXlNCZKzzH60jGdKLZxZQ1cJXT+kHv3RsF/LCbPNUcgl90YJPnFais5qLwE1C3j00hIES09hyTOKSCDDYD59Mea4EuJd8fEN0KXe6dQJ6Yp2j2XWM+kb9r0mWq8VzKUA5oioFYUZesZQlOcajP3ktIj2OOcetCtLvQ+z4rZZ9gWDuBP2jabLMdL5OS3QKCMi/D8H+tlcwWfow742FApDDRpd/upfUT4RHR13+6l9RPhEdA5qPTs/26fmJ8KoCJRg308/Lp+YnwqgFlmsBgO0/tgCwku3AJOIimYYCrhndjk1HiisU5HCWDiVixlLFlHErEo4WABLKCebmEWOmaUm0rUtJPEQHqkEh35i1HJDMdtamyYMKGfCnEp3egVwSaNqDU2nXEVpJIWFLKmJWQCqrhmBGZozPXis0RrTbClaZaFcAYcIo6nANEYRhLrJD0pzBu/qVqSpKCONnUbHJLZALbLXzERWzrQpRxsQQoKcJPGFWAerZb8tc1YILuwmYsjhJKlKSWAIJAFMRZJADu2sFxSJXpUy3Qpk8QJwglZZJCmpQFmBJyAZ4p7rQtC0nBm6UJZGKuIgEKzYAmlGGyHxJYl2WTXJk62xLINQAmhIZiIkcs5BnrPCThAw8RZowU4JY0xAEOS56TNuqztMVV0ihJUrVhJYEqKuCkM7jhUeoA1d1o9HN4SUlKgSXdmILsDrLBhmabYt5VtPCcjhCYwQ5ZDJIqczxjr1FngPxb2zCRLd0lJclLsSsVYhnThc5vzAgCGLGETZs1nWUhOIgDYXmJpwg4SdeYzNIjon4yhkrSo4QSVJ4XBL51y15x13WgkWxlAJEvHi4PASNQQmv6iQBnXWzIN2O8h6QITj9qtC1sSSkOkoQACBRgc3qRBXe1jmYQuXmmVMAwhmKkqJzUyeNtcNrgAuySiSlC1h1jhBJwskIyUQMzUHPVqaD6+7X/b4kLDGVhKQzLEwMwJ4ocv2c8CRtDVmZJM1QYrVtcMlKUBtlEDtc64KrEfaS+ujxCKHRVGGyyQ2aSodpcV10i1QD6aSztjTkdeNIrtoTGr0z9aVe/uJvUV3QCAQd3v7ib1Fd0AjxCKH8QLRhu+d/lhR+5QB+jxjCDURr34kpewLbUpB7AsecZBriMKVHNHAQo1iaJBpHgyj1o4hhEI9UGEeoFIQuFqoGga47KKuCISjOPVZR4kVeJUtRh1MMGJEqoiUG34aWQKmTFluCABXKr1HZGoSoCPwxswEhataltuH8wbFWEPXo59QjXwXsaWEezl9RPcI6OsBeVL6ie4R0DmodPvyyfmJ8K4A5Rg70/wDyyfmp8K4AkBozWoAdMvzk07ES1VcDDRwlhUuIoFqDkAAh1ZitS5S78IcJVRs5yYIPxClrFpllIdK5dKFnBOIFhTjatsC6MScRDkhnZ2ANM9fCfpLwtRYWe2AKIYEkBA2MAMyHfiuAPiNC8S0SkngZpBbOj1fIZjUMtozido7oPMtCTNXMKOFlVyHImAlqK6KVziznaCTRaJRC0zJeJOMqfgpSxIKHY4gAOzngN7QrFhVMQTNUCoqlglICQteFEti4Sch+4wQ2fRNSgFTFJBPGSzhn4IbUMIqnJzrYRYWXRGzy5kuYlKsUtSlpBWVDEpnLKfLCGZsok39ekyQECXIXPKswksEhwHJY7fpFsaCci5sa0+kDhUyd6NyXLYBic4aHhNTMjmi0ufR1aZikkOhqlsILYhQsXU+FwdQfmi4sF4LnOZtmXJUiicRlrcKzwlJ/x2fxbJLCmuo7dvPEvgZvi4UrnSfZ+y9IETGYJKcL1S9QTQs2tw1Yno0WswCgmWEhaQggPQB+LmxOIvtYbIt1TKtvj0ppWIKO2aLSCkYcSSlCkDCdSs359kUd+WNgcDpAwyEghirAQrGWDElS2BpBfaklMtQlhjhOEUIdqMKCBTSe1qlWVK5tCCl04g1V1J2pCRRujXEZfq9u6WEIShOSEpTnsAA+jb4lSJnt5IamNG/EIrrtIwnCQRkCCS4YMa8zfSJtgVitEnZjQ37hDl0J202+PcTeorugBEH18e4m9RXdAEjXCwpNNkYrBP5khX7VA/aMXVnG/W2zibLmSzktKknZUNGKiylClS1hlJJChzihia2rMUcFRdC70kZQ2bsTzwbi3VUDHLOUWC7q2KPbCP8AilDIgwbhm0F4WYkG7ZmwQk2JetJ7IdwmjWPEZwsyCNRj1KDz7ojuPCl4WiHEjak7oUmWDkewwrj9ap+HMsf0g65P/wBgvnAFNebfA5oVKKbLLCgxANGrmT/MXtoOW2LLpmdja7R7KX1E+ER0KsA9lL6ifCI6JhQ6ffl0fNT4VwAwefiD+WR81PhXGfhdYKYpNN7EtclM2U+KU5IAclCuMwzowygduGxqUymQCUpmOP1HEpyouAkMQKD9R2tGiIXFHarjUmaqZJ9GUKSpKpSnA4QqQagAvUNERJc6wEYUgpCThyNSyXNanY+tonRVXTbXPo1JUiYlOIhVQUuRiSsUIcGmYpEudeCE8ZQDgkDWQKkiApgTHol69j/79Ih/8kgB8X8/6xjlXzKAdSgAaOVJAftMUXKYqWDqrHgENy7xklmmIrky0116jElxtH+9Ea1Bs0Uw2hSnANWFTk5pkNhqc6RJJAzIHTSEqIHRDoGZggI05nS0lXpEuMMsh04grhLJSA9OIkdr1aDYzSdVP9aIdtsSJoZYqHwqFFJJSUkoVqLKNYCptGZ5XZpSi7lLEkYSSklLkdCYtbuT/cy6/wDYgtur9YYsdmTKQiUkkiWnCCczlU9rw5YR/eSgNZST2KDV3xWbU4alfPuJvUV3QAJU0H99fl5vUV3GM9JhjJ5BgV0z0ZM720ge1/Wn4gNfTl0wTJhzFEWKi1FBKVgpIzBBB3GH02pJ1iNatt3yZwPppSVc5AO45wPWn8PrMovLUuXzBlD6wesqBPpBzGHEzBsgkm/h2f0TweskjuMRF6B2kDgrQr/0R3iMXx7My0qkTBDoIhyZoxbUf9RV0FJ+8Q59itMvjyZg/wDJ+2UYvivxv3P+iB2Rwkp2RBFqIooEcxcH6w6m2xi+POH2lR7VxyMgA5P8QwsxItCcRxJZ9Y1RHwmpIaO2Lnk0f8OrapcpaVOQkgJJ56tBXNVwgNdPqYoPw/u/BZgrWslXQ1AIIQfapTqJHTR41eTjwO7IOAjqp7hHse2fip6B3R0LAa/ET8sn5qfCuM6SqNV0qudVqkiWhSUkLCnUCQwCg1OmBZGgE4f90v8AaqAwNJVCws6oJfUOdy0v9qo99RJvLS9yoNHYd9O2pugmPFTAcw/TXc8EvqNN5WXuVHeos3lZe5UPICc2ySVcaVLV0pBy6YRLu2QmokSukS0D7QX+os3lZe5UeDQSbysvcqHdIOVdNmLvIlF2zQk5O2fSY9N2SCAPRS2GQwpYdFKQYnQSbysvcqPPUSbysvcqIbCBuqSW9mmmsUMRJmjdnJBwmgw8Y7yzVzrzmDsaDTuWl/tV5x76jzeVlv0KiW2dnRlI91aLRKaqQiatgeqSzZROuq7pknjWmfN66gRm+RfWTr5oN06ETdc2X2JVHvqRN5VG5UW/4df0OSgSSOZ37f5jrp/OSwRmUgdhf790X1p0BmLFZqH1FlU/iHbFoRMlzZa/SS2QdQU7OCRs1RbAsvr8vN6iu4xniso0i3yDMlrQCAVJKQTlUQM+qa+URuMQD6Y9i/8AVNfKI3GPRomvlEbjElC8clUX50UXyiNxjhorM5RG4xJRY4WlcXQ0VmcojcY9Giy+URuMFMql9KY9C4uxouv40bjHHRdfxp3GNIP2ixS5vHQhXSATvivtOi9lW5MpIJzIpubKC8aLL5RO4w4dGl8ol+gxbTMbX+HyC5lTSg7FBw3TnC7u0DSlQM5eNI/SkYXbJ3ekaajRxetadxjho6v407jFtaVFmlABhqb7wwkAzXOaQ/1/+Req0fm/pmoD6ikntGwxyNG1YgorTTOhrAV/Yg0tA/xT3COhcpLADYAI6Jl//9k=">
            <a:extLst>
              <a:ext uri="{FF2B5EF4-FFF2-40B4-BE49-F238E27FC236}">
                <a16:creationId xmlns:a16="http://schemas.microsoft.com/office/drawing/2014/main" xmlns="" id="{871D2DA5-F741-40EF-A863-F44BE923AF9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6170275" y="-179388"/>
            <a:ext cx="288925" cy="31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pt-BR" altLang="pt-BR" sz="2300">
              <a:latin typeface="tahoma, verdana, arial" charset="0"/>
            </a:endParaRPr>
          </a:p>
        </p:txBody>
      </p:sp>
      <p:sp>
        <p:nvSpPr>
          <p:cNvPr id="36" name="Text Box 3393">
            <a:extLst>
              <a:ext uri="{FF2B5EF4-FFF2-40B4-BE49-F238E27FC236}">
                <a16:creationId xmlns:a16="http://schemas.microsoft.com/office/drawing/2014/main" xmlns="" id="{12BCF9C7-7162-464C-BBC0-C11CE05E5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08856" y="8473820"/>
            <a:ext cx="10077450" cy="1527175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txBody>
          <a:bodyPr wrap="none" lIns="102178" tIns="51088" rIns="102178" bIns="51088" anchor="ctr"/>
          <a:lstStyle>
            <a:lvl1pPr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1pPr>
            <a:lvl2pPr marL="742950" indent="-28575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2pPr>
            <a:lvl3pPr marL="11430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3pPr>
            <a:lvl4pPr marL="16002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4pPr>
            <a:lvl5pPr marL="20574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5pPr>
            <a:lvl6pPr marL="25146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6pPr>
            <a:lvl7pPr marL="29718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7pPr>
            <a:lvl8pPr marL="34290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8pPr>
            <a:lvl9pPr marL="38862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9pPr>
          </a:lstStyle>
          <a:p>
            <a:pPr algn="ctr">
              <a:lnSpc>
                <a:spcPct val="150000"/>
              </a:lnSpc>
              <a:spcAft>
                <a:spcPts val="0"/>
              </a:spcAft>
              <a:defRPr/>
            </a:pPr>
            <a:r>
              <a:rPr lang="en-US" sz="4000" b="1" dirty="0">
                <a:latin typeface="Verdana"/>
                <a:ea typeface="Calibri"/>
                <a:cs typeface="Times New Roman"/>
              </a:rPr>
              <a:t>RESULTADOS E DISCUSSÃO</a:t>
            </a:r>
            <a:endParaRPr lang="pt-BR" sz="18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110" name="Text Box 3646">
            <a:extLst>
              <a:ext uri="{FF2B5EF4-FFF2-40B4-BE49-F238E27FC236}">
                <a16:creationId xmlns:a16="http://schemas.microsoft.com/office/drawing/2014/main" xmlns="" id="{D60D291A-1626-4E7A-86DD-C34985A3B5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86113" y="10725928"/>
            <a:ext cx="9433719" cy="49989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6863" tIns="43432" rIns="86863" bIns="43432">
            <a:spAutoFit/>
          </a:bodyPr>
          <a:lstStyle>
            <a:lvl1pPr defTabSz="692150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692150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692150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692150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692150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692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692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692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69215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alt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Em 02/11/2021 alcançamos a marca de 3.513 seguidores no Instagram, que estão localizados principalmente no Rio de Janeiro, mas distribuídos também em municípios vizinhos como Duque de Caxias (RJ) e Niterói (RJ), em outros estados como São Paulo (SP), Recife (PE) e Salvador (BA), e inclusive outros países como Índia, Portugal, Chile, Equador e Canadá. Nossos seguidores formam um público majoritariamente feminino, e sua maioria está presente na faixa etária entre 18 e 44 anos.</a:t>
            </a:r>
          </a:p>
        </p:txBody>
      </p:sp>
      <p:sp>
        <p:nvSpPr>
          <p:cNvPr id="45" name="Text Box 3415">
            <a:extLst>
              <a:ext uri="{FF2B5EF4-FFF2-40B4-BE49-F238E27FC236}">
                <a16:creationId xmlns:a16="http://schemas.microsoft.com/office/drawing/2014/main" xmlns="" id="{B998741D-0293-4B52-A66A-B2D031B3A7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71066" y="16518557"/>
            <a:ext cx="10077450" cy="14097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txBody>
          <a:bodyPr wrap="none" lIns="102178" tIns="51088" rIns="102178" bIns="51088" anchor="ctr"/>
          <a:lstStyle>
            <a:lvl1pPr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1pPr>
            <a:lvl2pPr marL="742950" indent="-28575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2pPr>
            <a:lvl3pPr marL="11430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3pPr>
            <a:lvl4pPr marL="16002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4pPr>
            <a:lvl5pPr marL="20574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5pPr>
            <a:lvl6pPr marL="25146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6pPr>
            <a:lvl7pPr marL="29718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7pPr>
            <a:lvl8pPr marL="34290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8pPr>
            <a:lvl9pPr marL="38862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9pPr>
          </a:lstStyle>
          <a:p>
            <a:pPr algn="ctr">
              <a:defRPr/>
            </a:pPr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CONSIDERAÇÕES FINAIS</a:t>
            </a:r>
            <a:endParaRPr lang="pt-BR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113" name="Text Box 2409">
            <a:extLst>
              <a:ext uri="{FF2B5EF4-FFF2-40B4-BE49-F238E27FC236}">
                <a16:creationId xmlns:a16="http://schemas.microsoft.com/office/drawing/2014/main" xmlns="" id="{FACED299-173A-4CAB-83FA-70E32997DD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29787" y="18582355"/>
            <a:ext cx="9955213" cy="5568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178" tIns="51088" rIns="102178" bIns="51088" anchor="ctr">
            <a:spAutoFit/>
          </a:bodyPr>
          <a:lstStyle>
            <a:lvl1pPr defTabSz="1020763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020763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020763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020763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020763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pt-BR" sz="2400" dirty="0">
                <a:effectLst/>
                <a:highlight>
                  <a:srgbClr val="FFFFFF"/>
                </a:highlight>
                <a:latin typeface="Verdana" panose="020B0604030504040204" pitchFamily="34" charset="0"/>
                <a:ea typeface="Verdana" panose="020B0604030504040204" pitchFamily="34" charset="0"/>
              </a:rPr>
              <a:t>A experiência com a horta midiatizada, através da manutenção do perfil @hortacefet, tem permitido para além de manter o projeto em funcionamento, mesmo com o isolamento social, promover a divulgação científica e a popularização da ciência por meio de nossas postagens. A virtualização do trabalho possibilitou também a manutenção do relacionamento com nossos alunos e parceiros, mesmo diante do contexto pandêmico, com a suspensão das atividades presenciais do projeto Horta Escolar.</a:t>
            </a:r>
            <a:endParaRPr lang="pt-BR" sz="2400" dirty="0"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pt-BR" altLang="pt-BR" sz="2400" dirty="0">
              <a:latin typeface="Verdana" panose="020B0604030504040204" pitchFamily="34" charset="0"/>
              <a:ea typeface="Calibri" panose="020F0502020204030204" pitchFamily="34" charset="0"/>
            </a:endParaRPr>
          </a:p>
        </p:txBody>
      </p:sp>
      <p:sp>
        <p:nvSpPr>
          <p:cNvPr id="4114" name="Text Box 3936">
            <a:extLst>
              <a:ext uri="{FF2B5EF4-FFF2-40B4-BE49-F238E27FC236}">
                <a16:creationId xmlns:a16="http://schemas.microsoft.com/office/drawing/2014/main" xmlns="" id="{90ABA59B-5C8D-4D12-BAF1-8E89CFC03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75045" y="32596580"/>
            <a:ext cx="9523413" cy="37566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62" tIns="48381" rIns="96762" bIns="48381" anchor="t">
            <a:spAutoFit/>
          </a:bodyPr>
          <a:lstStyle>
            <a:lvl1pPr indent="-457200" defTabSz="968375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68375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68375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68375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68375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buNone/>
            </a:pPr>
            <a:endParaRPr lang="pt-BR" sz="2800" dirty="0">
              <a:latin typeface="Times New Roman"/>
              <a:ea typeface="Verdana"/>
              <a:cs typeface="Times New Roman"/>
            </a:endParaRPr>
          </a:p>
          <a:p>
            <a:pPr algn="just">
              <a:buNone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CABRAL, L. F. E.; CORDEIRO, F.; RODRIGUES, J. O. R.; PANTOJA, C. E.; LEÃO, D. C. Integrando saberes através de uma horta escolar: uma experiência no CEFET/RJ. </a:t>
            </a:r>
            <a:r>
              <a:rPr lang="pt-BR" sz="2400" dirty="0" err="1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In:</a:t>
            </a:r>
            <a:r>
              <a:rPr lang="pt-BR" sz="2400" b="1" dirty="0" err="1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Anais</a:t>
            </a:r>
            <a:r>
              <a:rPr lang="pt-BR" sz="2400" b="1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 do II Encontro </a:t>
            </a:r>
            <a:r>
              <a:rPr lang="pt-BR" sz="2400" b="1" dirty="0" err="1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Intercampi</a:t>
            </a:r>
            <a:r>
              <a:rPr lang="pt-BR" sz="2400" b="1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 de Educação Profissional do CEFET/RJ: O Ensino Integrado em Foco.</a:t>
            </a: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 Rio de Janeiro: CEFET/RJ, Moura et al. (</a:t>
            </a:r>
            <a:r>
              <a:rPr lang="pt-BR" sz="2400" dirty="0" err="1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orgs</a:t>
            </a: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). 2ª Ed. Rio de Janeiro, 2019. p.81-90. 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endParaRPr lang="pt-BR" sz="2800" dirty="0">
              <a:latin typeface="Times New Roman"/>
              <a:ea typeface="Verdana"/>
              <a:cs typeface="Times New Roman"/>
            </a:endParaRPr>
          </a:p>
        </p:txBody>
      </p:sp>
      <p:sp>
        <p:nvSpPr>
          <p:cNvPr id="33" name="Text Box 3415">
            <a:extLst>
              <a:ext uri="{FF2B5EF4-FFF2-40B4-BE49-F238E27FC236}">
                <a16:creationId xmlns:a16="http://schemas.microsoft.com/office/drawing/2014/main" xmlns="" id="{79630A21-5DEE-4434-90F6-FEDA695CD7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5040" y="8485299"/>
            <a:ext cx="10075863" cy="14097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txBody>
          <a:bodyPr wrap="none" lIns="102178" tIns="51088" rIns="102178" bIns="51088" anchor="ctr"/>
          <a:lstStyle>
            <a:lvl1pPr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1pPr>
            <a:lvl2pPr marL="742950" indent="-28575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2pPr>
            <a:lvl3pPr marL="11430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3pPr>
            <a:lvl4pPr marL="16002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4pPr>
            <a:lvl5pPr marL="20574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5pPr>
            <a:lvl6pPr marL="25146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6pPr>
            <a:lvl7pPr marL="29718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7pPr>
            <a:lvl8pPr marL="34290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8pPr>
            <a:lvl9pPr marL="38862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9pPr>
          </a:lstStyle>
          <a:p>
            <a:pPr algn="ctr">
              <a:defRPr/>
            </a:pPr>
            <a:r>
              <a:rPr lang="en-US" sz="40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INTRODUÇÃO</a:t>
            </a:r>
            <a:endParaRPr lang="pt-BR" sz="4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116" name="Text Box 2409">
            <a:extLst>
              <a:ext uri="{FF2B5EF4-FFF2-40B4-BE49-F238E27FC236}">
                <a16:creationId xmlns:a16="http://schemas.microsoft.com/office/drawing/2014/main" xmlns="" id="{573F5F39-AD9E-4111-B574-278C857D26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1653" y="21879860"/>
            <a:ext cx="9779000" cy="2917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178" tIns="51088" rIns="102178" bIns="51088" anchor="ctr">
            <a:spAutoFit/>
          </a:bodyPr>
          <a:lstStyle>
            <a:lvl1pPr defTabSz="1020763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020763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020763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020763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020763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Todas as nossas postagens são elaboradas com compartilhamento de roteiro e edição das imagens e vídeos de forma participativa. Os alunos desenvolvem os materiais sob a orientação da coordenação do projeto. 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pt-BR" altLang="pt-BR" sz="3000" dirty="0">
              <a:latin typeface="tahoma, verdana, arial" charset="0"/>
            </a:endParaRPr>
          </a:p>
        </p:txBody>
      </p:sp>
      <p:sp>
        <p:nvSpPr>
          <p:cNvPr id="35" name="Text Box 3660">
            <a:extLst>
              <a:ext uri="{FF2B5EF4-FFF2-40B4-BE49-F238E27FC236}">
                <a16:creationId xmlns:a16="http://schemas.microsoft.com/office/drawing/2014/main" xmlns="" id="{182F68BF-C10B-4A35-86A7-658F975D7D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471066" y="24613294"/>
            <a:ext cx="9812337" cy="15367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txBody>
          <a:bodyPr wrap="none" lIns="102178" tIns="51088" rIns="102178" bIns="51088" anchor="ctr"/>
          <a:lstStyle>
            <a:lvl1pPr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1pPr>
            <a:lvl2pPr marL="742950" indent="-28575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2pPr>
            <a:lvl3pPr marL="11430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3pPr>
            <a:lvl4pPr marL="16002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4pPr>
            <a:lvl5pPr marL="2057400" indent="-228600" defTabSz="1020763" eaLnBrk="0" hangingPunct="0"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5pPr>
            <a:lvl6pPr marL="25146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6pPr>
            <a:lvl7pPr marL="29718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7pPr>
            <a:lvl8pPr marL="34290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8pPr>
            <a:lvl9pPr marL="3886200" indent="-228600" algn="ctr" defTabSz="1020763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chemeClr val="tx1"/>
                </a:solidFill>
                <a:latin typeface="tahoma, verdana, arial" charset="0"/>
                <a:cs typeface="Times New Roman" pitchFamily="18" charset="0"/>
              </a:defRPr>
            </a:lvl9pPr>
          </a:lstStyle>
          <a:p>
            <a:pPr algn="ctr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4000" b="1" dirty="0">
                <a:latin typeface="Verdana"/>
                <a:ea typeface="Calibri"/>
                <a:cs typeface="Times New Roman"/>
              </a:rPr>
              <a:t>AGRADECIMENTOS</a:t>
            </a:r>
            <a:endParaRPr lang="pt-BR" sz="40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4118" name="Text Box 2409">
            <a:extLst>
              <a:ext uri="{FF2B5EF4-FFF2-40B4-BE49-F238E27FC236}">
                <a16:creationId xmlns:a16="http://schemas.microsoft.com/office/drawing/2014/main" xmlns="" id="{5AB5C553-F72E-404C-AFAF-223CC23D70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83606" y="26944964"/>
            <a:ext cx="9664700" cy="600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178" tIns="51088" rIns="102178" bIns="51088" anchor="ctr">
            <a:spAutoFit/>
          </a:bodyPr>
          <a:lstStyle>
            <a:lvl1pPr defTabSz="1020763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020763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020763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020763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020763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pt-BR" sz="2400" dirty="0">
                <a:effectLst/>
                <a:highlight>
                  <a:srgbClr val="FFFFFF"/>
                </a:highlight>
                <a:latin typeface="Verdana" panose="020B0604030504040204" pitchFamily="34" charset="0"/>
                <a:ea typeface="Verdana" panose="020B0604030504040204" pitchFamily="34" charset="0"/>
              </a:rPr>
              <a:t>Agradecemos ao CEFET-RJ, CNPq e FAPERJ pela concessão de bolsas aos alunos envolvidos e aos laboratórios de pesquisa da UFRJ que são nossos parceiros: LADIGE e o Laboratório de Vídeo Educativo, e também à FEBRACE pela oportunidade de participar da Feira.  </a:t>
            </a:r>
            <a:endParaRPr lang="pt-BR" sz="2400" dirty="0">
              <a:effectLst/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endParaRPr lang="pt-BR" sz="157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5" name="Imagem 5" descr="Logotipo, nome da empresa&#10;&#10;Descrição gerada automaticamente">
            <a:extLst>
              <a:ext uri="{FF2B5EF4-FFF2-40B4-BE49-F238E27FC236}">
                <a16:creationId xmlns:a16="http://schemas.microsoft.com/office/drawing/2014/main" xmlns="" id="{59A73C3F-82CE-4D0F-8A5F-5AD679079E0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332980" y="406290"/>
            <a:ext cx="4221611" cy="2393168"/>
          </a:xfrm>
          <a:prstGeom prst="rect">
            <a:avLst/>
          </a:prstGeom>
        </p:spPr>
      </p:pic>
      <p:pic>
        <p:nvPicPr>
          <p:cNvPr id="7" name="Imagem 7" descr="Uma imagem contendo Texto&#10;&#10;Descrição gerada automaticamente">
            <a:extLst>
              <a:ext uri="{FF2B5EF4-FFF2-40B4-BE49-F238E27FC236}">
                <a16:creationId xmlns:a16="http://schemas.microsoft.com/office/drawing/2014/main" xmlns="" id="{7A9EDCF9-5ED5-4C8E-B950-602616EFE5F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344823" y="40980803"/>
            <a:ext cx="4862180" cy="2109863"/>
          </a:xfrm>
          <a:prstGeom prst="rect">
            <a:avLst/>
          </a:prstGeom>
        </p:spPr>
      </p:pic>
      <p:sp>
        <p:nvSpPr>
          <p:cNvPr id="26" name="Text Box 3936">
            <a:extLst>
              <a:ext uri="{FF2B5EF4-FFF2-40B4-BE49-F238E27FC236}">
                <a16:creationId xmlns:a16="http://schemas.microsoft.com/office/drawing/2014/main" xmlns="" id="{A0BA7248-0EA8-45A7-9BBA-9734E20BED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42146" y="36173242"/>
            <a:ext cx="9523413" cy="3399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62" tIns="48381" rIns="96762" bIns="48381" anchor="t">
            <a:spAutoFit/>
          </a:bodyPr>
          <a:lstStyle>
            <a:lvl1pPr indent="-457200" defTabSz="968375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68375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68375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68375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68375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buNone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LEÃO, D.C; CABRAL, L.F.E; BORGES, M. C. P.; RODRIGUES, J.O.R. Hortas escolares: uma revisão sistemática da literatura recente. In: </a:t>
            </a:r>
            <a:r>
              <a:rPr lang="pt-BR" sz="2400" b="1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ENEBIO: itinerários de resistência - pluralidade e laicidade no Ensino de Ciências e Biologia.  </a:t>
            </a: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Lima </a:t>
            </a:r>
            <a:r>
              <a:rPr lang="pt-BR" sz="2400" i="1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et.al</a:t>
            </a: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 (</a:t>
            </a:r>
            <a:r>
              <a:rPr lang="pt-BR" sz="2400" dirty="0" err="1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orgs</a:t>
            </a: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). Campina Grande, Realize Editora,2021. p.5038-5049. </a:t>
            </a:r>
          </a:p>
          <a:p>
            <a:pPr>
              <a:buNone/>
            </a:pPr>
            <a:endParaRPr lang="pt-BR" sz="2800" dirty="0">
              <a:latin typeface="Times New Roman"/>
              <a:ea typeface="Verdana"/>
              <a:cs typeface="Times New Roman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endParaRPr lang="pt-BR" sz="2800" dirty="0">
              <a:latin typeface="Times New Roman"/>
              <a:ea typeface="Verdana"/>
              <a:cs typeface="Times New Roman"/>
            </a:endParaRPr>
          </a:p>
        </p:txBody>
      </p:sp>
      <p:sp>
        <p:nvSpPr>
          <p:cNvPr id="27" name="Text Box 3936">
            <a:extLst>
              <a:ext uri="{FF2B5EF4-FFF2-40B4-BE49-F238E27FC236}">
                <a16:creationId xmlns:a16="http://schemas.microsoft.com/office/drawing/2014/main" xmlns="" id="{E8C686A5-73C4-4839-A571-9D44095E8D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542145" y="38352943"/>
            <a:ext cx="9523413" cy="3682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62" tIns="48381" rIns="96762" bIns="48381" anchor="t">
            <a:spAutoFit/>
          </a:bodyPr>
          <a:lstStyle>
            <a:lvl1pPr indent="-457200" defTabSz="968375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68375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68375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68375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68375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68375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buNone/>
            </a:pPr>
            <a:endParaRPr lang="pt-BR" sz="2800" dirty="0">
              <a:latin typeface="Times New Roman"/>
              <a:ea typeface="Verdana"/>
              <a:cs typeface="Times New Roman"/>
            </a:endParaRPr>
          </a:p>
          <a:p>
            <a:pPr>
              <a:buNone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KINUPP, V. F; LORENZI, H. </a:t>
            </a:r>
            <a:r>
              <a:rPr lang="pt-BR" sz="2400" b="1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Plantas Alimentícias Não Convencionais (PANC) no Brasil: guia de identificação, aspectos nutricionais e receitas ilustradas</a:t>
            </a: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  <a:cs typeface="Times New Roman"/>
              </a:rPr>
              <a:t>. São Paulo, Editora Plantarum, 2014.</a:t>
            </a:r>
          </a:p>
          <a:p>
            <a:pPr>
              <a:buNone/>
            </a:pPr>
            <a:endParaRPr lang="pt-BR" sz="2800" dirty="0">
              <a:latin typeface="Times New Roman"/>
              <a:ea typeface="Verdana"/>
              <a:cs typeface="Times New Roman"/>
            </a:endParaRPr>
          </a:p>
          <a:p>
            <a:pPr>
              <a:buNone/>
            </a:pPr>
            <a:endParaRPr lang="pt-BR" sz="2800" dirty="0">
              <a:latin typeface="Times New Roman"/>
              <a:ea typeface="Verdana"/>
              <a:cs typeface="Times New Roman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endParaRPr lang="pt-BR" sz="2800" dirty="0">
              <a:latin typeface="Times New Roman"/>
              <a:ea typeface="Verdana"/>
              <a:cs typeface="Times New Roman"/>
            </a:endParaRPr>
          </a:p>
        </p:txBody>
      </p:sp>
      <p:sp>
        <p:nvSpPr>
          <p:cNvPr id="28" name="Text Box 2409">
            <a:extLst>
              <a:ext uri="{FF2B5EF4-FFF2-40B4-BE49-F238E27FC236}">
                <a16:creationId xmlns:a16="http://schemas.microsoft.com/office/drawing/2014/main" xmlns="" id="{A67F5337-C065-4A92-89B6-3363ED1293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3300" y="24519934"/>
            <a:ext cx="9779000" cy="582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178" tIns="51088" rIns="102178" bIns="51088" anchor="ctr">
            <a:spAutoFit/>
          </a:bodyPr>
          <a:lstStyle>
            <a:lvl1pPr defTabSz="1020763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020763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020763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020763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020763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Atualmente nosso perfil possui 13 categorias de postagens</a:t>
            </a: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:</a:t>
            </a:r>
          </a:p>
        </p:txBody>
      </p:sp>
      <p:sp>
        <p:nvSpPr>
          <p:cNvPr id="29" name="Text Box 2409">
            <a:extLst>
              <a:ext uri="{FF2B5EF4-FFF2-40B4-BE49-F238E27FC236}">
                <a16:creationId xmlns:a16="http://schemas.microsoft.com/office/drawing/2014/main" xmlns="" id="{1B6C96A2-4418-413E-B081-7C8D9FCC7F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7104" y="34760342"/>
            <a:ext cx="9779000" cy="327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178" tIns="51088" rIns="102178" bIns="51088" anchor="ctr">
            <a:spAutoFit/>
          </a:bodyPr>
          <a:lstStyle>
            <a:lvl1pPr defTabSz="1020763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020763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020763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020763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020763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Além das categorias de postagens apresentamos informações </a:t>
            </a: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n</a:t>
            </a: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o formato de stories. Em menor frequência, produzimos stories autorais como “Quiz”, “Enquetes” e o quadro “Mito ou Verdade” nos quais interagimos com a audiência.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pt-BR" altLang="pt-BR" sz="48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0" name="Text Box 2409">
            <a:extLst>
              <a:ext uri="{FF2B5EF4-FFF2-40B4-BE49-F238E27FC236}">
                <a16:creationId xmlns:a16="http://schemas.microsoft.com/office/drawing/2014/main" xmlns="" id="{CF2E7547-37BA-4DA6-92C7-8B6932677F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3472" y="37284239"/>
            <a:ext cx="9779000" cy="4071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178" tIns="51088" rIns="102178" bIns="51088" anchor="ctr">
            <a:spAutoFit/>
          </a:bodyPr>
          <a:lstStyle>
            <a:lvl1pPr defTabSz="1020763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020763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020763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020763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020763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Regularmente, são realizadas análises dos dados fornecidos pelo </a:t>
            </a:r>
            <a:r>
              <a:rPr lang="pt-BR" sz="2400" i="1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Instagram</a:t>
            </a:r>
            <a:r>
              <a:rPr lang="pt-BR" sz="24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, a partir das métricas que o próprio aplicativo dispõe. Com base nessas informações coletadas, realizamos o frequente ajuste do endereçamento das postagens, como forma de manter o interesse dos nossos seguidores.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buFontTx/>
              <a:buNone/>
            </a:pPr>
            <a:endParaRPr lang="pt-BR" altLang="pt-BR" sz="6000"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31" name="Text Box 2409">
            <a:extLst>
              <a:ext uri="{FF2B5EF4-FFF2-40B4-BE49-F238E27FC236}">
                <a16:creationId xmlns:a16="http://schemas.microsoft.com/office/drawing/2014/main" xmlns="" id="{2B8CE6EF-088C-4C32-81DB-D89E6E65D5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89287" y="25756657"/>
            <a:ext cx="9779000" cy="8338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2178" tIns="51088" rIns="102178" bIns="51088" anchor="ctr">
            <a:spAutoFit/>
          </a:bodyPr>
          <a:lstStyle>
            <a:lvl1pPr defTabSz="1020763">
              <a:spcBef>
                <a:spcPct val="20000"/>
              </a:spcBef>
              <a:buChar char="•"/>
              <a:defRPr sz="188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020763">
              <a:spcBef>
                <a:spcPct val="20000"/>
              </a:spcBef>
              <a:buChar char="–"/>
              <a:defRPr sz="163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020763">
              <a:spcBef>
                <a:spcPct val="20000"/>
              </a:spcBef>
              <a:buChar char="•"/>
              <a:defRPr sz="1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020763">
              <a:spcBef>
                <a:spcPct val="20000"/>
              </a:spcBef>
              <a:buChar char="–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020763">
              <a:spcBef>
                <a:spcPct val="20000"/>
              </a:spcBef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020763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17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Plantas da Horta;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pt-BR" sz="2400" dirty="0" err="1">
                <a:latin typeface="Verdana" panose="020B0604030504040204" pitchFamily="34" charset="0"/>
                <a:ea typeface="Verdana" panose="020B0604030504040204" pitchFamily="34" charset="0"/>
              </a:rPr>
              <a:t>Reels</a:t>
            </a: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de educação alimentar e nutricional (receitas ilustradas;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Horta Explica;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Horta Divulga;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#TBT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Divulgação de eventos com participação dos integrantes do projeto;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Memes de manifestações culturais da  internet;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Vídeos para o IGTV;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Momentos do projeto;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Conceitos Balizadores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Cientistas importantes; 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Sessões temáticas;</a:t>
            </a:r>
          </a:p>
          <a:p>
            <a:pPr marL="342900" indent="-342900" algn="just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 </a:t>
            </a:r>
            <a:r>
              <a:rPr lang="pt-BR" sz="2400" dirty="0" err="1">
                <a:latin typeface="Verdana" panose="020B0604030504040204" pitchFamily="34" charset="0"/>
                <a:ea typeface="Verdana" panose="020B0604030504040204" pitchFamily="34" charset="0"/>
              </a:rPr>
              <a:t>Reposts</a:t>
            </a:r>
            <a:r>
              <a:rPr lang="pt-BR" sz="2400" dirty="0">
                <a:latin typeface="Verdana" panose="020B0604030504040204" pitchFamily="34" charset="0"/>
                <a:ea typeface="Verdana" panose="020B0604030504040204" pitchFamily="34" charset="0"/>
              </a:rPr>
              <a:t>.</a:t>
            </a:r>
          </a:p>
        </p:txBody>
      </p:sp>
      <p:pic>
        <p:nvPicPr>
          <p:cNvPr id="32" name="image1.jpg">
            <a:extLst>
              <a:ext uri="{FF2B5EF4-FFF2-40B4-BE49-F238E27FC236}">
                <a16:creationId xmlns:a16="http://schemas.microsoft.com/office/drawing/2014/main" xmlns="" id="{EE895A79-5809-4D8B-BDD6-3906C95EA083}"/>
              </a:ext>
            </a:extLst>
          </p:cNvPr>
          <p:cNvPicPr/>
          <p:nvPr/>
        </p:nvPicPr>
        <p:blipFill>
          <a:blip r:embed="rId7"/>
          <a:srcRect/>
          <a:stretch>
            <a:fillRect/>
          </a:stretch>
        </p:blipFill>
        <p:spPr>
          <a:xfrm>
            <a:off x="24305694" y="8473820"/>
            <a:ext cx="5009350" cy="7018581"/>
          </a:xfrm>
          <a:prstGeom prst="rect">
            <a:avLst/>
          </a:prstGeom>
          <a:ln/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xmlns="" id="{68733D31-E167-4A9C-99F5-9271F11341AF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1675" b="2832"/>
          <a:stretch/>
        </p:blipFill>
        <p:spPr>
          <a:xfrm>
            <a:off x="11567936" y="23163277"/>
            <a:ext cx="9034936" cy="546368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xmlns="" id="{76BDA1C9-65B1-4FF4-9552-C3E743404CC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209172" y="16752279"/>
            <a:ext cx="9695932" cy="4433393"/>
          </a:xfrm>
          <a:prstGeom prst="rect">
            <a:avLst/>
          </a:prstGeom>
        </p:spPr>
      </p:pic>
      <p:pic>
        <p:nvPicPr>
          <p:cNvPr id="1026" name="Picture 2" descr="DIVULGAÇÃO CIENTÍFICA – ABC">
            <a:extLst>
              <a:ext uri="{FF2B5EF4-FFF2-40B4-BE49-F238E27FC236}">
                <a16:creationId xmlns:a16="http://schemas.microsoft.com/office/drawing/2014/main" xmlns="" id="{295EC8B7-945E-4125-85F8-8063F2DDBB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3111"/>
          <a:stretch/>
        </p:blipFill>
        <p:spPr bwMode="auto">
          <a:xfrm>
            <a:off x="213848" y="134938"/>
            <a:ext cx="5963693" cy="3288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CaixaDeTexto 33">
            <a:extLst>
              <a:ext uri="{FF2B5EF4-FFF2-40B4-BE49-F238E27FC236}">
                <a16:creationId xmlns:a16="http://schemas.microsoft.com/office/drawing/2014/main" xmlns="" id="{00BF868E-1D7D-40D8-A8B0-EDADEFE22BEE}"/>
              </a:ext>
            </a:extLst>
          </p:cNvPr>
          <p:cNvSpPr txBox="1"/>
          <p:nvPr/>
        </p:nvSpPr>
        <p:spPr>
          <a:xfrm>
            <a:off x="11809537" y="21855329"/>
            <a:ext cx="2406831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2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Fonte: Os autores (2022). </a:t>
            </a:r>
            <a:endParaRPr lang="pt-BR" sz="2200" dirty="0"/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xmlns="" id="{7FBA7DA9-80AE-4A84-B74E-C49FB6750A3A}"/>
              </a:ext>
            </a:extLst>
          </p:cNvPr>
          <p:cNvSpPr txBox="1"/>
          <p:nvPr/>
        </p:nvSpPr>
        <p:spPr>
          <a:xfrm>
            <a:off x="11812121" y="29336145"/>
            <a:ext cx="2406831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2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Fonte: Os autores (2022). </a:t>
            </a:r>
            <a:endParaRPr lang="pt-BR" sz="2200" dirty="0"/>
          </a:p>
        </p:txBody>
      </p:sp>
      <p:sp>
        <p:nvSpPr>
          <p:cNvPr id="38" name="CaixaDeTexto 37">
            <a:extLst>
              <a:ext uri="{FF2B5EF4-FFF2-40B4-BE49-F238E27FC236}">
                <a16:creationId xmlns:a16="http://schemas.microsoft.com/office/drawing/2014/main" xmlns="" id="{D78F824B-ECE9-49AA-B271-0A3D372E6234}"/>
              </a:ext>
            </a:extLst>
          </p:cNvPr>
          <p:cNvSpPr txBox="1"/>
          <p:nvPr/>
        </p:nvSpPr>
        <p:spPr>
          <a:xfrm>
            <a:off x="24305694" y="15804423"/>
            <a:ext cx="2406831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2200" dirty="0">
                <a:effectLst/>
                <a:latin typeface="Verdana" panose="020B0604030504040204" pitchFamily="34" charset="0"/>
                <a:ea typeface="Verdana" panose="020B0604030504040204" pitchFamily="34" charset="0"/>
              </a:rPr>
              <a:t>Fonte: Os autores (2022). </a:t>
            </a:r>
            <a:endParaRPr lang="pt-BR" sz="2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FF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  <a:scene3d>
          <a:camera prst="legacyPerspectiveFront">
            <a:rot lat="19799999" lon="19439998" rev="0"/>
          </a:camera>
          <a:lightRig rig="legacyNormal2" dir="t"/>
        </a:scene3d>
        <a:sp3d extrusionH="354000" prstMaterial="legacyMatte">
          <a:bevelT w="13500" h="13500" prst="angle"/>
          <a:bevelB w="13500" h="13500" prst="angle"/>
          <a:extrusionClr>
            <a:srgbClr val="939676"/>
          </a:extrusionClr>
        </a:sp3d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6191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, verdana, arial" charset="0"/>
            <a:cs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CFFFF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  <a:scene3d>
          <a:camera prst="legacyPerspectiveFront">
            <a:rot lat="19799999" lon="19439998" rev="0"/>
          </a:camera>
          <a:lightRig rig="legacyNormal2" dir="t"/>
        </a:scene3d>
        <a:sp3d extrusionH="354000" prstMaterial="legacyMatte">
          <a:bevelT w="13500" h="13500" prst="angle"/>
          <a:bevelB w="13500" h="13500" prst="angle"/>
          <a:extrusionClr>
            <a:srgbClr val="939676"/>
          </a:extrusionClr>
        </a:sp3d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61912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23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, verdana, arial" charset="0"/>
            <a:cs typeface="Times New Roman" pitchFamily="18" charset="0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339966"/>
    </a:lt1>
    <a:dk2>
      <a:srgbClr val="000000"/>
    </a:dk2>
    <a:lt2>
      <a:srgbClr val="808080"/>
    </a:lt2>
    <a:accent1>
      <a:srgbClr val="00CC99"/>
    </a:accent1>
    <a:accent2>
      <a:srgbClr val="3333CC"/>
    </a:accent2>
    <a:accent3>
      <a:srgbClr val="ADCAB8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6FCDAE28A2D4D44F84A83BE17DB32AFC" ma:contentTypeVersion="7" ma:contentTypeDescription="Crie um novo documento." ma:contentTypeScope="" ma:versionID="246a9d3eb445c26382b36651cd9c1004">
  <xsd:schema xmlns:xsd="http://www.w3.org/2001/XMLSchema" xmlns:xs="http://www.w3.org/2001/XMLSchema" xmlns:p="http://schemas.microsoft.com/office/2006/metadata/properties" xmlns:ns3="6a959138-449b-4ac3-a21f-d1da6e3a1a3a" xmlns:ns4="0231c2ac-016d-4dd2-9002-2ffd391469d6" targetNamespace="http://schemas.microsoft.com/office/2006/metadata/properties" ma:root="true" ma:fieldsID="73e12f0226f68760ec32eb8764be829a" ns3:_="" ns4:_="">
    <xsd:import namespace="6a959138-449b-4ac3-a21f-d1da6e3a1a3a"/>
    <xsd:import namespace="0231c2ac-016d-4dd2-9002-2ffd391469d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a959138-449b-4ac3-a21f-d1da6e3a1a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31c2ac-016d-4dd2-9002-2ffd391469d6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Compartilhado com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Detalhes de Compartilhado Com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Hash de Dica de Compartilhamento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E637BC3-4229-41F1-837E-32E03810A99E}">
  <ds:schemaRefs>
    <ds:schemaRef ds:uri="0231c2ac-016d-4dd2-9002-2ffd391469d6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6a959138-449b-4ac3-a21f-d1da6e3a1a3a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C147BEAC-21AE-4BEC-8144-0C69AB68E0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a959138-449b-4ac3-a21f-d1da6e3a1a3a"/>
    <ds:schemaRef ds:uri="0231c2ac-016d-4dd2-9002-2ffd391469d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4735328-AE33-4C6B-B10B-54731412E07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4518</TotalTime>
  <Words>844</Words>
  <Application>Microsoft Office PowerPoint</Application>
  <PresentationFormat>Personalizar</PresentationFormat>
  <Paragraphs>42</Paragraphs>
  <Slides>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7" baseType="lpstr">
      <vt:lpstr>Calibri</vt:lpstr>
      <vt:lpstr>tahoma, verdana, arial</vt:lpstr>
      <vt:lpstr>Times New Roman</vt:lpstr>
      <vt:lpstr>Verdana</vt:lpstr>
      <vt:lpstr>Wingdings</vt:lpstr>
      <vt:lpstr>Estrutura padrão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subject>SILUBESA 2004</dc:subject>
  <dc:creator>Vera Cascon</dc:creator>
  <cp:lastModifiedBy>Juliana Ramadas</cp:lastModifiedBy>
  <cp:revision>598</cp:revision>
  <dcterms:created xsi:type="dcterms:W3CDTF">2003-06-01T18:10:39Z</dcterms:created>
  <dcterms:modified xsi:type="dcterms:W3CDTF">2022-03-07T16:38:52Z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0x0101006FCDAE28A2D4D44F84A83BE17DB32AFC</vt:lpwstr>
  </property>
</Properties>
</file>