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40538" cy="89995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EFA4C1-BEA5-4F0D-8E21-F5D86700C581}" v="3" dt="2021-10-26T11:42:23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10" d="100"/>
          <a:sy n="110" d="100"/>
        </p:scale>
        <p:origin x="10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a Pusso" userId="bf2cea391b70e139" providerId="LiveId" clId="{62EFA4C1-BEA5-4F0D-8E21-F5D86700C581}"/>
    <pc:docChg chg="undo custSel modSld">
      <pc:chgData name="Natalia Pusso" userId="bf2cea391b70e139" providerId="LiveId" clId="{62EFA4C1-BEA5-4F0D-8E21-F5D86700C581}" dt="2021-10-26T12:26:06.615" v="1607" actId="1076"/>
      <pc:docMkLst>
        <pc:docMk/>
      </pc:docMkLst>
      <pc:sldChg chg="addSp modSp mod">
        <pc:chgData name="Natalia Pusso" userId="bf2cea391b70e139" providerId="LiveId" clId="{62EFA4C1-BEA5-4F0D-8E21-F5D86700C581}" dt="2021-10-26T12:26:06.615" v="1607" actId="1076"/>
        <pc:sldMkLst>
          <pc:docMk/>
          <pc:sldMk cId="365902051" sldId="256"/>
        </pc:sldMkLst>
        <pc:spChg chg="add mod">
          <ac:chgData name="Natalia Pusso" userId="bf2cea391b70e139" providerId="LiveId" clId="{62EFA4C1-BEA5-4F0D-8E21-F5D86700C581}" dt="2021-10-26T12:26:06.615" v="1607" actId="1076"/>
          <ac:spMkLst>
            <pc:docMk/>
            <pc:sldMk cId="365902051" sldId="256"/>
            <ac:spMk id="3" creationId="{4E5F5EFF-D930-40CE-AEFC-4FC9BDC81563}"/>
          </ac:spMkLst>
        </pc:spChg>
        <pc:spChg chg="mod">
          <ac:chgData name="Natalia Pusso" userId="bf2cea391b70e139" providerId="LiveId" clId="{62EFA4C1-BEA5-4F0D-8E21-F5D86700C581}" dt="2021-10-26T12:24:11.580" v="1581" actId="255"/>
          <ac:spMkLst>
            <pc:docMk/>
            <pc:sldMk cId="365902051" sldId="256"/>
            <ac:spMk id="9" creationId="{DDD2DB74-3654-4776-9732-1CE44CED0FE5}"/>
          </ac:spMkLst>
        </pc:spChg>
        <pc:spChg chg="mod">
          <ac:chgData name="Natalia Pusso" userId="bf2cea391b70e139" providerId="LiveId" clId="{62EFA4C1-BEA5-4F0D-8E21-F5D86700C581}" dt="2021-10-26T12:24:35.570" v="1584" actId="20577"/>
          <ac:spMkLst>
            <pc:docMk/>
            <pc:sldMk cId="365902051" sldId="256"/>
            <ac:spMk id="13" creationId="{154B3981-23D0-4C17-90A7-C4CFEFDCCF2A}"/>
          </ac:spMkLst>
        </pc:spChg>
        <pc:spChg chg="mod">
          <ac:chgData name="Natalia Pusso" userId="bf2cea391b70e139" providerId="LiveId" clId="{62EFA4C1-BEA5-4F0D-8E21-F5D86700C581}" dt="2021-10-26T12:25:57.345" v="1606" actId="20577"/>
          <ac:spMkLst>
            <pc:docMk/>
            <pc:sldMk cId="365902051" sldId="256"/>
            <ac:spMk id="22" creationId="{6AE3AC72-5199-417D-BFD0-62CDDEA624F5}"/>
          </ac:spMkLst>
        </pc:spChg>
        <pc:picChg chg="mod">
          <ac:chgData name="Natalia Pusso" userId="bf2cea391b70e139" providerId="LiveId" clId="{62EFA4C1-BEA5-4F0D-8E21-F5D86700C581}" dt="2021-10-26T11:36:24.179" v="1223" actId="14100"/>
          <ac:picMkLst>
            <pc:docMk/>
            <pc:sldMk cId="365902051" sldId="256"/>
            <ac:picMk id="5" creationId="{BD4714B1-3A9A-449C-96A4-BD531C6ED5F5}"/>
          </ac:picMkLst>
        </pc:picChg>
        <pc:picChg chg="mod">
          <ac:chgData name="Natalia Pusso" userId="bf2cea391b70e139" providerId="LiveId" clId="{62EFA4C1-BEA5-4F0D-8E21-F5D86700C581}" dt="2021-10-26T12:24:40.516" v="1585" actId="1076"/>
          <ac:picMkLst>
            <pc:docMk/>
            <pc:sldMk cId="365902051" sldId="256"/>
            <ac:picMk id="15" creationId="{CEF19E71-5C9E-41F2-B80E-174580B1B444}"/>
          </ac:picMkLst>
        </pc:picChg>
        <pc:picChg chg="mod">
          <ac:chgData name="Natalia Pusso" userId="bf2cea391b70e139" providerId="LiveId" clId="{62EFA4C1-BEA5-4F0D-8E21-F5D86700C581}" dt="2021-10-26T12:24:31.313" v="1583" actId="1076"/>
          <ac:picMkLst>
            <pc:docMk/>
            <pc:sldMk cId="365902051" sldId="256"/>
            <ac:picMk id="17" creationId="{D8578E8A-8042-41CD-8540-8F63D21C9C64}"/>
          </ac:picMkLst>
        </pc:picChg>
        <pc:picChg chg="mod">
          <ac:chgData name="Natalia Pusso" userId="bf2cea391b70e139" providerId="LiveId" clId="{62EFA4C1-BEA5-4F0D-8E21-F5D86700C581}" dt="2021-10-26T12:24:45.298" v="1586" actId="1076"/>
          <ac:picMkLst>
            <pc:docMk/>
            <pc:sldMk cId="365902051" sldId="256"/>
            <ac:picMk id="19" creationId="{58BF4D98-F407-4FC3-BF27-6883E1BF2755}"/>
          </ac:picMkLst>
        </pc:picChg>
        <pc:picChg chg="mod">
          <ac:chgData name="Natalia Pusso" userId="bf2cea391b70e139" providerId="LiveId" clId="{62EFA4C1-BEA5-4F0D-8E21-F5D86700C581}" dt="2021-10-26T12:24:48.923" v="1587" actId="1076"/>
          <ac:picMkLst>
            <pc:docMk/>
            <pc:sldMk cId="365902051" sldId="256"/>
            <ac:picMk id="21" creationId="{59CC8D86-ECEA-4973-96A5-4A6631AC38AE}"/>
          </ac:picMkLst>
        </pc:picChg>
        <pc:picChg chg="mod">
          <ac:chgData name="Natalia Pusso" userId="bf2cea391b70e139" providerId="LiveId" clId="{62EFA4C1-BEA5-4F0D-8E21-F5D86700C581}" dt="2021-10-26T12:25:23.552" v="1590" actId="1076"/>
          <ac:picMkLst>
            <pc:docMk/>
            <pc:sldMk cId="365902051" sldId="256"/>
            <ac:picMk id="24" creationId="{88A22292-A006-4A2C-B288-7DCCC64E23D5}"/>
          </ac:picMkLst>
        </pc:picChg>
        <pc:picChg chg="add mod">
          <ac:chgData name="Natalia Pusso" userId="bf2cea391b70e139" providerId="LiveId" clId="{62EFA4C1-BEA5-4F0D-8E21-F5D86700C581}" dt="2021-10-26T12:25:45.934" v="1602" actId="1076"/>
          <ac:picMkLst>
            <pc:docMk/>
            <pc:sldMk cId="365902051" sldId="256"/>
            <ac:picMk id="26" creationId="{CA6B78A3-4696-4B29-A400-BB711FC69030}"/>
          </ac:picMkLst>
        </pc:picChg>
        <pc:picChg chg="add mod">
          <ac:chgData name="Natalia Pusso" userId="bf2cea391b70e139" providerId="LiveId" clId="{62EFA4C1-BEA5-4F0D-8E21-F5D86700C581}" dt="2021-10-26T12:25:48.028" v="1603" actId="1076"/>
          <ac:picMkLst>
            <pc:docMk/>
            <pc:sldMk cId="365902051" sldId="256"/>
            <ac:picMk id="28" creationId="{E9EF49BE-1228-47F7-97D3-8F40B96DF55E}"/>
          </ac:picMkLst>
        </pc:picChg>
        <pc:picChg chg="mod">
          <ac:chgData name="Natalia Pusso" userId="bf2cea391b70e139" providerId="LiveId" clId="{62EFA4C1-BEA5-4F0D-8E21-F5D86700C581}" dt="2021-10-26T11:36:20.637" v="1222" actId="1076"/>
          <ac:picMkLst>
            <pc:docMk/>
            <pc:sldMk cId="365902051" sldId="256"/>
            <ac:picMk id="1028" creationId="{09A1F6D4-F158-4780-97B2-FD097EF22E6D}"/>
          </ac:picMkLst>
        </pc:picChg>
        <pc:cxnChg chg="mod">
          <ac:chgData name="Natalia Pusso" userId="bf2cea391b70e139" providerId="LiveId" clId="{62EFA4C1-BEA5-4F0D-8E21-F5D86700C581}" dt="2021-10-26T12:24:57.823" v="1588" actId="14100"/>
          <ac:cxnSpMkLst>
            <pc:docMk/>
            <pc:sldMk cId="365902051" sldId="256"/>
            <ac:cxnSpMk id="12" creationId="{70234E1B-3901-45A6-9195-4A7E60BAAEB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041" y="1472842"/>
            <a:ext cx="5814457" cy="3133172"/>
          </a:xfrm>
        </p:spPr>
        <p:txBody>
          <a:bodyPr anchor="b"/>
          <a:lstStyle>
            <a:lvl1pPr algn="ctr">
              <a:defRPr sz="448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5067" y="4726842"/>
            <a:ext cx="5130404" cy="2172804"/>
          </a:xfrm>
        </p:spPr>
        <p:txBody>
          <a:bodyPr/>
          <a:lstStyle>
            <a:lvl1pPr marL="0" indent="0" algn="ctr">
              <a:buNone/>
              <a:defRPr sz="1795"/>
            </a:lvl1pPr>
            <a:lvl2pPr marL="342031" indent="0" algn="ctr">
              <a:buNone/>
              <a:defRPr sz="1496"/>
            </a:lvl2pPr>
            <a:lvl3pPr marL="684063" indent="0" algn="ctr">
              <a:buNone/>
              <a:defRPr sz="1347"/>
            </a:lvl3pPr>
            <a:lvl4pPr marL="1026094" indent="0" algn="ctr">
              <a:buNone/>
              <a:defRPr sz="1197"/>
            </a:lvl4pPr>
            <a:lvl5pPr marL="1368125" indent="0" algn="ctr">
              <a:buNone/>
              <a:defRPr sz="1197"/>
            </a:lvl5pPr>
            <a:lvl6pPr marL="1710157" indent="0" algn="ctr">
              <a:buNone/>
              <a:defRPr sz="1197"/>
            </a:lvl6pPr>
            <a:lvl7pPr marL="2052188" indent="0" algn="ctr">
              <a:buNone/>
              <a:defRPr sz="1197"/>
            </a:lvl7pPr>
            <a:lvl8pPr marL="2394219" indent="0" algn="ctr">
              <a:buNone/>
              <a:defRPr sz="1197"/>
            </a:lvl8pPr>
            <a:lvl9pPr marL="2736251" indent="0" algn="ctr">
              <a:buNone/>
              <a:defRPr sz="1197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3113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848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243638"/>
            <a:ext cx="5899964" cy="3743557"/>
          </a:xfrm>
        </p:spPr>
        <p:txBody>
          <a:bodyPr anchor="b"/>
          <a:lstStyle>
            <a:lvl1pPr>
              <a:defRPr sz="448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6725" y="6022610"/>
            <a:ext cx="5899964" cy="1968648"/>
          </a:xfrm>
        </p:spPr>
        <p:txBody>
          <a:bodyPr/>
          <a:lstStyle>
            <a:lvl1pPr marL="0" indent="0">
              <a:buNone/>
              <a:defRPr sz="1795">
                <a:solidFill>
                  <a:schemeClr val="tx1"/>
                </a:solidFill>
              </a:defRPr>
            </a:lvl1pPr>
            <a:lvl2pPr marL="342031" indent="0">
              <a:buNone/>
              <a:defRPr sz="1496">
                <a:solidFill>
                  <a:schemeClr val="tx1">
                    <a:tint val="75000"/>
                  </a:schemeClr>
                </a:solidFill>
              </a:defRPr>
            </a:lvl2pPr>
            <a:lvl3pPr marL="684063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3pPr>
            <a:lvl4pPr marL="1026094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4pPr>
            <a:lvl5pPr marL="1368125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5pPr>
            <a:lvl6pPr marL="1710157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6pPr>
            <a:lvl7pPr marL="2052188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7pPr>
            <a:lvl8pPr marL="2394219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8pPr>
            <a:lvl9pPr marL="2736251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7298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0287" y="2395710"/>
            <a:ext cx="2907229" cy="571012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63022" y="2395710"/>
            <a:ext cx="2907229" cy="571012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81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79144"/>
            <a:ext cx="5899964" cy="173949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179" y="2206137"/>
            <a:ext cx="2893868" cy="1081194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179" y="3287331"/>
            <a:ext cx="2893868" cy="483516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63023" y="2206137"/>
            <a:ext cx="2908120" cy="1081194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63023" y="3287331"/>
            <a:ext cx="2908120" cy="483516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3792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6816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041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599969"/>
            <a:ext cx="2206252" cy="2099892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8120" y="1295769"/>
            <a:ext cx="3463022" cy="6395505"/>
          </a:xfrm>
        </p:spPr>
        <p:txBody>
          <a:bodyPr/>
          <a:lstStyle>
            <a:lvl1pPr>
              <a:defRPr sz="2394"/>
            </a:lvl1pPr>
            <a:lvl2pPr>
              <a:defRPr sz="2095"/>
            </a:lvl2pPr>
            <a:lvl3pPr>
              <a:defRPr sz="1795"/>
            </a:lvl3pPr>
            <a:lvl4pPr>
              <a:defRPr sz="1496"/>
            </a:lvl4pPr>
            <a:lvl5pPr>
              <a:defRPr sz="1496"/>
            </a:lvl5pPr>
            <a:lvl6pPr>
              <a:defRPr sz="1496"/>
            </a:lvl6pPr>
            <a:lvl7pPr>
              <a:defRPr sz="1496"/>
            </a:lvl7pPr>
            <a:lvl8pPr>
              <a:defRPr sz="1496"/>
            </a:lvl8pPr>
            <a:lvl9pPr>
              <a:defRPr sz="149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699862"/>
            <a:ext cx="2206252" cy="5001827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0464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599969"/>
            <a:ext cx="2206252" cy="2099892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08120" y="1295769"/>
            <a:ext cx="3463022" cy="6395505"/>
          </a:xfrm>
        </p:spPr>
        <p:txBody>
          <a:bodyPr anchor="t"/>
          <a:lstStyle>
            <a:lvl1pPr marL="0" indent="0">
              <a:buNone/>
              <a:defRPr sz="2394"/>
            </a:lvl1pPr>
            <a:lvl2pPr marL="342031" indent="0">
              <a:buNone/>
              <a:defRPr sz="2095"/>
            </a:lvl2pPr>
            <a:lvl3pPr marL="684063" indent="0">
              <a:buNone/>
              <a:defRPr sz="1795"/>
            </a:lvl3pPr>
            <a:lvl4pPr marL="1026094" indent="0">
              <a:buNone/>
              <a:defRPr sz="1496"/>
            </a:lvl4pPr>
            <a:lvl5pPr marL="1368125" indent="0">
              <a:buNone/>
              <a:defRPr sz="1496"/>
            </a:lvl5pPr>
            <a:lvl6pPr marL="1710157" indent="0">
              <a:buNone/>
              <a:defRPr sz="1496"/>
            </a:lvl6pPr>
            <a:lvl7pPr marL="2052188" indent="0">
              <a:buNone/>
              <a:defRPr sz="1496"/>
            </a:lvl7pPr>
            <a:lvl8pPr marL="2394219" indent="0">
              <a:buNone/>
              <a:defRPr sz="1496"/>
            </a:lvl8pPr>
            <a:lvl9pPr marL="2736251" indent="0">
              <a:buNone/>
              <a:defRPr sz="149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699862"/>
            <a:ext cx="2206252" cy="5001827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3833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1848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895260" y="479142"/>
            <a:ext cx="1474991" cy="762669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0288" y="479142"/>
            <a:ext cx="4339466" cy="7626692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981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0287" y="479144"/>
            <a:ext cx="5899964" cy="1739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287" y="2395710"/>
            <a:ext cx="5899964" cy="57101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0287" y="8341240"/>
            <a:ext cx="1539121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4AC17-9B36-4F7D-9EF3-1A39C6973433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65928" y="8341240"/>
            <a:ext cx="2308682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1130" y="8341240"/>
            <a:ext cx="1539121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22924-C49C-409A-B289-D89257439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409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4063" rtl="0" eaLnBrk="1" latinLnBrk="0" hangingPunct="1">
        <a:lnSpc>
          <a:spcPct val="90000"/>
        </a:lnSpc>
        <a:spcBef>
          <a:spcPct val="0"/>
        </a:spcBef>
        <a:buNone/>
        <a:defRPr sz="32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016" indent="-171016" algn="l" defTabSz="684063" rtl="0" eaLnBrk="1" latinLnBrk="0" hangingPunct="1">
        <a:lnSpc>
          <a:spcPct val="90000"/>
        </a:lnSpc>
        <a:spcBef>
          <a:spcPts val="748"/>
        </a:spcBef>
        <a:buFont typeface="Arial" panose="020B0604020202020204" pitchFamily="34" charset="0"/>
        <a:buChar char="•"/>
        <a:defRPr sz="2095" kern="1200">
          <a:solidFill>
            <a:schemeClr val="tx1"/>
          </a:solidFill>
          <a:latin typeface="+mn-lt"/>
          <a:ea typeface="+mn-ea"/>
          <a:cs typeface="+mn-cs"/>
        </a:defRPr>
      </a:lvl1pPr>
      <a:lvl2pPr marL="513047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855078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496" kern="1200">
          <a:solidFill>
            <a:schemeClr val="tx1"/>
          </a:solidFill>
          <a:latin typeface="+mn-lt"/>
          <a:ea typeface="+mn-ea"/>
          <a:cs typeface="+mn-cs"/>
        </a:defRPr>
      </a:lvl3pPr>
      <a:lvl4pPr marL="1197110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539141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881172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223204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565235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907266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1pPr>
      <a:lvl2pPr marL="34203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2pPr>
      <a:lvl3pPr marL="684063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3pPr>
      <a:lvl4pPr marL="1026094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368125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710157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052188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394219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73625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TEC Bento Quirino – Escola técnica em Campinas">
            <a:extLst>
              <a:ext uri="{FF2B5EF4-FFF2-40B4-BE49-F238E27FC236}">
                <a16:creationId xmlns:a16="http://schemas.microsoft.com/office/drawing/2014/main" id="{09A1F6D4-F158-4780-97B2-FD097EF22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300" y="-4413"/>
            <a:ext cx="2498960" cy="124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DD2DB74-3654-4776-9732-1CE44CED0FE5}"/>
              </a:ext>
            </a:extLst>
          </p:cNvPr>
          <p:cNvSpPr txBox="1"/>
          <p:nvPr/>
        </p:nvSpPr>
        <p:spPr>
          <a:xfrm>
            <a:off x="-12492" y="1168973"/>
            <a:ext cx="68405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APDV: Auxiliando os Primeiros Passos </a:t>
            </a:r>
          </a:p>
          <a:p>
            <a:pPr algn="ctr"/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Davi Luís Silva, Igor Trivinho Moreno de Freitas, Natália Domingos Pusso </a:t>
            </a:r>
          </a:p>
          <a:p>
            <a:pPr algn="ctr"/>
            <a:r>
              <a:rPr lang="pt-BR" sz="700" b="1" dirty="0" err="1">
                <a:latin typeface="Arial" panose="020B0604020202020204" pitchFamily="34" charset="0"/>
                <a:cs typeface="Arial" panose="020B0604020202020204" pitchFamily="34" charset="0"/>
              </a:rPr>
              <a:t>Profª</a:t>
            </a:r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. Regina Morishigue Kawakami e </a:t>
            </a:r>
            <a:r>
              <a:rPr lang="pt-BR" sz="700" b="1" dirty="0" err="1">
                <a:latin typeface="Arial" panose="020B0604020202020204" pitchFamily="34" charset="0"/>
                <a:cs typeface="Arial" panose="020B0604020202020204" pitchFamily="34" charset="0"/>
              </a:rPr>
              <a:t>Profª</a:t>
            </a:r>
            <a:r>
              <a:rPr lang="pt-BR" sz="700" b="1">
                <a:latin typeface="Arial" panose="020B0604020202020204" pitchFamily="34" charset="0"/>
                <a:cs typeface="Arial" panose="020B0604020202020204" pitchFamily="34" charset="0"/>
              </a:rPr>
              <a:t> Daniele </a:t>
            </a:r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Velasques Carreira/ </a:t>
            </a:r>
            <a:r>
              <a:rPr lang="pt-BR" sz="700" b="1" dirty="0" err="1">
                <a:latin typeface="Arial" panose="020B0604020202020204" pitchFamily="34" charset="0"/>
                <a:cs typeface="Arial" panose="020B0604020202020204" pitchFamily="34" charset="0"/>
              </a:rPr>
              <a:t>Etec</a:t>
            </a:r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 Bento Quirino, Campinas/SP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54B3981-23D0-4C17-90A7-C4CFEFDCCF2A}"/>
              </a:ext>
            </a:extLst>
          </p:cNvPr>
          <p:cNvSpPr txBox="1"/>
          <p:nvPr/>
        </p:nvSpPr>
        <p:spPr>
          <a:xfrm>
            <a:off x="-12498" y="1479345"/>
            <a:ext cx="3420265" cy="7125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Resumo</a:t>
            </a: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As crianças que nascem com deficiência visual passam por limitações desde os primeiros meses de vida, principalmente, durante seu desenvolvimento cognitivo e motor. Por não enxergarem o mundo ao seu redor, preferem ficar da maneira que se sentem mais seguras, porém devem ser encorajadas a tentar ao máximo desenvolver seu sistema motor, tendo ajuda para manter-se em pé apoiadas em algo, podendo o andador ser este apoio. Em vista à problemática citada, o projeto APDV tem como objetivo trazer mais segurança para todas as crianças que o utilizem, evitando acidentes e auxiliando o desenvolvimento motor das crianças com deficiência visual. Para que o andador possa auxiliar no uso inclusivo do mesmo e garanta mais segurança, serão utilizados sensores GY-53, que terão o papel de medir a distância entre o que pode ser um obstáculo e a criança, caso a distância seja de 30cm um alerta sonoro será emitido via </a:t>
            </a:r>
            <a:r>
              <a:rPr lang="pt-BR" sz="1000" dirty="0" err="1">
                <a:latin typeface="Arial" panose="020B0604020202020204" pitchFamily="34" charset="0"/>
                <a:cs typeface="Arial" panose="020B0604020202020204" pitchFamily="34" charset="0"/>
              </a:rPr>
              <a:t>Buzzer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para que a criança entenda o perigo e tente desviar sozinha dele, caso ela não consiga, as rodinhas serão travadas através de uma peça planejada em uma impressora 3D acoplada a um servo motor, que ficará nas rodas. Além disso, também será usado o sistema Beacon BLE, chamado no projeto de “Zonas Proibidas”, substituído por um chaveiro Bluetooth e um ESP32, que desempenharão o papel de garantir que a criança e o andador não cheguem em um ambiente perigoso. Caso ocorra, o procedimento será o mesmo dos sensores.</a:t>
            </a: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      ESP-32                    Andador 1              Andador 2                   GY-53</a:t>
            </a:r>
          </a:p>
          <a:p>
            <a:pPr algn="just"/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Fonte própria.          Fonte própria.         Fonte própria.       Fonte própria.</a:t>
            </a:r>
            <a:endParaRPr lang="pt-BR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Metodologia             </a:t>
            </a: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Com base em dados de pesquisas teóricas e práticas, optou-se pela montagem do projeto “APDV – Auxiliando os Primeiros Passos”, uma adaptação de dois andadores infantis para crianças com deficiência visual. A metodologia utilizada ao longo de todo o projeto foi a Metodologia de Engenharia, onde foram feitas pesquisas de campo e teóricas para implementar os resultados encontrados no protótipo. </a:t>
            </a: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70234E1B-3901-45A6-9195-4A7E60BAAEB3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3407777" y="1692193"/>
            <a:ext cx="0" cy="6457894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5" name="Imagem 14">
            <a:extLst>
              <a:ext uri="{FF2B5EF4-FFF2-40B4-BE49-F238E27FC236}">
                <a16:creationId xmlns:a16="http://schemas.microsoft.com/office/drawing/2014/main" id="{CEF19E71-5C9E-41F2-B80E-174580B1B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836" y="5916656"/>
            <a:ext cx="430031" cy="64579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8578E8A-8042-41CD-8540-8F63D21C9C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977" b="26600"/>
          <a:stretch/>
        </p:blipFill>
        <p:spPr>
          <a:xfrm>
            <a:off x="2600882" y="5914742"/>
            <a:ext cx="506995" cy="645795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8BF4D98-F407-4FC3-BF27-6883E1BF27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4485" y="5916656"/>
            <a:ext cx="497290" cy="64579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59CC8D86-ECEA-4973-96A5-4A6631AC38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" y="6147386"/>
            <a:ext cx="740580" cy="413151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6AE3AC72-5199-417D-BFD0-62CDDEA624F5}"/>
              </a:ext>
            </a:extLst>
          </p:cNvPr>
          <p:cNvSpPr txBox="1"/>
          <p:nvPr/>
        </p:nvSpPr>
        <p:spPr>
          <a:xfrm>
            <a:off x="3431759" y="1602455"/>
            <a:ext cx="3310232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Pesquisa de campo</a:t>
            </a:r>
          </a:p>
          <a:p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Alcance de 141 pessoas</a:t>
            </a: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				       </a:t>
            </a:r>
            <a:endParaRPr lang="pt-BR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</a:t>
            </a:r>
          </a:p>
          <a:p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</a:t>
            </a:r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Fonte própria.</a:t>
            </a:r>
          </a:p>
          <a:p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Os principais objetivos do projeto são trazer inclusão e maior segurança durante os primeiros passos das crianças com deficiência visual. Não há nenhum produto no mercado que suprisse as necessidades encontradas e por este motivo é necessário um andador que auxilie as crianças e pais, e traga segurança, evitando o risco de acidentes mais graves. </a:t>
            </a:r>
          </a:p>
          <a:p>
            <a:pPr algn="just"/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Início da montagem</a:t>
            </a: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O processo de montagem do protótipo começou com testes do sensor e após isso foi iniciada a montagem do circuito, visto as imagens. </a:t>
            </a: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pt-BR" sz="700" b="1" dirty="0">
                <a:latin typeface="Arial" panose="020B0604020202020204" pitchFamily="34" charset="0"/>
                <a:cs typeface="Arial" panose="020B0604020202020204" pitchFamily="34" charset="0"/>
              </a:rPr>
              <a:t>Fonte própria.                               Fonte própria.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700" dirty="0">
                <a:latin typeface="Arial" panose="020B0604020202020204" pitchFamily="34" charset="0"/>
                <a:cs typeface="Arial" panose="020B0604020202020204" pitchFamily="34" charset="0"/>
              </a:rPr>
              <a:t>O protótipo ainda está em desenvolvimento.</a:t>
            </a:r>
          </a:p>
          <a:p>
            <a:pPr algn="just"/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Resultados esperados</a:t>
            </a: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O resultado esperado é que ambos os sistemas (sensor de presença e zonas proibidas) funcionem perfeitamente, e a maior preocupação com o projeto é em relação ao servo motor, porém, com o auxílio das professoras e testes será possível alcançar seu bom funcionamento. Tudo para que seja possível a inclusão e segurança das crianças com deficiência visual.</a:t>
            </a:r>
          </a:p>
          <a:p>
            <a:pPr algn="just"/>
            <a:r>
              <a:rPr lang="pt-BR" sz="1000" b="1" dirty="0">
                <a:latin typeface="Arial" panose="020B0604020202020204" pitchFamily="34" charset="0"/>
                <a:cs typeface="Arial" panose="020B0604020202020204" pitchFamily="34" charset="0"/>
              </a:rPr>
              <a:t>Conclusões</a:t>
            </a:r>
          </a:p>
          <a:p>
            <a:pPr algn="just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As atuais conclusões são que a escolha do sensor GY-53 auxiliou o melhor desenvolvimento do projeto, e que o ESP-32 tem desempenhado perfeitamente seu papel, visto suas melhorias em relação ao Arduino.</a:t>
            </a:r>
          </a:p>
          <a:p>
            <a:pPr algn="just"/>
            <a:endParaRPr lang="pt-BR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88A22292-A006-4A2C-B288-7DCCC64E23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0045" y="1985469"/>
            <a:ext cx="2117022" cy="1510009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CA6B78A3-4696-4B29-A400-BB711FC690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6874" y="5411004"/>
            <a:ext cx="1208199" cy="645795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E9EF49BE-1228-47F7-97D3-8F40B96DF5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302846" y="5194884"/>
            <a:ext cx="645795" cy="1077736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E5F5EFF-D930-40CE-AEFC-4FC9BDC81563}"/>
              </a:ext>
            </a:extLst>
          </p:cNvPr>
          <p:cNvSpPr txBox="1"/>
          <p:nvPr/>
        </p:nvSpPr>
        <p:spPr>
          <a:xfrm>
            <a:off x="-12501" y="8311984"/>
            <a:ext cx="6840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latin typeface="Arial" panose="020B0604020202020204" pitchFamily="34" charset="0"/>
                <a:cs typeface="Arial" panose="020B0604020202020204" pitchFamily="34" charset="0"/>
              </a:rPr>
              <a:t>Referências: </a:t>
            </a:r>
            <a:r>
              <a:rPr lang="pt-BR" sz="800" dirty="0"/>
              <a:t>BLANK, Danilo. Andador: perigoso e desnecessário. Sociedade Brasileira de Pediatria,2014. Disponível em: https://www.sbp.com.br/imprensa/detalhe/</a:t>
            </a:r>
            <a:r>
              <a:rPr lang="pt-BR" sz="800" dirty="0" err="1"/>
              <a:t>nid</a:t>
            </a:r>
            <a:r>
              <a:rPr lang="pt-BR" sz="800" dirty="0"/>
              <a:t>/andador-perigoso-</a:t>
            </a:r>
            <a:r>
              <a:rPr lang="pt-BR" sz="800" dirty="0" err="1"/>
              <a:t>edesnecessario</a:t>
            </a:r>
            <a:r>
              <a:rPr lang="pt-BR" sz="800" dirty="0"/>
              <a:t>/. Acesso em: 26 mar. 2021.</a:t>
            </a:r>
          </a:p>
          <a:p>
            <a:pPr algn="ctr"/>
            <a:r>
              <a:rPr lang="pt-BR" sz="800" dirty="0"/>
              <a:t>GIL, Marta. Cadernos da TV Escola: Deficiência Visual. Portal Ministério da Educação, 2000. Disponível em: http://portal.mec.gov.br/</a:t>
            </a:r>
            <a:r>
              <a:rPr lang="pt-BR" sz="800" dirty="0" err="1"/>
              <a:t>seed</a:t>
            </a:r>
            <a:r>
              <a:rPr lang="pt-BR" sz="800" dirty="0"/>
              <a:t>/arquivos/</a:t>
            </a:r>
            <a:r>
              <a:rPr lang="pt-BR" sz="800" dirty="0" err="1"/>
              <a:t>pdf</a:t>
            </a:r>
            <a:r>
              <a:rPr lang="pt-BR" sz="800" dirty="0"/>
              <a:t>/deficienciavisual.pdf. Acesso em: 26 mar. 2021.</a:t>
            </a:r>
            <a:endParaRPr lang="pt-BR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Projeto do CNAT é aprovado na &amp;amp;quot;20ª Feira Brasileira de Ciências e  Engenharia - FEBRACE 2022&amp;amp;quot; — Portal IFRN">
            <a:extLst>
              <a:ext uri="{FF2B5EF4-FFF2-40B4-BE49-F238E27FC236}">
                <a16:creationId xmlns:a16="http://schemas.microsoft.com/office/drawing/2014/main" id="{C3B782D5-3DA4-40DB-8F0A-91D2FEBA5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" y="0"/>
            <a:ext cx="1851141" cy="120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020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709</Words>
  <Application>Microsoft Office PowerPoint</Application>
  <PresentationFormat>Personalizar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Natalia Pusso</dc:creator>
  <cp:lastModifiedBy>natalia pusso</cp:lastModifiedBy>
  <cp:revision>3</cp:revision>
  <cp:lastPrinted>2021-10-25T13:52:40Z</cp:lastPrinted>
  <dcterms:created xsi:type="dcterms:W3CDTF">2021-10-25T12:45:25Z</dcterms:created>
  <dcterms:modified xsi:type="dcterms:W3CDTF">2022-03-03T13:06:01Z</dcterms:modified>
</cp:coreProperties>
</file>