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32399288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07" autoAdjust="0"/>
    <p:restoredTop sz="94660"/>
  </p:normalViewPr>
  <p:slideViewPr>
    <p:cSldViewPr snapToGrid="0">
      <p:cViewPr>
        <p:scale>
          <a:sx n="30" d="100"/>
          <a:sy n="30" d="100"/>
        </p:scale>
        <p:origin x="-1548" y="-46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ernanda sassi" userId="9875d56622ff6ff4" providerId="LiveId" clId="{F2CC93E5-47A8-4D94-9207-299E32229264}"/>
    <pc:docChg chg="modSld">
      <pc:chgData name="fernanda sassi" userId="9875d56622ff6ff4" providerId="LiveId" clId="{F2CC93E5-47A8-4D94-9207-299E32229264}" dt="2022-03-10T18:53:54.151" v="4" actId="1076"/>
      <pc:docMkLst>
        <pc:docMk/>
      </pc:docMkLst>
      <pc:sldChg chg="addSp delSp modSp mod">
        <pc:chgData name="fernanda sassi" userId="9875d56622ff6ff4" providerId="LiveId" clId="{F2CC93E5-47A8-4D94-9207-299E32229264}" dt="2022-03-10T18:53:54.151" v="4" actId="1076"/>
        <pc:sldMkLst>
          <pc:docMk/>
          <pc:sldMk cId="1327332686" sldId="256"/>
        </pc:sldMkLst>
        <pc:picChg chg="add mod">
          <ac:chgData name="fernanda sassi" userId="9875d56622ff6ff4" providerId="LiveId" clId="{F2CC93E5-47A8-4D94-9207-299E32229264}" dt="2022-03-10T18:53:54.151" v="4" actId="1076"/>
          <ac:picMkLst>
            <pc:docMk/>
            <pc:sldMk cId="1327332686" sldId="256"/>
            <ac:picMk id="40" creationId="{7405309F-5596-44BE-A3AA-D798AD1FFD51}"/>
          </ac:picMkLst>
        </pc:picChg>
        <pc:picChg chg="del">
          <ac:chgData name="fernanda sassi" userId="9875d56622ff6ff4" providerId="LiveId" clId="{F2CC93E5-47A8-4D94-9207-299E32229264}" dt="2022-03-10T18:53:38.086" v="0" actId="478"/>
          <ac:picMkLst>
            <pc:docMk/>
            <pc:sldMk cId="1327332686" sldId="256"/>
            <ac:picMk id="1033" creationId="{8F59D9D7-4ACC-49CC-94DC-C9B55782224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AA7C-853C-40A6-8C51-3A2E9ABA48B2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B250-1CCD-4765-A2E4-C6E7829074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9217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AA7C-853C-40A6-8C51-3A2E9ABA48B2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B250-1CCD-4765-A2E4-C6E7829074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3696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AA7C-853C-40A6-8C51-3A2E9ABA48B2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B250-1CCD-4765-A2E4-C6E7829074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9409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AA7C-853C-40A6-8C51-3A2E9ABA48B2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B250-1CCD-4765-A2E4-C6E7829074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9315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AA7C-853C-40A6-8C51-3A2E9ABA48B2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B250-1CCD-4765-A2E4-C6E7829074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8151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AA7C-853C-40A6-8C51-3A2E9ABA48B2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B250-1CCD-4765-A2E4-C6E7829074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177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AA7C-853C-40A6-8C51-3A2E9ABA48B2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B250-1CCD-4765-A2E4-C6E7829074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0630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AA7C-853C-40A6-8C51-3A2E9ABA48B2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B250-1CCD-4765-A2E4-C6E7829074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06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AA7C-853C-40A6-8C51-3A2E9ABA48B2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B250-1CCD-4765-A2E4-C6E7829074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1050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AA7C-853C-40A6-8C51-3A2E9ABA48B2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B250-1CCD-4765-A2E4-C6E7829074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7708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DAA7C-853C-40A6-8C51-3A2E9ABA48B2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B250-1CCD-4765-A2E4-C6E7829074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097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DAA7C-853C-40A6-8C51-3A2E9ABA48B2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3AB250-1CCD-4765-A2E4-C6E7829074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030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elancet.com/journals/lancet/article/PIIS0140-6736(20)30567-5/fulltext" TargetMode="External"/><Relationship Id="rId13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12" Type="http://schemas.openxmlformats.org/officeDocument/2006/relationships/hyperlink" Target="https://www.futuremedicine.com/doi/pdfplus/10.2217/phe.10.6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hyperlink" Target="https://www.mathworks.com/help/stats/kmeans.html?s_tid=doc_ta" TargetMode="External"/><Relationship Id="rId5" Type="http://schemas.openxmlformats.org/officeDocument/2006/relationships/image" Target="../media/image3.wmf"/><Relationship Id="rId10" Type="http://schemas.openxmlformats.org/officeDocument/2006/relationships/hyperlink" Target="https://doi.org/10.1590/S1679-49742020000400019" TargetMode="External"/><Relationship Id="rId4" Type="http://schemas.openxmlformats.org/officeDocument/2006/relationships/oleObject" Target="../embeddings/oleObject1.bin"/><Relationship Id="rId9" Type="http://schemas.openxmlformats.org/officeDocument/2006/relationships/hyperlink" Target="https://portal.fiocruz.br/sites/portal.fiocruz.br/files/documentos/revistaconsensus_25_a_queda_da_imunizacao.pdf" TargetMode="External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tângulo 176">
            <a:extLst>
              <a:ext uri="{FF2B5EF4-FFF2-40B4-BE49-F238E27FC236}">
                <a16:creationId xmlns:a16="http://schemas.microsoft.com/office/drawing/2014/main" id="{F5F3296E-0478-417F-80BF-4A475D2829E5}"/>
              </a:ext>
            </a:extLst>
          </p:cNvPr>
          <p:cNvSpPr/>
          <p:nvPr/>
        </p:nvSpPr>
        <p:spPr>
          <a:xfrm>
            <a:off x="8336943" y="28916381"/>
            <a:ext cx="7935416" cy="549736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6" name="Retângulo 175">
            <a:extLst>
              <a:ext uri="{FF2B5EF4-FFF2-40B4-BE49-F238E27FC236}">
                <a16:creationId xmlns:a16="http://schemas.microsoft.com/office/drawing/2014/main" id="{840C7C08-352B-462D-812C-F758DB7B49D8}"/>
              </a:ext>
            </a:extLst>
          </p:cNvPr>
          <p:cNvSpPr/>
          <p:nvPr/>
        </p:nvSpPr>
        <p:spPr>
          <a:xfrm>
            <a:off x="8501360" y="34407724"/>
            <a:ext cx="7698284" cy="836975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5" name="Retângulo 174">
            <a:extLst>
              <a:ext uri="{FF2B5EF4-FFF2-40B4-BE49-F238E27FC236}">
                <a16:creationId xmlns:a16="http://schemas.microsoft.com/office/drawing/2014/main" id="{1A96FB87-66C2-4C8A-9DD0-DB215C225F37}"/>
              </a:ext>
            </a:extLst>
          </p:cNvPr>
          <p:cNvSpPr/>
          <p:nvPr/>
        </p:nvSpPr>
        <p:spPr>
          <a:xfrm>
            <a:off x="505014" y="34407724"/>
            <a:ext cx="7996346" cy="836975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60E50431-232F-430E-B669-103F7B5E0640}"/>
              </a:ext>
            </a:extLst>
          </p:cNvPr>
          <p:cNvSpPr/>
          <p:nvPr/>
        </p:nvSpPr>
        <p:spPr>
          <a:xfrm>
            <a:off x="505014" y="28916381"/>
            <a:ext cx="7935416" cy="54973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C979F6EE-F127-45DF-BC65-4A7E76795478}"/>
              </a:ext>
            </a:extLst>
          </p:cNvPr>
          <p:cNvSpPr txBox="1"/>
          <p:nvPr/>
        </p:nvSpPr>
        <p:spPr>
          <a:xfrm>
            <a:off x="633222" y="415467"/>
            <a:ext cx="31514143" cy="2415918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pt-BR" sz="5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ANTI-SKEPTIKAL: CLUSTERIZAÇÃO DA MATRIZ DE HOFSTEDE POR MEIO DE INTELIGÊNCIA ARTIFICIAL NO COMBATE AO NEGACIONISMO DAS VACINAS NO BRASIL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5E4EFD5C-8115-449B-AD0C-0F47DCAD3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11" y="2936280"/>
            <a:ext cx="2926830" cy="2520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D128806-4C12-4162-A80B-3F8C81E03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27537" y="2819812"/>
            <a:ext cx="3412511" cy="3163782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F69BBD2-B3C0-4902-84BB-BD923ED4417E}"/>
              </a:ext>
            </a:extLst>
          </p:cNvPr>
          <p:cNvSpPr txBox="1"/>
          <p:nvPr/>
        </p:nvSpPr>
        <p:spPr>
          <a:xfrm>
            <a:off x="5715000" y="3251337"/>
            <a:ext cx="19235057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Pietro Andrade </a:t>
            </a:r>
            <a:r>
              <a:rPr lang="pt-BR" sz="4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Quinzani</a:t>
            </a:r>
            <a:r>
              <a:rPr lang="pt-BR" sz="4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João Pedro Sassi Sandre.</a:t>
            </a:r>
          </a:p>
          <a:p>
            <a:pPr algn="ctr"/>
            <a:r>
              <a:rPr lang="pt-BR" sz="4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Prof. Dr. Francisco Tupy Gomes Correa (Orientador).</a:t>
            </a:r>
          </a:p>
          <a:p>
            <a:pPr algn="ctr"/>
            <a:endParaRPr lang="pt-BR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pt-BR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COLÉGIO VISCONDE DE PORTO SEGURO</a:t>
            </a:r>
          </a:p>
          <a:p>
            <a:pPr algn="ctr"/>
            <a:r>
              <a:rPr lang="pt-BR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Rua Floriano Peixoto Santos, 55 – São Paulo/SP.</a:t>
            </a:r>
          </a:p>
          <a:p>
            <a:pPr algn="ctr"/>
            <a:endParaRPr lang="pt-BR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15EE58A6-B40D-4EA8-A3E0-2807C9468935}"/>
              </a:ext>
            </a:extLst>
          </p:cNvPr>
          <p:cNvSpPr/>
          <p:nvPr/>
        </p:nvSpPr>
        <p:spPr>
          <a:xfrm>
            <a:off x="2287927" y="6202227"/>
            <a:ext cx="27545866" cy="4444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299"/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9E7AB28B-D8BE-43A4-9D94-75DB7D0E6B51}"/>
              </a:ext>
            </a:extLst>
          </p:cNvPr>
          <p:cNvSpPr txBox="1"/>
          <p:nvPr/>
        </p:nvSpPr>
        <p:spPr>
          <a:xfrm>
            <a:off x="4578396" y="7093540"/>
            <a:ext cx="5583944" cy="707886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4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INTRODUÇÃO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8C1A82EB-2833-4BF0-BD86-D493B405148E}"/>
              </a:ext>
            </a:extLst>
          </p:cNvPr>
          <p:cNvSpPr txBox="1"/>
          <p:nvPr/>
        </p:nvSpPr>
        <p:spPr>
          <a:xfrm>
            <a:off x="285856" y="8255321"/>
            <a:ext cx="1543425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pandemia da COVID-19 trouxe à tona uma questão relevante que vem crescendo ao redor do mundo: o ceticismo em relação às vacinas. Embora essa questão tenha sido historicamente mais evidente na população dos EUA e Europa, sinais de dúvida referente à eficácia dos imunizantes tem se espalhado por outras regiões.</a:t>
            </a:r>
          </a:p>
          <a:p>
            <a:pPr algn="just"/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Atualmente, um dos grandes desafios do cenário mundial é lidar com as diferenças na maneira de agir de cada país. Em um momento em que todos devemos nos unir para combater o mesmo mal, que é a COVID-19, é necessário compreender como cada país tem lidado com as adversidades causadas pela pandemia. Dessa forma, o conhecimento sobre quais características favorecem ou prejudicam a aceitação da imunização contra a COVID-19 é imprescindível .</a:t>
            </a:r>
          </a:p>
          <a:p>
            <a:pPr algn="just"/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Uma forma de avaliar essas características é analisando as diferenças culturais de países que apresentaram alta e baixa de ceticismo em relação à vacinação por meio da matriz decisória de </a:t>
            </a:r>
            <a:r>
              <a:rPr lang="pt-BR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Hofstede</a:t>
            </a:r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Essa proposta quantifica a cultura de um país utilizando 6 dimensões, sendo elas: distância de poder (PDI); individualismo x coletivismo (IDV); masculinidade x feminilidade (CVC); prevenção de incerteza (UAI); orientação a longo prazo x curto prazo (LTO); índice de indulgência pessoa (IVR). </a:t>
            </a:r>
          </a:p>
          <a:p>
            <a:pPr algn="just"/>
            <a:endParaRPr lang="pt-BR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486C6C86-3DFB-42BC-AA8C-D727FD3E970D}"/>
              </a:ext>
            </a:extLst>
          </p:cNvPr>
          <p:cNvSpPr txBox="1"/>
          <p:nvPr/>
        </p:nvSpPr>
        <p:spPr>
          <a:xfrm>
            <a:off x="18614276" y="7239077"/>
            <a:ext cx="10805672" cy="707886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4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OBJETIVO E HIPÓTESE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530CD50C-7E19-4B1D-BDB7-A31F70AB498D}"/>
              </a:ext>
            </a:extLst>
          </p:cNvPr>
          <p:cNvSpPr txBox="1"/>
          <p:nvPr/>
        </p:nvSpPr>
        <p:spPr>
          <a:xfrm>
            <a:off x="16377595" y="8527030"/>
            <a:ext cx="152790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presente estudo teve como objetivo desenvolver uma análise cultural do Brasil denominada </a:t>
            </a:r>
            <a:r>
              <a:rPr lang="pt-BR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Anti-Skeptikal</a:t>
            </a:r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que é uma solução baseado no cruzamento de dados do ceticismo em relação às vacinas e das dimensões culturais de </a:t>
            </a:r>
            <a:r>
              <a:rPr lang="pt-BR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Hofstede</a:t>
            </a:r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permitindo auferir, compilar, decodificar e apresentar dados associados ao comportamento </a:t>
            </a:r>
            <a:r>
              <a:rPr lang="pt-BR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anti-vacina</a:t>
            </a:r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 assim, propor possíveis soluções para lidar com este problema. </a:t>
            </a:r>
          </a:p>
          <a:p>
            <a:pPr algn="just"/>
            <a:endParaRPr lang="pt-BR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presente estudo teve como base alguns questionamentos fundamentais:</a:t>
            </a:r>
          </a:p>
          <a:p>
            <a:pPr marL="553920" indent="-553920">
              <a:buAutoNum type="alphaLcParenR"/>
            </a:pPr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Matriz de </a:t>
            </a:r>
            <a:r>
              <a:rPr lang="pt-BR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Hofstede</a:t>
            </a:r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 sua análise podem auxiliar na resolução de questões relacionadas ao ceticismo sobre vacinas no Brasil?</a:t>
            </a:r>
          </a:p>
          <a:p>
            <a:pPr marL="553920" indent="-553920">
              <a:buAutoNum type="alphaLcParenR"/>
            </a:pPr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determinados traços culturais de um país podem potencializar o ceticismo de sua população em relação a vacinação em geral?</a:t>
            </a:r>
          </a:p>
          <a:p>
            <a:pPr marL="553920" indent="-553920">
              <a:buAutoNum type="alphaLcParenR"/>
            </a:pPr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os resultados deste trabalho irão permitir a elaboração de soluções para combater o ceticismo em relação às vacinas?</a:t>
            </a:r>
          </a:p>
          <a:p>
            <a:pPr algn="just"/>
            <a:endParaRPr lang="pt-BR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2" name="CaixaDeTexto 61">
            <a:extLst>
              <a:ext uri="{FF2B5EF4-FFF2-40B4-BE49-F238E27FC236}">
                <a16:creationId xmlns:a16="http://schemas.microsoft.com/office/drawing/2014/main" id="{B9B67D79-D856-4BA1-B7A8-45EEBA26B985}"/>
              </a:ext>
            </a:extLst>
          </p:cNvPr>
          <p:cNvSpPr txBox="1"/>
          <p:nvPr/>
        </p:nvSpPr>
        <p:spPr>
          <a:xfrm>
            <a:off x="4578396" y="25433489"/>
            <a:ext cx="5583944" cy="707886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4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RESULTADOS</a:t>
            </a:r>
          </a:p>
        </p:txBody>
      </p:sp>
      <p:sp>
        <p:nvSpPr>
          <p:cNvPr id="63" name="CaixaDeTexto 62">
            <a:extLst>
              <a:ext uri="{FF2B5EF4-FFF2-40B4-BE49-F238E27FC236}">
                <a16:creationId xmlns:a16="http://schemas.microsoft.com/office/drawing/2014/main" id="{521BDC18-F6DC-472B-8A98-F90E2E0527DD}"/>
              </a:ext>
            </a:extLst>
          </p:cNvPr>
          <p:cNvSpPr txBox="1"/>
          <p:nvPr/>
        </p:nvSpPr>
        <p:spPr>
          <a:xfrm>
            <a:off x="19941863" y="25200840"/>
            <a:ext cx="9566124" cy="707886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4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CONSIDERAÇÕES FINAIS</a:t>
            </a:r>
          </a:p>
        </p:txBody>
      </p:sp>
      <p:sp>
        <p:nvSpPr>
          <p:cNvPr id="64" name="CaixaDeTexto 63">
            <a:extLst>
              <a:ext uri="{FF2B5EF4-FFF2-40B4-BE49-F238E27FC236}">
                <a16:creationId xmlns:a16="http://schemas.microsoft.com/office/drawing/2014/main" id="{4B04796B-EA8A-4F3B-9A09-3AA45DB880D3}"/>
              </a:ext>
            </a:extLst>
          </p:cNvPr>
          <p:cNvSpPr txBox="1"/>
          <p:nvPr/>
        </p:nvSpPr>
        <p:spPr>
          <a:xfrm>
            <a:off x="20271358" y="36235546"/>
            <a:ext cx="9566124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REFERÊNCIAS</a:t>
            </a:r>
          </a:p>
        </p:txBody>
      </p:sp>
      <p:sp>
        <p:nvSpPr>
          <p:cNvPr id="65" name="Retângulo 64">
            <a:extLst>
              <a:ext uri="{FF2B5EF4-FFF2-40B4-BE49-F238E27FC236}">
                <a16:creationId xmlns:a16="http://schemas.microsoft.com/office/drawing/2014/main" id="{61F548D9-09A9-458A-B119-CC8336D30A26}"/>
              </a:ext>
            </a:extLst>
          </p:cNvPr>
          <p:cNvSpPr/>
          <p:nvPr/>
        </p:nvSpPr>
        <p:spPr>
          <a:xfrm>
            <a:off x="285855" y="13948421"/>
            <a:ext cx="31827577" cy="1965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299"/>
          </a:p>
        </p:txBody>
      </p:sp>
      <p:sp>
        <p:nvSpPr>
          <p:cNvPr id="66" name="CaixaDeTexto 65">
            <a:extLst>
              <a:ext uri="{FF2B5EF4-FFF2-40B4-BE49-F238E27FC236}">
                <a16:creationId xmlns:a16="http://schemas.microsoft.com/office/drawing/2014/main" id="{BBCEFFAF-EFB1-45E3-BF9D-D6A8BC9E8FE5}"/>
              </a:ext>
            </a:extLst>
          </p:cNvPr>
          <p:cNvSpPr txBox="1"/>
          <p:nvPr/>
        </p:nvSpPr>
        <p:spPr>
          <a:xfrm>
            <a:off x="3233447" y="14514515"/>
            <a:ext cx="11350061" cy="707886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4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MÉTODO/TÉCNICAS/DESENVOLVIMENTO</a:t>
            </a:r>
          </a:p>
        </p:txBody>
      </p:sp>
      <p:cxnSp>
        <p:nvCxnSpPr>
          <p:cNvPr id="85" name="Conector de Seta Reta 84">
            <a:extLst>
              <a:ext uri="{FF2B5EF4-FFF2-40B4-BE49-F238E27FC236}">
                <a16:creationId xmlns:a16="http://schemas.microsoft.com/office/drawing/2014/main" id="{DF2F2AED-A003-41C3-A142-18D716BFD239}"/>
              </a:ext>
            </a:extLst>
          </p:cNvPr>
          <p:cNvCxnSpPr>
            <a:cxnSpLocks/>
          </p:cNvCxnSpPr>
          <p:nvPr/>
        </p:nvCxnSpPr>
        <p:spPr>
          <a:xfrm>
            <a:off x="54284144" y="25423425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9" name="Objeto 158">
            <a:extLst>
              <a:ext uri="{FF2B5EF4-FFF2-40B4-BE49-F238E27FC236}">
                <a16:creationId xmlns:a16="http://schemas.microsoft.com/office/drawing/2014/main" id="{32DDE691-BFC1-470E-B77E-176048FF827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4414142"/>
              </p:ext>
            </p:extLst>
          </p:nvPr>
        </p:nvGraphicFramePr>
        <p:xfrm>
          <a:off x="633222" y="15626332"/>
          <a:ext cx="30507178" cy="8720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m de Bitmap" r:id="rId4" imgW="8121600" imgH="3429000" progId="Paint.Picture">
                  <p:embed/>
                </p:oleObj>
              </mc:Choice>
              <mc:Fallback>
                <p:oleObj name="Imagem de Bitmap" r:id="rId4" imgW="8121600" imgH="3429000" progId="Paint.Picture">
                  <p:embed/>
                  <p:pic>
                    <p:nvPicPr>
                      <p:cNvPr id="159" name="Objeto 158">
                        <a:extLst>
                          <a:ext uri="{FF2B5EF4-FFF2-40B4-BE49-F238E27FC236}">
                            <a16:creationId xmlns:a16="http://schemas.microsoft.com/office/drawing/2014/main" id="{32DDE691-BFC1-470E-B77E-176048FF827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33222" y="15626332"/>
                        <a:ext cx="30507178" cy="87207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CaixaDeTexto 24">
            <a:extLst>
              <a:ext uri="{FF2B5EF4-FFF2-40B4-BE49-F238E27FC236}">
                <a16:creationId xmlns:a16="http://schemas.microsoft.com/office/drawing/2014/main" id="{0B26910C-F0E4-4344-A211-6DE5932A0AE9}"/>
              </a:ext>
            </a:extLst>
          </p:cNvPr>
          <p:cNvSpPr txBox="1"/>
          <p:nvPr/>
        </p:nvSpPr>
        <p:spPr>
          <a:xfrm>
            <a:off x="368919" y="26849326"/>
            <a:ext cx="161430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Como até o presente momento não encontramos uma relação entre a taxa de ceticismo vacinal e as dimensões culturais de </a:t>
            </a:r>
            <a:r>
              <a:rPr lang="pt-BR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Hosfstede</a:t>
            </a:r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desenvolvemos um </a:t>
            </a:r>
            <a:r>
              <a:rPr lang="pt-BR" sz="2400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dummie</a:t>
            </a:r>
            <a:r>
              <a:rPr lang="pt-BR" sz="24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 </a:t>
            </a:r>
            <a:r>
              <a:rPr lang="pt-BR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Anti-Skeptikal</a:t>
            </a:r>
            <a:r>
              <a:rPr lang="pt-B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com base na cartilha de ceticismo proposta pela Organização Mundial de Saúde (OMS). </a:t>
            </a:r>
            <a:endParaRPr lang="pt-BR" sz="2400" i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0" name="Retângulo 159">
            <a:extLst>
              <a:ext uri="{FF2B5EF4-FFF2-40B4-BE49-F238E27FC236}">
                <a16:creationId xmlns:a16="http://schemas.microsoft.com/office/drawing/2014/main" id="{62E49BA6-FFF2-42D9-A94F-8D76A3E464CC}"/>
              </a:ext>
            </a:extLst>
          </p:cNvPr>
          <p:cNvSpPr/>
          <p:nvPr/>
        </p:nvSpPr>
        <p:spPr>
          <a:xfrm>
            <a:off x="285855" y="24634746"/>
            <a:ext cx="31827577" cy="1965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299"/>
          </a:p>
        </p:txBody>
      </p:sp>
      <p:grpSp>
        <p:nvGrpSpPr>
          <p:cNvPr id="167" name="Agrupar 166">
            <a:extLst>
              <a:ext uri="{FF2B5EF4-FFF2-40B4-BE49-F238E27FC236}">
                <a16:creationId xmlns:a16="http://schemas.microsoft.com/office/drawing/2014/main" id="{B63D2F21-4B9C-4F7F-ABB8-2E6C735C8855}"/>
              </a:ext>
            </a:extLst>
          </p:cNvPr>
          <p:cNvGrpSpPr/>
          <p:nvPr/>
        </p:nvGrpSpPr>
        <p:grpSpPr>
          <a:xfrm>
            <a:off x="9595928" y="29414211"/>
            <a:ext cx="6124185" cy="5209384"/>
            <a:chOff x="2574081" y="637309"/>
            <a:chExt cx="6941128" cy="7008956"/>
          </a:xfrm>
        </p:grpSpPr>
        <p:pic>
          <p:nvPicPr>
            <p:cNvPr id="168" name="image15.jpeg">
              <a:extLst>
                <a:ext uri="{FF2B5EF4-FFF2-40B4-BE49-F238E27FC236}">
                  <a16:creationId xmlns:a16="http://schemas.microsoft.com/office/drawing/2014/main" id="{18589273-1CA3-4819-9531-ED5E5E26E4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35766" y="637309"/>
              <a:ext cx="6148015" cy="4960173"/>
            </a:xfrm>
            <a:prstGeom prst="rect">
              <a:avLst/>
            </a:prstGeom>
          </p:spPr>
        </p:pic>
        <p:sp>
          <p:nvSpPr>
            <p:cNvPr id="169" name="CaixaDeTexto 168">
              <a:extLst>
                <a:ext uri="{FF2B5EF4-FFF2-40B4-BE49-F238E27FC236}">
                  <a16:creationId xmlns:a16="http://schemas.microsoft.com/office/drawing/2014/main" id="{B3BBB4A5-7B88-4798-8129-E90DA32367E4}"/>
                </a:ext>
              </a:extLst>
            </p:cNvPr>
            <p:cNvSpPr txBox="1"/>
            <p:nvPr/>
          </p:nvSpPr>
          <p:spPr>
            <a:xfrm>
              <a:off x="2574081" y="5658597"/>
              <a:ext cx="6941128" cy="19876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27000">
                <a:spcBef>
                  <a:spcPts val="460"/>
                </a:spcBef>
              </a:pPr>
              <a:r>
                <a:rPr lang="pt-PT" sz="2400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Fig.</a:t>
              </a:r>
              <a:r>
                <a:rPr lang="pt-PT" sz="2400" spc="-5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3</a:t>
              </a:r>
              <a:r>
                <a:rPr lang="pt-PT" sz="2400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.</a:t>
              </a:r>
              <a:r>
                <a:rPr lang="pt-PT" sz="2400" spc="-5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Análise individual</a:t>
              </a:r>
              <a:r>
                <a:rPr lang="pt-PT" sz="2400" spc="-5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países</a:t>
              </a:r>
              <a:r>
                <a:rPr lang="pt-PT" sz="2400" spc="-15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1o</a:t>
              </a:r>
              <a:r>
                <a:rPr lang="pt-PT" sz="2400" spc="-5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quintil</a:t>
              </a:r>
              <a:r>
                <a:rPr lang="pt-PT" sz="2400" spc="-15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–</a:t>
              </a:r>
              <a:r>
                <a:rPr lang="pt-PT" sz="2400" spc="-5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Ceticismo</a:t>
              </a:r>
              <a:r>
                <a:rPr lang="pt-PT" sz="2400" spc="-5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x UAI.</a:t>
              </a:r>
              <a:endParaRPr lang="pt-BR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r>
                <a:rPr lang="pt-PT" sz="2400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 Fonte: Autores</a:t>
              </a:r>
              <a:endParaRPr lang="pt-BR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r>
                <a:rPr lang="pt-PT" sz="1800" dirty="0">
                  <a:solidFill>
                    <a:schemeClr val="bg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pt-BR" sz="1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aphicFrame>
        <p:nvGraphicFramePr>
          <p:cNvPr id="170" name="Tabela 169">
            <a:extLst>
              <a:ext uri="{FF2B5EF4-FFF2-40B4-BE49-F238E27FC236}">
                <a16:creationId xmlns:a16="http://schemas.microsoft.com/office/drawing/2014/main" id="{6FD312D9-7051-4CC3-898C-F2EE5631A9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844261"/>
              </p:ext>
            </p:extLst>
          </p:nvPr>
        </p:nvGraphicFramePr>
        <p:xfrm>
          <a:off x="654644" y="35689226"/>
          <a:ext cx="7184434" cy="61256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870">
                  <a:extLst>
                    <a:ext uri="{9D8B030D-6E8A-4147-A177-3AD203B41FA5}">
                      <a16:colId xmlns:a16="http://schemas.microsoft.com/office/drawing/2014/main" val="938176652"/>
                    </a:ext>
                  </a:extLst>
                </a:gridCol>
                <a:gridCol w="1893396">
                  <a:extLst>
                    <a:ext uri="{9D8B030D-6E8A-4147-A177-3AD203B41FA5}">
                      <a16:colId xmlns:a16="http://schemas.microsoft.com/office/drawing/2014/main" val="3183989868"/>
                    </a:ext>
                  </a:extLst>
                </a:gridCol>
                <a:gridCol w="1437056">
                  <a:extLst>
                    <a:ext uri="{9D8B030D-6E8A-4147-A177-3AD203B41FA5}">
                      <a16:colId xmlns:a16="http://schemas.microsoft.com/office/drawing/2014/main" val="1878105059"/>
                    </a:ext>
                  </a:extLst>
                </a:gridCol>
                <a:gridCol w="1437056">
                  <a:extLst>
                    <a:ext uri="{9D8B030D-6E8A-4147-A177-3AD203B41FA5}">
                      <a16:colId xmlns:a16="http://schemas.microsoft.com/office/drawing/2014/main" val="2781431588"/>
                    </a:ext>
                  </a:extLst>
                </a:gridCol>
                <a:gridCol w="1437056">
                  <a:extLst>
                    <a:ext uri="{9D8B030D-6E8A-4147-A177-3AD203B41FA5}">
                      <a16:colId xmlns:a16="http://schemas.microsoft.com/office/drawing/2014/main" val="3349641946"/>
                    </a:ext>
                  </a:extLst>
                </a:gridCol>
              </a:tblGrid>
              <a:tr h="447500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País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UAI valor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UAI classificaçõ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LTO valor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LTO classificação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25689662"/>
                  </a:ext>
                </a:extLst>
              </a:tr>
              <a:tr h="332573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Áustria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6713763"/>
                  </a:ext>
                </a:extLst>
              </a:tr>
              <a:tr h="332573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Bélgica 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93250524"/>
                  </a:ext>
                </a:extLst>
              </a:tr>
              <a:tr h="332573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Chile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baixo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17716999"/>
                  </a:ext>
                </a:extLst>
              </a:tr>
              <a:tr h="332573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Estônia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baixo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4025599"/>
                  </a:ext>
                </a:extLst>
              </a:tr>
              <a:tr h="447500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Alemanha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baixo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0188087"/>
                  </a:ext>
                </a:extLst>
              </a:tr>
              <a:tr h="332573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Islândia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baixo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baixo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58049610"/>
                  </a:ext>
                </a:extLst>
              </a:tr>
              <a:tr h="332573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Itália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5583878"/>
                  </a:ext>
                </a:extLst>
              </a:tr>
              <a:tr h="332573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Letônia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baixo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52822642"/>
                  </a:ext>
                </a:extLst>
              </a:tr>
              <a:tr h="447500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Luxemburgo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97640851"/>
                  </a:ext>
                </a:extLst>
              </a:tr>
              <a:tr h="447500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Países Baixos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baixo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5544735"/>
                  </a:ext>
                </a:extLst>
              </a:tr>
              <a:tr h="447500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Federação Russa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95966437"/>
                  </a:ext>
                </a:extLst>
              </a:tr>
              <a:tr h="447500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Eslovênia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3559871"/>
                  </a:ext>
                </a:extLst>
              </a:tr>
              <a:tr h="332573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Suiça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baixo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07597188"/>
                  </a:ext>
                </a:extLst>
              </a:tr>
              <a:tr h="332573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Taiwan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4097143"/>
                  </a:ext>
                </a:extLst>
              </a:tr>
              <a:tr h="447500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Estados Unidos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baixo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baixo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91843135"/>
                  </a:ext>
                </a:extLst>
              </a:tr>
            </a:tbl>
          </a:graphicData>
        </a:graphic>
      </p:graphicFrame>
      <p:sp>
        <p:nvSpPr>
          <p:cNvPr id="171" name="Rectangle 1">
            <a:extLst>
              <a:ext uri="{FF2B5EF4-FFF2-40B4-BE49-F238E27FC236}">
                <a16:creationId xmlns:a16="http://schemas.microsoft.com/office/drawing/2014/main" id="{95AE90E1-C087-45F5-B4E3-D05CFF6F945B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697729" y="34688952"/>
            <a:ext cx="7463834" cy="1000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PT" altLang="pt-BR" sz="19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Tabela 1. Terceira análise - países do primeiro quintil – taxa de ceticismo igual ou superior a 11%</a:t>
            </a:r>
            <a:r>
              <a:rPr lang="pt-PT" alt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pt-BR" altLang="pt-BR" sz="20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PT" alt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pt-PT" altLang="pt-BR" sz="2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172" name="Agrupar 171">
            <a:extLst>
              <a:ext uri="{FF2B5EF4-FFF2-40B4-BE49-F238E27FC236}">
                <a16:creationId xmlns:a16="http://schemas.microsoft.com/office/drawing/2014/main" id="{8038B0C9-C830-4837-854D-2503A2AD93CC}"/>
              </a:ext>
            </a:extLst>
          </p:cNvPr>
          <p:cNvGrpSpPr/>
          <p:nvPr/>
        </p:nvGrpSpPr>
        <p:grpSpPr>
          <a:xfrm>
            <a:off x="1299772" y="29414211"/>
            <a:ext cx="7082924" cy="5097327"/>
            <a:chOff x="1953491" y="1018049"/>
            <a:chExt cx="8575964" cy="5662068"/>
          </a:xfrm>
        </p:grpSpPr>
        <p:pic>
          <p:nvPicPr>
            <p:cNvPr id="173" name="image6.jpeg">
              <a:extLst>
                <a:ext uri="{FF2B5EF4-FFF2-40B4-BE49-F238E27FC236}">
                  <a16:creationId xmlns:a16="http://schemas.microsoft.com/office/drawing/2014/main" id="{1848DFC1-583F-4716-9DA8-7578947A8C0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953491" y="1018049"/>
              <a:ext cx="6941127" cy="3918503"/>
            </a:xfrm>
            <a:prstGeom prst="rect">
              <a:avLst/>
            </a:prstGeom>
          </p:spPr>
        </p:pic>
        <p:sp>
          <p:nvSpPr>
            <p:cNvPr id="174" name="CaixaDeTexto 173">
              <a:extLst>
                <a:ext uri="{FF2B5EF4-FFF2-40B4-BE49-F238E27FC236}">
                  <a16:creationId xmlns:a16="http://schemas.microsoft.com/office/drawing/2014/main" id="{745BE112-6676-46AB-A49A-A7C8FB6AE70D}"/>
                </a:ext>
              </a:extLst>
            </p:cNvPr>
            <p:cNvSpPr txBox="1"/>
            <p:nvPr/>
          </p:nvSpPr>
          <p:spPr>
            <a:xfrm>
              <a:off x="1953491" y="4936552"/>
              <a:ext cx="8575964" cy="1743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27000"/>
              <a:r>
                <a:rPr lang="pt-PT" sz="24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Fig.</a:t>
              </a:r>
              <a:r>
                <a:rPr lang="pt-PT" sz="2400" b="1" spc="-15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2</a:t>
              </a:r>
              <a:r>
                <a:rPr lang="pt-PT" sz="24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.</a:t>
              </a:r>
              <a:r>
                <a:rPr lang="pt-PT" sz="2400" b="1" spc="-1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Padrões culturais</a:t>
              </a:r>
              <a:r>
                <a:rPr lang="pt-PT" sz="2400" b="1" spc="-25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entre</a:t>
              </a:r>
              <a:r>
                <a:rPr lang="pt-PT" sz="2400" b="1" spc="-5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os</a:t>
              </a:r>
              <a:r>
                <a:rPr lang="pt-PT" sz="2400" b="1" spc="-25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países</a:t>
              </a:r>
              <a:r>
                <a:rPr lang="pt-PT" sz="2400" b="1" spc="-25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com</a:t>
              </a:r>
              <a:r>
                <a:rPr lang="pt-PT" sz="2400" b="1" spc="-15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alta</a:t>
              </a:r>
              <a:r>
                <a:rPr lang="pt-PT" sz="2400" b="1" spc="-5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taxa de</a:t>
              </a:r>
              <a:r>
                <a:rPr lang="pt-PT" sz="2400" b="1" spc="-5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pt-PT" sz="24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ceticismo.</a:t>
              </a:r>
              <a:endPara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r>
                <a:rPr lang="pt-PT" sz="24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 Fonte: Autores</a:t>
              </a:r>
              <a:endPara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r>
                <a:rPr lang="pt-PT" sz="240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  <a:endParaRPr lang="pt-BR" sz="24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349AC360-84FA-4F11-882C-71F50FB24FE2}"/>
              </a:ext>
            </a:extLst>
          </p:cNvPr>
          <p:cNvSpPr txBox="1"/>
          <p:nvPr/>
        </p:nvSpPr>
        <p:spPr>
          <a:xfrm>
            <a:off x="17929251" y="26538810"/>
            <a:ext cx="137273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futuro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pesquisa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gostaríamos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realizar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novas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tentativas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através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outros</a:t>
            </a:r>
            <a:r>
              <a:rPr lang="pt-PT" sz="2400" spc="-28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métodos de análise, na procura de uma relação entre o ceticismo e determinadas dimensões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culturais,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para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assim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possamos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apresentar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análises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mais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ricas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informações.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Ao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enriquecermos os meios e conteúdo de nossa observação poderemos colaborar com mais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eficiência</a:t>
            </a:r>
            <a:r>
              <a:rPr lang="pt-PT" sz="2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</a:t>
            </a:r>
            <a:r>
              <a:rPr lang="pt-PT" sz="2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desenvolvimento</a:t>
            </a:r>
            <a:r>
              <a:rPr lang="pt-PT" sz="2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</a:t>
            </a:r>
            <a:r>
              <a:rPr lang="pt-PT" sz="2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soluções para</a:t>
            </a:r>
            <a:r>
              <a:rPr lang="pt-PT" sz="2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</a:t>
            </a:r>
            <a:r>
              <a:rPr lang="pt-PT" sz="2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problema</a:t>
            </a:r>
            <a:r>
              <a:rPr lang="pt-PT" sz="2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estudado</a:t>
            </a:r>
            <a:r>
              <a:rPr lang="pt-PT" sz="2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</a:t>
            </a:r>
            <a:r>
              <a:rPr lang="pt-PT" sz="2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pesquisa.</a:t>
            </a:r>
            <a:endParaRPr lang="pt-BR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12B97101-825A-4AA0-A8C8-B8CA9411A96F}"/>
              </a:ext>
            </a:extLst>
          </p:cNvPr>
          <p:cNvSpPr txBox="1"/>
          <p:nvPr/>
        </p:nvSpPr>
        <p:spPr>
          <a:xfrm>
            <a:off x="18364195" y="36998411"/>
            <a:ext cx="13380449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ANDERSON, R.M.,</a:t>
            </a:r>
            <a:r>
              <a:rPr lang="en-US" sz="16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HEESTERBEEK,</a:t>
            </a:r>
            <a:r>
              <a:rPr lang="en-US" sz="16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H.,</a:t>
            </a:r>
            <a:r>
              <a:rPr lang="en-US" sz="16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KKLINKENBERG, D.,</a:t>
            </a:r>
            <a:r>
              <a:rPr lang="en-US" sz="16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HOLLINGSWORTH,</a:t>
            </a: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78105" algn="just">
              <a:lnSpc>
                <a:spcPct val="150000"/>
              </a:lnSpc>
            </a:pP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T.D.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will country-based mitigation measures influence the course of the COVID-19</a:t>
            </a:r>
            <a:r>
              <a:rPr lang="en-US" sz="1600" b="1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epidemic?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9 mar. 2020.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Disponível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&lt;</a:t>
            </a:r>
            <a:r>
              <a:rPr lang="en-US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How will country-based mitigation measures</a:t>
            </a:r>
            <a:r>
              <a:rPr lang="en-US" sz="1600" spc="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influence</a:t>
            </a:r>
            <a:r>
              <a:rPr lang="en-US" sz="1600" u="sng" spc="-1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 </a:t>
            </a:r>
            <a:r>
              <a:rPr lang="en-US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the</a:t>
            </a:r>
            <a:r>
              <a:rPr lang="en-US" sz="1600" u="sng" spc="-1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 </a:t>
            </a:r>
            <a:r>
              <a:rPr lang="en-US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course</a:t>
            </a:r>
            <a:r>
              <a:rPr lang="en-US" sz="1600" u="sng" spc="-10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 </a:t>
            </a:r>
            <a:r>
              <a:rPr lang="en-US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of</a:t>
            </a:r>
            <a:r>
              <a:rPr lang="en-US" sz="1600" u="sng" spc="-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 </a:t>
            </a:r>
            <a:r>
              <a:rPr lang="en-US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the</a:t>
            </a:r>
            <a:r>
              <a:rPr lang="en-US" sz="1600" u="sng" spc="-1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 </a:t>
            </a:r>
            <a:r>
              <a:rPr lang="en-US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COVID-19</a:t>
            </a:r>
            <a:r>
              <a:rPr lang="en-US" sz="1600" u="sng" spc="-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 </a:t>
            </a:r>
            <a:r>
              <a:rPr lang="en-US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epidemic?</a:t>
            </a:r>
            <a:r>
              <a:rPr lang="en-US" sz="1600" u="sng" spc="1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 </a:t>
            </a:r>
            <a:r>
              <a:rPr lang="en-US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-</a:t>
            </a:r>
            <a:r>
              <a:rPr lang="en-US" sz="1600" u="sng" spc="-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 </a:t>
            </a:r>
            <a:r>
              <a:rPr lang="en-US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The</a:t>
            </a:r>
            <a:r>
              <a:rPr lang="en-US" sz="1600" u="sng" spc="-1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 </a:t>
            </a:r>
            <a:r>
              <a:rPr lang="en-US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Lancet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&gt;.</a:t>
            </a:r>
            <a:r>
              <a:rPr lang="en-US" sz="16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Acesso</a:t>
            </a:r>
            <a:r>
              <a:rPr lang="en-US" sz="16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</a:t>
            </a:r>
            <a:r>
              <a:rPr lang="en-US" sz="16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</a:t>
            </a:r>
            <a:r>
              <a:rPr lang="en-US" sz="16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jun.</a:t>
            </a:r>
            <a:r>
              <a:rPr lang="en-US" sz="16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2021.</a:t>
            </a:r>
          </a:p>
          <a:p>
            <a:pPr marR="78105" algn="just">
              <a:lnSpc>
                <a:spcPct val="150000"/>
              </a:lnSpc>
            </a:pPr>
            <a:r>
              <a:rPr lang="pt-PT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CRUZ, ADRIANE. </a:t>
            </a:r>
            <a:r>
              <a:rPr lang="pt-PT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queda da Imunização no Brasil, Fundação Oswaldo Cruz</a:t>
            </a:r>
            <a:r>
              <a:rPr lang="pt-PT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pt-PT" sz="16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Disponível </a:t>
            </a:r>
            <a:r>
              <a:rPr lang="pt-PT" sz="16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 </a:t>
            </a:r>
            <a:r>
              <a:rPr lang="pt-PT" sz="16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&lt;</a:t>
            </a:r>
            <a:r>
              <a:rPr lang="pt-PT" sz="1600" u="sng" spc="-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9"/>
              </a:rPr>
              <a:t>https://portal.fiocruz.br/sites/portal.fiocruz.br/files/documentos/revistaconsensus_25_a_q</a:t>
            </a:r>
            <a:r>
              <a:rPr lang="pt-PT" sz="1600" spc="-28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9"/>
              </a:rPr>
              <a:t>ueda_da_imunizacao.pdf</a:t>
            </a:r>
            <a:r>
              <a:rPr lang="pt-PT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&gt;.</a:t>
            </a:r>
            <a:r>
              <a:rPr lang="pt-PT" sz="16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Acesso</a:t>
            </a:r>
            <a:r>
              <a:rPr lang="en-US" sz="16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</a:t>
            </a:r>
            <a:r>
              <a:rPr lang="en-US" sz="16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20/06/2021.</a:t>
            </a:r>
          </a:p>
          <a:p>
            <a:pPr marR="78105" algn="just">
              <a:lnSpc>
                <a:spcPct val="150000"/>
              </a:lnSpc>
            </a:pP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GARCIA, L.P., DUARTE E. </a:t>
            </a:r>
            <a:r>
              <a:rPr lang="pt-BR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Infodemia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excesso de quantidade em detrimento da qualidade das </a:t>
            </a:r>
            <a:r>
              <a:rPr lang="pt-BR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informaçes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sobre a COVID-19. </a:t>
            </a:r>
            <a:r>
              <a:rPr lang="en-US" sz="16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Epidemiol. Serv. </a:t>
            </a:r>
            <a:r>
              <a:rPr lang="en-US" sz="16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Saúde</a:t>
            </a:r>
            <a:r>
              <a:rPr lang="en-US" sz="16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29 (4) 2020. </a:t>
            </a:r>
            <a:r>
              <a:rPr lang="en-US" sz="16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doi</a:t>
            </a:r>
            <a:r>
              <a:rPr lang="en-US" sz="16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US" sz="1600" u="sng" dirty="0">
                <a:solidFill>
                  <a:srgbClr val="6789D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0"/>
              </a:rPr>
              <a:t>10.1590/S1679-49742020000400019</a:t>
            </a:r>
            <a:r>
              <a:rPr lang="en-US" sz="1600" u="sng" dirty="0">
                <a:solidFill>
                  <a:srgbClr val="6789D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R="78105" algn="just">
              <a:lnSpc>
                <a:spcPct val="150000"/>
              </a:lnSpc>
            </a:pP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HOFSTEDE, G.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Cultures and Organizations: software of the mind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London: McGraw-Hill, 1991.</a:t>
            </a:r>
          </a:p>
          <a:p>
            <a:pPr marR="78105" algn="just">
              <a:lnSpc>
                <a:spcPct val="150000"/>
              </a:lnSpc>
            </a:pP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MATHWORKS.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K-means clustering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2021. Disponível em: &lt; </a:t>
            </a:r>
            <a:r>
              <a:rPr lang="pt-BR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1"/>
              </a:rPr>
              <a:t>k-</a:t>
            </a:r>
            <a:r>
              <a:rPr lang="pt-BR" sz="1600" u="sng" dirty="0" err="1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1"/>
              </a:rPr>
              <a:t>means</a:t>
            </a:r>
            <a:r>
              <a:rPr lang="pt-BR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1"/>
              </a:rPr>
              <a:t> </a:t>
            </a:r>
            <a:r>
              <a:rPr lang="pt-BR" sz="1600" u="sng" dirty="0" err="1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1"/>
              </a:rPr>
              <a:t>clustering</a:t>
            </a:r>
            <a:r>
              <a:rPr lang="pt-BR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1"/>
              </a:rPr>
              <a:t> - MATLAB</a:t>
            </a:r>
            <a:r>
              <a:rPr lang="pt-BR" sz="1600" spc="-28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1600" u="sng" dirty="0" err="1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1"/>
              </a:rPr>
              <a:t>kmeans</a:t>
            </a:r>
            <a:r>
              <a:rPr lang="pt-BR" sz="1600" u="sng" spc="5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1"/>
              </a:rPr>
              <a:t> </a:t>
            </a:r>
            <a:r>
              <a:rPr lang="pt-BR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1"/>
              </a:rPr>
              <a:t>(mathworks.com)</a:t>
            </a:r>
            <a:r>
              <a:rPr lang="pt-BR" sz="1600" spc="10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1"/>
              </a:rPr>
              <a:t> 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&gt;</a:t>
            </a:r>
            <a:r>
              <a:rPr lang="pt-BR" sz="16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Acesso em</a:t>
            </a:r>
            <a:r>
              <a:rPr lang="pt-BR" sz="16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23/06/2021.</a:t>
            </a:r>
          </a:p>
          <a:p>
            <a:pPr marR="78105" algn="just">
              <a:lnSpc>
                <a:spcPct val="150000"/>
              </a:lnSpc>
            </a:pPr>
            <a:r>
              <a:rPr lang="pt-PT" sz="16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NASCIMENTO M.A., GUILLAUMON S., COSTA C.C.B. Bancos e a cultura nacional: Hofstede no Brasil. </a:t>
            </a:r>
            <a:r>
              <a:rPr lang="pt-PT" sz="16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Estudios sobre las Culturas Contemporáneas</a:t>
            </a:r>
            <a:r>
              <a:rPr lang="pt-PT" sz="16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vol. XXV, núm. 50, pp. 141-162, 2020.</a:t>
            </a: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78105" algn="just">
              <a:lnSpc>
                <a:spcPct val="150000"/>
              </a:lnSpc>
            </a:pP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ROSENTHAL</a:t>
            </a:r>
            <a:r>
              <a:rPr lang="en-US" sz="16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P.</a:t>
            </a:r>
            <a:r>
              <a:rPr lang="en-US" sz="16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Skepticism</a:t>
            </a:r>
            <a:r>
              <a:rPr lang="en-US" sz="16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lang="en-US" sz="16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vaccine:</a:t>
            </a:r>
            <a:r>
              <a:rPr lang="en-US" sz="1600" b="1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enough</a:t>
            </a:r>
            <a:r>
              <a:rPr lang="en-US" sz="16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already?</a:t>
            </a:r>
            <a:r>
              <a:rPr lang="en-US" sz="16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2010.</a:t>
            </a:r>
            <a:r>
              <a:rPr lang="pt-PT" sz="16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Disponível</a:t>
            </a:r>
            <a:r>
              <a:rPr lang="pt-PT" sz="16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em:</a:t>
            </a:r>
            <a:r>
              <a:rPr lang="pt-PT" sz="16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PT" sz="1600" u="sng" dirty="0">
                <a:solidFill>
                  <a:srgbClr val="0461C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2"/>
              </a:rPr>
              <a:t>https://www.futuremedicine.com/doi/pdfplus/10.2217/phe.10.6</a:t>
            </a:r>
            <a:r>
              <a:rPr lang="pt-PT" sz="1600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2"/>
              </a:rPr>
              <a:t>.</a:t>
            </a:r>
            <a:r>
              <a:rPr lang="pt-PT" sz="1600" spc="-20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2"/>
              </a:rPr>
              <a:t> 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Acesso</a:t>
            </a:r>
            <a:r>
              <a:rPr lang="pt-BR" sz="16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</a:t>
            </a:r>
            <a:r>
              <a:rPr lang="pt-BR" sz="16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</a:t>
            </a:r>
            <a:r>
              <a:rPr lang="pt-BR" sz="16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out.</a:t>
            </a:r>
            <a:r>
              <a:rPr lang="pt-BR" sz="16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2021.</a:t>
            </a:r>
          </a:p>
          <a:p>
            <a:pPr marR="78105" algn="just">
              <a:lnSpc>
                <a:spcPct val="150000"/>
              </a:lnSpc>
            </a:pP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78105" algn="just">
              <a:lnSpc>
                <a:spcPct val="150000"/>
              </a:lnSpc>
            </a:pP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78105" algn="just">
              <a:lnSpc>
                <a:spcPct val="150000"/>
              </a:lnSpc>
            </a:pP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78105" algn="just">
              <a:lnSpc>
                <a:spcPct val="150000"/>
              </a:lnSpc>
            </a:pPr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pt-BR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208C1E4-FD1E-4416-AEA3-AD1E5B2AD21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030284" y="34911143"/>
            <a:ext cx="4848912" cy="6865193"/>
          </a:xfrm>
          <a:prstGeom prst="rect">
            <a:avLst/>
          </a:prstGeom>
        </p:spPr>
      </p:pic>
      <p:sp>
        <p:nvSpPr>
          <p:cNvPr id="39" name="CaixaDeTexto 38">
            <a:extLst>
              <a:ext uri="{FF2B5EF4-FFF2-40B4-BE49-F238E27FC236}">
                <a16:creationId xmlns:a16="http://schemas.microsoft.com/office/drawing/2014/main" id="{501887C9-7E5B-4F68-A54C-30473AE16E55}"/>
              </a:ext>
            </a:extLst>
          </p:cNvPr>
          <p:cNvSpPr txBox="1"/>
          <p:nvPr/>
        </p:nvSpPr>
        <p:spPr>
          <a:xfrm>
            <a:off x="9456517" y="41776336"/>
            <a:ext cx="70829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0"/>
            <a:r>
              <a:rPr lang="pt-PT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Fig.</a:t>
            </a:r>
            <a:r>
              <a:rPr lang="pt-PT" sz="2400" b="1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</a:t>
            </a:r>
            <a:r>
              <a:rPr lang="pt-PT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pt-PT" sz="2400" b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Capa do dummie do Anti-Skeptikal</a:t>
            </a:r>
            <a:r>
              <a:rPr lang="pt-PT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pt-BR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PT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Fonte: Autores</a:t>
            </a:r>
            <a:endParaRPr lang="pt-BR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PT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7CE2074-5333-4BF7-82F1-E8C919649E46}"/>
              </a:ext>
            </a:extLst>
          </p:cNvPr>
          <p:cNvSpPr txBox="1"/>
          <p:nvPr/>
        </p:nvSpPr>
        <p:spPr>
          <a:xfrm>
            <a:off x="19941863" y="34623595"/>
            <a:ext cx="11490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0"/>
            <a:r>
              <a:rPr lang="pt-PT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Fig.</a:t>
            </a:r>
            <a:r>
              <a:rPr lang="pt-PT" sz="2400" b="1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</a:t>
            </a:r>
            <a:r>
              <a:rPr lang="pt-PT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pt-PT" sz="2400" b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TED sobre o tema apresentado no Colégio Visconde de Porto Seguro</a:t>
            </a:r>
            <a:r>
              <a:rPr lang="pt-PT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pt-BR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PT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Fonte: http://tedx.portoseguro.org.br/tedxportoseguroschool-de/</a:t>
            </a:r>
            <a:endParaRPr lang="pt-BR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87AB481B-0C11-4B66-8569-1349B4019AB8}"/>
              </a:ext>
            </a:extLst>
          </p:cNvPr>
          <p:cNvSpPr txBox="1"/>
          <p:nvPr/>
        </p:nvSpPr>
        <p:spPr>
          <a:xfrm>
            <a:off x="1482553" y="23301659"/>
            <a:ext cx="15947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0"/>
            <a:r>
              <a:rPr lang="pt-PT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Fig.</a:t>
            </a:r>
            <a:r>
              <a:rPr lang="pt-PT" sz="2400" b="1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</a:t>
            </a:r>
            <a:r>
              <a:rPr lang="pt-PT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pt-PT" sz="2400" b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Fluxograma apresentando o desenvolvimento do projeto</a:t>
            </a:r>
            <a:endParaRPr lang="pt-BR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PT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Fonte: Autores</a:t>
            </a:r>
            <a:endParaRPr lang="pt-BR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PT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0" name="Imagem 39">
            <a:extLst>
              <a:ext uri="{FF2B5EF4-FFF2-40B4-BE49-F238E27FC236}">
                <a16:creationId xmlns:a16="http://schemas.microsoft.com/office/drawing/2014/main" id="{7405309F-5596-44BE-A3AA-D798AD1FFD5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10386" r="64789" b="9474"/>
          <a:stretch/>
        </p:blipFill>
        <p:spPr>
          <a:xfrm>
            <a:off x="22515041" y="28717447"/>
            <a:ext cx="4555797" cy="5832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33268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410</TotalTime>
  <Words>1032</Words>
  <Application>Microsoft Office PowerPoint</Application>
  <PresentationFormat>Personalizar</PresentationFormat>
  <Paragraphs>130</Paragraphs>
  <Slides>1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Tahoma</vt:lpstr>
      <vt:lpstr>Times New Roman</vt:lpstr>
      <vt:lpstr>Tema do Office</vt:lpstr>
      <vt:lpstr>Imagem de Bitmap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 sassi</dc:creator>
  <cp:lastModifiedBy>fernanda sassi</cp:lastModifiedBy>
  <cp:revision>23</cp:revision>
  <dcterms:created xsi:type="dcterms:W3CDTF">2022-01-21T21:27:14Z</dcterms:created>
  <dcterms:modified xsi:type="dcterms:W3CDTF">2022-03-10T18:54:02Z</dcterms:modified>
</cp:coreProperties>
</file>