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 userDrawn="1">
          <p15:clr>
            <a:srgbClr val="A4A3A4"/>
          </p15:clr>
        </p15:guide>
        <p15:guide id="2" pos="102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4434" autoAdjust="0"/>
  </p:normalViewPr>
  <p:slideViewPr>
    <p:cSldViewPr snapToGrid="0">
      <p:cViewPr>
        <p:scale>
          <a:sx n="30" d="100"/>
          <a:sy n="30" d="100"/>
        </p:scale>
        <p:origin x="780" y="-4860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03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88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94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934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78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247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80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4906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608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963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93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6D675-2386-42AC-A4C3-E499F23F3A60}" type="datetimeFigureOut">
              <a:rPr lang="pt-BR" smtClean="0"/>
              <a:t>04/10/2021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A58B9-4F48-4590-BFA8-7F330FD694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25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3" Type="http://schemas.openxmlformats.org/officeDocument/2006/relationships/image" Target="../media/image1.png"/><Relationship Id="rId21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" Type="http://schemas.openxmlformats.org/officeDocument/2006/relationships/hyperlink" Target="https://naoeramor.com.br/category/sinais-de-que-estou-em-um-ra/" TargetMode="External"/><Relationship Id="rId16" Type="http://schemas.openxmlformats.org/officeDocument/2006/relationships/image" Target="../media/image13.jpeg"/><Relationship Id="rId20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jpeg"/><Relationship Id="rId5" Type="http://schemas.openxmlformats.org/officeDocument/2006/relationships/image" Target="../media/image3.pn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4" Type="http://schemas.openxmlformats.org/officeDocument/2006/relationships/image" Target="../media/image2.jpg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78FC7E8-5ED5-4FF8-90DF-2366FFC68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32399288" cy="7239219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CARTAS DA CONSCIENTIZAÇÃO</a:t>
            </a:r>
            <a:r>
              <a:rPr lang="en-US" sz="60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: </a:t>
            </a:r>
            <a:br>
              <a:rPr lang="en-US" sz="60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en-US" sz="6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RECONHECENDO RELACIONAMENTOS ABUSIVOS  </a:t>
            </a:r>
            <a:br>
              <a:rPr lang="en-US" sz="6000" b="1" dirty="0"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en-US" sz="6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FASE 2 - APP</a:t>
            </a:r>
            <a:r>
              <a:rPr lang="en-US" sz="60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en-US" sz="60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b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E.E. Profª “Maria Joaquina de Arruda – EMTI”</a:t>
            </a:r>
            <a:b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en-US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pt-BR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Autores: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 Beatriz Di Pietro </a:t>
            </a:r>
            <a:r>
              <a:rPr lang="pt-BR" sz="36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Hildebrand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, Kathleen </a:t>
            </a:r>
            <a:r>
              <a:rPr lang="pt-BR" sz="36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Maressa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 Araújo Domingos e </a:t>
            </a:r>
            <a:r>
              <a:rPr lang="pt-BR" sz="36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Keyth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 Cristina de Oliveira  </a:t>
            </a:r>
            <a:r>
              <a:rPr lang="pt-BR" sz="3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pt-BR" sz="3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pt-BR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3600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Orientadora</a:t>
            </a:r>
            <a:r>
              <a:rPr lang="pt-BR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Pr</a:t>
            </a:r>
            <a:r>
              <a:rPr lang="pt-BR" sz="36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f.ª Renata </a:t>
            </a:r>
            <a:r>
              <a:rPr lang="pt-BR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Galvani Braga </a:t>
            </a:r>
            <a:r>
              <a:rPr lang="pt-BR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 </a:t>
            </a:r>
            <a:r>
              <a:rPr lang="pt-BR" sz="3600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Coorientador</a:t>
            </a:r>
            <a:r>
              <a:rPr lang="pt-BR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Prof. Me. </a:t>
            </a:r>
            <a:r>
              <a:rPr lang="pt-BR" sz="3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Aber </a:t>
            </a:r>
            <a:r>
              <a:rPr lang="pt-BR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Hilton Vizoto Galhardo </a:t>
            </a:r>
            <a:r>
              <a:rPr lang="pt-BR" sz="6000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pt-BR" sz="6000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</a:br>
            <a:endParaRPr lang="pt-BR" sz="6000" dirty="0">
              <a:latin typeface="Arial Black" panose="020B0A04020102020204" pitchFamily="34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xmlns="" id="{06A0D2A0-5B71-4BEA-A325-F106A8F902C6}"/>
              </a:ext>
            </a:extLst>
          </p:cNvPr>
          <p:cNvSpPr txBox="1"/>
          <p:nvPr/>
        </p:nvSpPr>
        <p:spPr>
          <a:xfrm>
            <a:off x="601081" y="8820587"/>
            <a:ext cx="15231374" cy="696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Em 11 de março de 2020, a OMS (Organização Mundial da Saúde) declara a pandemia do novo coronavírus. O isolamento social imposto para conter a propagação do  novo coronavírus, traz resultados impactantes para a economia e, também, para a saúde mental de milhões de pessoas pelo mundo; mas uma luz de alerta se acende já no início desta crise global: mulheres e crianças ficam mais vulneráveis que nunca dentro de seus lares violentos. Assistimos a uma crescente assustadora nos índices de violência doméstica já no primeiro mês de confinamento estabelecido em decorrência da pandemia no Brasil: o Ligue 180 registrou aumento de 36% nas denúncias de violência contra a mulher já no início da pandemia, e os índices de feminicídio no país aumentaram em 22%.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 partir da observação crítica destes fatos, fica claro que um trabalho de base para a conscientização e prevenção deste problema deve ser realizado de forma urgente em nosso país. Apostamos na conscientização de adolescentes e jovens sobre as características dos relacionamentos abusivos como uma forma de combater e diminuir a curto, médio e longo prazo a violência de gênero, e para tal, aprimoramos o jogo “Cartas da Conscientização” a fim de alcançar um número ainda maior de jovens por todo o Brasil. 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Pensando no aumento expressivo do uso da tecnologia na pandemia e no aparelho celular (smartphone) como principal meio de comunicação da atualidade, decidimos unir esta tecnologia à conscientização e transformamos o jogo “Cartas da Conscientização” em um aplicativo para smartphones: o app “SERÁ QUE É AMOR?”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xmlns="" id="{24E4BAD6-2DF6-4170-81A2-FECAA7DEA8E7}"/>
              </a:ext>
            </a:extLst>
          </p:cNvPr>
          <p:cNvSpPr txBox="1"/>
          <p:nvPr/>
        </p:nvSpPr>
        <p:spPr>
          <a:xfrm>
            <a:off x="16738082" y="19997114"/>
            <a:ext cx="15414462" cy="958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 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xmlns="" id="{40508EBE-EEAC-4EC4-9663-8BE1FF567255}"/>
              </a:ext>
            </a:extLst>
          </p:cNvPr>
          <p:cNvSpPr txBox="1"/>
          <p:nvPr/>
        </p:nvSpPr>
        <p:spPr>
          <a:xfrm>
            <a:off x="551449" y="21418570"/>
            <a:ext cx="15621000" cy="1086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Levantamento teórico e estudo acerca do tema.</a:t>
            </a:r>
          </a:p>
          <a:p>
            <a:pPr marL="342900" indent="-34290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Elaboração e construção do aplicativo.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xmlns="" id="{F817CAF2-9727-4016-A79D-D165773566FD}"/>
              </a:ext>
            </a:extLst>
          </p:cNvPr>
          <p:cNvSpPr txBox="1"/>
          <p:nvPr/>
        </p:nvSpPr>
        <p:spPr>
          <a:xfrm>
            <a:off x="477103" y="24555736"/>
            <a:ext cx="15346433" cy="7678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Observando o aumento expressivo do uso da tecnologia na pandemia e o aparelho celular como principal meio de comunicação na atualidade, especialmente entre os jovens, decidimos transformamos o jogo “Cartas da Conscientização” em um aplicativo para smartphones: o app “SERÁ QUE É AMOR?”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Neste app trouxemos toda a ludicidade do jogo das cartas e a ampliamos com as técnicas de gamificação, aliado a muitas informações importantes sobre as seis formas de abuso (</a:t>
            </a:r>
            <a:r>
              <a:rPr lang="pt-BR" sz="2000" dirty="0">
                <a:latin typeface="Arial "/>
              </a:rPr>
              <a:t>emocional/psicológica, a sexual, a física, a patrimonial, a financeira e a tecnológica)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e canais de ajuda para quem está vivendo ou já viveu um abuso.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A essência do jogo é trazer no verso das cartas falas do cotidiano de um relacionamento juvenil: 34 cartas trazem em seu verso falas carregadas de abuso e 11 cartas contém falas características de um relacionamento saudável. O objetivo é levar o jogador a identificar se as falas apresentadas nas cartas sinalizam um relacionamento saudável ou abusivo.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Abrindo a tela inicial do app o jogador pode optar por jogar ou conhecer as características de relacionamentos abusivos. Se optar por jogar, ele passará por um tutorial que o ajudará no game: se julgar a carta como abusiva ele desliza para a esquerda, e se julgar como saudável é só deslizar para a direita.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Ele também terá a opção de pular o tutorial, caso já tenha compreendido a explicação ou não esteja jogando pela primeira vez. 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pt-BR" sz="2000" dirty="0">
              <a:effectLst/>
              <a:latin typeface="Arial 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pt-BR" sz="2000" dirty="0">
              <a:effectLst/>
              <a:latin typeface="Arial 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pt-BR" sz="2000" dirty="0">
              <a:effectLst/>
              <a:latin typeface="Arial "/>
              <a:ea typeface="Times New Roman" panose="02020603050405020304" pitchFamily="18" charset="0"/>
            </a:endParaRP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xmlns="" id="{11A5661E-24CF-4E67-B97F-C691A02CB873}"/>
              </a:ext>
            </a:extLst>
          </p:cNvPr>
          <p:cNvSpPr txBox="1"/>
          <p:nvPr/>
        </p:nvSpPr>
        <p:spPr>
          <a:xfrm>
            <a:off x="16829698" y="39409301"/>
            <a:ext cx="15044417" cy="3980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DOSSIÊ. Instituto Patrícia Galvão.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 Violência Contra as Mulheres em Dados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. Disponível em: &lt;https://dossies.agenciapatriciagalvao.org.br/violencia-em-dados/sobre-os-dados-da-violencia-contra-as-mulheres-no-brasil/&gt; Acesso em: 28 abr. 2021. 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MATTES, E. G; ROCHA, N. F. Adolescentes e os relacionamentos abusivos: a tendência a se concretizar em casos de violência doméstica contra a mulher. </a:t>
            </a:r>
            <a:r>
              <a:rPr lang="pt-BR" sz="2000" i="1" dirty="0">
                <a:latin typeface="Arial" panose="020B0604020202020204" pitchFamily="34" charset="0"/>
                <a:cs typeface="Arial" panose="020B0604020202020204" pitchFamily="34" charset="0"/>
              </a:rPr>
              <a:t>In: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SEMINÁRIO INTERNACIONAL DEMANDAS SOCIAIS E POLÍTICAS PÚBLICAS NA SOCIEDADE CONTEMPORÂNEA, 13º, 2016, Santa Cruz do Sul. 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Anais eletrônicos...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Santa Cruz do Sul: UNISC, 2016. Disponível em: &lt;https://online.unisc.br/acadnet/anais/index.php/sidspp/article/viewFile/15866/3763&gt; Acesso em: 06 maio 2021. 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NÃO ERA AMOR. Não era amor. </a:t>
            </a:r>
            <a:r>
              <a:rPr lang="pt-BR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Sinais que estou em um relacionamento abusivo.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Disponível em: &lt;</a:t>
            </a: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https://naoeramor.com.br/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category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/sinais-de-que-estou-em-um-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&gt; Acesso em: 14 maio 2021.</a:t>
            </a:r>
            <a:endParaRPr lang="pt-BR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pt-BR" sz="2000" dirty="0">
              <a:latin typeface="Arial 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C8FA866C-EA66-42A2-A710-3CC365D006E7}"/>
              </a:ext>
            </a:extLst>
          </p:cNvPr>
          <p:cNvSpPr txBox="1"/>
          <p:nvPr/>
        </p:nvSpPr>
        <p:spPr>
          <a:xfrm>
            <a:off x="29375100" y="1276350"/>
            <a:ext cx="2171699" cy="1790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/>
          </a:p>
        </p:txBody>
      </p:sp>
      <p:sp>
        <p:nvSpPr>
          <p:cNvPr id="7" name="AutoShape 2" descr="Procuradoria - Brasão">
            <a:extLst>
              <a:ext uri="{FF2B5EF4-FFF2-40B4-BE49-F238E27FC236}">
                <a16:creationId xmlns:a16="http://schemas.microsoft.com/office/drawing/2014/main" xmlns="" id="{A08D1D4E-9099-4E18-A8A5-89EBA205CB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046450" y="214471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B7BDCBE8-ABE9-4D01-8A75-A960A916B75A}"/>
              </a:ext>
            </a:extLst>
          </p:cNvPr>
          <p:cNvSpPr txBox="1"/>
          <p:nvPr/>
        </p:nvSpPr>
        <p:spPr>
          <a:xfrm>
            <a:off x="28289250" y="1276350"/>
            <a:ext cx="2419350" cy="1996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/>
          </a:p>
        </p:txBody>
      </p:sp>
      <p:pic>
        <p:nvPicPr>
          <p:cNvPr id="13" name="Imagem 12" descr="Logotipo&#10;&#10;Descrição gerada automaticamente">
            <a:extLst>
              <a:ext uri="{FF2B5EF4-FFF2-40B4-BE49-F238E27FC236}">
                <a16:creationId xmlns:a16="http://schemas.microsoft.com/office/drawing/2014/main" xmlns="" id="{1E1E1388-C251-470C-BA18-4277759A3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18" y="2171701"/>
            <a:ext cx="3023745" cy="3738598"/>
          </a:xfrm>
          <a:prstGeom prst="rect">
            <a:avLst/>
          </a:prstGeom>
        </p:spPr>
      </p:pic>
      <p:pic>
        <p:nvPicPr>
          <p:cNvPr id="37" name="Imagem 36" descr="Logotipo, nome da empresa&#10;&#10;Descrição gerada automaticamente">
            <a:extLst>
              <a:ext uri="{FF2B5EF4-FFF2-40B4-BE49-F238E27FC236}">
                <a16:creationId xmlns:a16="http://schemas.microsoft.com/office/drawing/2014/main" xmlns="" id="{585121E3-7EF1-4841-8FEC-E0E62F1E39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964" y="2055278"/>
            <a:ext cx="3144303" cy="2952762"/>
          </a:xfrm>
          <a:prstGeom prst="rect">
            <a:avLst/>
          </a:prstGeom>
        </p:spPr>
      </p:pic>
      <p:sp>
        <p:nvSpPr>
          <p:cNvPr id="45" name="CaixaDeTexto 44">
            <a:extLst>
              <a:ext uri="{FF2B5EF4-FFF2-40B4-BE49-F238E27FC236}">
                <a16:creationId xmlns:a16="http://schemas.microsoft.com/office/drawing/2014/main" xmlns="" id="{24E4BAD6-2DF6-4170-81A2-FECAA7DEA8E7}"/>
              </a:ext>
            </a:extLst>
          </p:cNvPr>
          <p:cNvSpPr txBox="1"/>
          <p:nvPr/>
        </p:nvSpPr>
        <p:spPr>
          <a:xfrm>
            <a:off x="513849" y="17485075"/>
            <a:ext cx="15318606" cy="18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>
                <a:latin typeface="Arial "/>
              </a:rPr>
              <a:t>Promover a conscientização de adolescentes e jovens sobre as características de um relacionamento abusivo através de um aplicativo para smartphones; </a:t>
            </a:r>
            <a:endParaRPr lang="pt-BR" sz="2000" dirty="0"/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pt-BR" sz="2000" dirty="0"/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>
                <a:latin typeface="Arial "/>
              </a:rPr>
              <a:t>Combater os relacionamentos abusivos a fim de diminuir a curto, médio e longo prazo a violência de gênero em nosso país. </a:t>
            </a:r>
          </a:p>
        </p:txBody>
      </p:sp>
      <p:sp>
        <p:nvSpPr>
          <p:cNvPr id="49" name="CaixaDeTexto 48">
            <a:extLst>
              <a:ext uri="{FF2B5EF4-FFF2-40B4-BE49-F238E27FC236}">
                <a16:creationId xmlns:a16="http://schemas.microsoft.com/office/drawing/2014/main" xmlns="" id="{24E4BAD6-2DF6-4170-81A2-FECAA7DEA8E7}"/>
              </a:ext>
            </a:extLst>
          </p:cNvPr>
          <p:cNvSpPr txBox="1"/>
          <p:nvPr/>
        </p:nvSpPr>
        <p:spPr>
          <a:xfrm>
            <a:off x="16803463" y="33829634"/>
            <a:ext cx="1504441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Compreender o que é um relacionamento abusivo e suas características é a ferramenta chave para prevenir a violência de gênero, em especial na adolescência, já que nesta fase é comum a romantização de condutas abusivas. Os adolescentes e jovens precisam ter consciência do quão tóxico um relacionamento com essas características pode ser e suas consequências</a:t>
            </a:r>
            <a:r>
              <a:rPr lang="pt-BR" sz="20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</a:rPr>
              <a:t>Partindo deste princípio, acreditamos na potência de nosso projeto. Desenvolver um app foi um grande desafio mas, diante da atual conjuntura, com o aumento expressivo do uso de smartphones e aplicativos, entendemos que a tecnologia seria nossa maior aliada, pois esse projeto conseguiria alcançar um número expressivo de adolescentes e jovens, e esse é o nosso grande objetivo. </a:t>
            </a:r>
            <a:endParaRPr lang="pt-BR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</a:rPr>
              <a:t>Unir tecnologia e conscientização, apresentando de forma lúdica e esclarecedora as informações sobre um tema tão sensível e relevante e, ao mesmo tempo, indicando canais que ofereçam suporte e ajuda, é o resultado que chegamos com nosso app “SERÁ QUE É AMOR?”.</a:t>
            </a:r>
            <a:endParaRPr lang="pt-BR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latin typeface="Arial "/>
            </a:endParaRPr>
          </a:p>
        </p:txBody>
      </p:sp>
      <p:pic>
        <p:nvPicPr>
          <p:cNvPr id="43" name="Google Shape;96;p13">
            <a:extLst>
              <a:ext uri="{FF2B5EF4-FFF2-40B4-BE49-F238E27FC236}">
                <a16:creationId xmlns:a16="http://schemas.microsoft.com/office/drawing/2014/main" xmlns="" id="{7A1B3AC2-1E53-4C13-B975-01EACA98DFF9}"/>
              </a:ext>
            </a:extLst>
          </p:cNvPr>
          <p:cNvPicPr preferRelativeResize="0"/>
          <p:nvPr/>
        </p:nvPicPr>
        <p:blipFill rotWithShape="1">
          <a:blip r:embed="rId5">
            <a:duotone>
              <a:prstClr val="black"/>
              <a:srgbClr val="CC3399">
                <a:tint val="45000"/>
                <a:satMod val="400000"/>
              </a:srgbClr>
            </a:duotone>
            <a:alphaModFix amt="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51449" y="7097704"/>
            <a:ext cx="15453562" cy="1230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0DEFF1D9-DD5F-4FBC-B4D6-8AC25DB0F337}"/>
              </a:ext>
            </a:extLst>
          </p:cNvPr>
          <p:cNvSpPr/>
          <p:nvPr/>
        </p:nvSpPr>
        <p:spPr>
          <a:xfrm>
            <a:off x="6945311" y="7411163"/>
            <a:ext cx="28332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600" b="1" dirty="0">
                <a:solidFill>
                  <a:prstClr val="black"/>
                </a:solidFill>
              </a:rPr>
              <a:t>INTRODUÇÃO</a:t>
            </a:r>
            <a:endParaRPr lang="pt-BR" sz="3200" b="1" dirty="0">
              <a:solidFill>
                <a:prstClr val="black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79C78B58-4579-4EED-A7AC-4F04CE33D4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041" y="15952834"/>
            <a:ext cx="15453562" cy="1225402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AD93BAC1-9EFD-4FE9-A646-BBEBBEE8D5CE}"/>
              </a:ext>
            </a:extLst>
          </p:cNvPr>
          <p:cNvSpPr/>
          <p:nvPr/>
        </p:nvSpPr>
        <p:spPr>
          <a:xfrm>
            <a:off x="6989928" y="16219510"/>
            <a:ext cx="2744041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3600" b="1" dirty="0">
                <a:solidFill>
                  <a:prstClr val="black"/>
                </a:solidFill>
                <a:ea typeface="Times New Roman" panose="02020603050405020304" pitchFamily="18" charset="0"/>
              </a:rPr>
              <a:t>OBJETIVOS</a:t>
            </a:r>
            <a:endParaRPr lang="pt-BR" sz="3600" dirty="0">
              <a:solidFill>
                <a:prstClr val="black"/>
              </a:solidFill>
              <a:ea typeface="Times New Roman" panose="02020603050405020304" pitchFamily="18" charset="0"/>
            </a:endParaRPr>
          </a:p>
        </p:txBody>
      </p:sp>
      <p:pic>
        <p:nvPicPr>
          <p:cNvPr id="47" name="Imagem 46">
            <a:extLst>
              <a:ext uri="{FF2B5EF4-FFF2-40B4-BE49-F238E27FC236}">
                <a16:creationId xmlns:a16="http://schemas.microsoft.com/office/drawing/2014/main" xmlns="" id="{4F48B040-1629-420C-B172-33260BBDCD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022" y="19860932"/>
            <a:ext cx="15532601" cy="1225402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5B968CC5-1A45-4F3E-B6F9-44524C88CA92}"/>
              </a:ext>
            </a:extLst>
          </p:cNvPr>
          <p:cNvSpPr/>
          <p:nvPr/>
        </p:nvSpPr>
        <p:spPr>
          <a:xfrm>
            <a:off x="6818353" y="20196634"/>
            <a:ext cx="30871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000" b="1" dirty="0">
                <a:solidFill>
                  <a:prstClr val="black"/>
                </a:solidFill>
                <a:latin typeface="Arial "/>
              </a:rPr>
              <a:t>METODOLOGIA</a:t>
            </a:r>
          </a:p>
        </p:txBody>
      </p:sp>
      <p:pic>
        <p:nvPicPr>
          <p:cNvPr id="48" name="Imagem 47">
            <a:extLst>
              <a:ext uri="{FF2B5EF4-FFF2-40B4-BE49-F238E27FC236}">
                <a16:creationId xmlns:a16="http://schemas.microsoft.com/office/drawing/2014/main" xmlns="" id="{6A0E8BA4-6504-4928-A611-01E5725BA4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849" y="22905209"/>
            <a:ext cx="15532601" cy="1225402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8C1C4984-E5A9-435F-A6D6-889983C969BA}"/>
              </a:ext>
            </a:extLst>
          </p:cNvPr>
          <p:cNvSpPr/>
          <p:nvPr/>
        </p:nvSpPr>
        <p:spPr>
          <a:xfrm>
            <a:off x="6352521" y="23240911"/>
            <a:ext cx="401885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000" b="1" dirty="0">
                <a:solidFill>
                  <a:prstClr val="black"/>
                </a:solidFill>
                <a:latin typeface="Arial "/>
              </a:rPr>
              <a:t>DESENVOLVIMENTO</a:t>
            </a:r>
          </a:p>
        </p:txBody>
      </p:sp>
      <p:pic>
        <p:nvPicPr>
          <p:cNvPr id="51" name="Imagem 50">
            <a:extLst>
              <a:ext uri="{FF2B5EF4-FFF2-40B4-BE49-F238E27FC236}">
                <a16:creationId xmlns:a16="http://schemas.microsoft.com/office/drawing/2014/main" xmlns="" id="{BC5C2C30-D064-4906-B039-816A880AD7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03463" y="32532506"/>
            <a:ext cx="15018101" cy="1225402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4E680B37-EC9E-47D5-9550-D4501028FB2B}"/>
              </a:ext>
            </a:extLst>
          </p:cNvPr>
          <p:cNvSpPr/>
          <p:nvPr/>
        </p:nvSpPr>
        <p:spPr>
          <a:xfrm>
            <a:off x="22994217" y="32939934"/>
            <a:ext cx="266290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000" b="1" dirty="0">
                <a:solidFill>
                  <a:prstClr val="black"/>
                </a:solidFill>
                <a:latin typeface="Arial "/>
              </a:rPr>
              <a:t>CONCLUSÃO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xmlns="" id="{796979B0-8F70-4AB3-A1D4-2F91062E9A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803463" y="38080685"/>
            <a:ext cx="15018101" cy="1225402"/>
          </a:xfrm>
          <a:prstGeom prst="rect">
            <a:avLst/>
          </a:prstGeom>
        </p:spPr>
      </p:pic>
      <p:sp>
        <p:nvSpPr>
          <p:cNvPr id="20" name="Retângulo 19">
            <a:extLst>
              <a:ext uri="{FF2B5EF4-FFF2-40B4-BE49-F238E27FC236}">
                <a16:creationId xmlns:a16="http://schemas.microsoft.com/office/drawing/2014/main" xmlns="" id="{8F05C7A9-C9BE-4E74-8171-120B4112E0AA}"/>
              </a:ext>
            </a:extLst>
          </p:cNvPr>
          <p:cNvSpPr/>
          <p:nvPr/>
        </p:nvSpPr>
        <p:spPr>
          <a:xfrm>
            <a:off x="22690581" y="38416387"/>
            <a:ext cx="29402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000" b="1" dirty="0">
                <a:solidFill>
                  <a:prstClr val="black"/>
                </a:solidFill>
                <a:latin typeface="Arial "/>
              </a:rPr>
              <a:t>REFERÊNCIAS</a:t>
            </a: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xmlns="" id="{D1F6D69F-6699-432C-8A0C-D7184588A5BD}"/>
              </a:ext>
            </a:extLst>
          </p:cNvPr>
          <p:cNvSpPr/>
          <p:nvPr/>
        </p:nvSpPr>
        <p:spPr>
          <a:xfrm>
            <a:off x="16738082" y="7734329"/>
            <a:ext cx="15175184" cy="19656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ctr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ctr">
              <a:lnSpc>
                <a:spcPct val="150000"/>
              </a:lnSpc>
            </a:pPr>
            <a:endParaRPr lang="pt-BR" sz="2400" dirty="0">
              <a:latin typeface="Arial "/>
            </a:endParaRPr>
          </a:p>
          <a:p>
            <a:pPr algn="ctr">
              <a:lnSpc>
                <a:spcPct val="150000"/>
              </a:lnSpc>
            </a:pPr>
            <a:endParaRPr lang="pt-BR" b="1" dirty="0">
              <a:latin typeface="Arial "/>
            </a:endParaRP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Após concluir o jogo ele será direcionado a uma tela que o apresentará as cartas de número 1, onde constam as características de um relacionamento saudável, a carta de número 2, onde constam as características de relacionamentos abusivos e a carta 48 que contém o Disque 180, que é a central de atendimento à mulher. Basta clicar nessas cartas para conhecer o conteúdo explicativo no verso delas. Nesta tela o jogador poderá também clicar em “buscar ajuda”. Ao clicar neste botão ele será direcionado a uma tela onde indicamos a Startup “Não Era Amor”, fundada com o objetivo de auxiliar mulheres que estão vivendo ou já viveram um relacionamento abusivo. Nessa tela ele poderá ter acesso direto ao site da startup.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O jogador também pode avaliar no APP, basta clicar no botão “avaliar o nosso app”. Clicando nesse botão ele será direcionado a outra tela onde poderá acessar o formulário de avaliação e também terá acesso ao nosso e-mail para contato e também poderá conhecer os idealizadores do projeto. </a:t>
            </a: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ctr">
              <a:lnSpc>
                <a:spcPct val="150000"/>
              </a:lnSpc>
            </a:pPr>
            <a:r>
              <a:rPr lang="pt-BR" b="1" dirty="0">
                <a:latin typeface="Arial "/>
              </a:rPr>
              <a:t>Telas do aplicativo - FONTE PRÓPRIA</a:t>
            </a: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E clicando no botão “Ir para o início”, ele volta para a tela inicial onde poderá conhecer as características de relacionamentos abusivos clicando no respectivo botão. Ao clicar no botão ele será levado a outra tela onde aparecerá os ícones representando as 6 formas de abuso. Clicando nos ícones ele terá acesso às informações sobre as características de cada abuso. 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Arial "/>
              </a:rPr>
              <a:t>E também poderá clicar no botão “precisa de ajuda?” que o levará, mais uma vez, à indicação da startup “Não Era Amor”. </a:t>
            </a: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latin typeface="Arial 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AD8D70FA-E14C-4533-8A0C-7C51B8DB29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04" y="31223792"/>
            <a:ext cx="3208359" cy="6480000"/>
          </a:xfrm>
          <a:prstGeom prst="rect">
            <a:avLst/>
          </a:prstGeom>
        </p:spPr>
      </p:pic>
      <p:pic>
        <p:nvPicPr>
          <p:cNvPr id="22" name="Imagem 21" descr="Texto&#10;&#10;Descrição gerada automaticamente">
            <a:extLst>
              <a:ext uri="{FF2B5EF4-FFF2-40B4-BE49-F238E27FC236}">
                <a16:creationId xmlns:a16="http://schemas.microsoft.com/office/drawing/2014/main" xmlns="" id="{8E5D7878-AEB8-4A6B-8A1F-B495DA24EA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327" y="31689983"/>
            <a:ext cx="3195703" cy="6480000"/>
          </a:xfrm>
          <a:prstGeom prst="rect">
            <a:avLst/>
          </a:prstGeom>
        </p:spPr>
      </p:pic>
      <p:pic>
        <p:nvPicPr>
          <p:cNvPr id="24" name="Imagem 23" descr="Texto&#10;&#10;Descrição gerada automaticamente">
            <a:extLst>
              <a:ext uri="{FF2B5EF4-FFF2-40B4-BE49-F238E27FC236}">
                <a16:creationId xmlns:a16="http://schemas.microsoft.com/office/drawing/2014/main" xmlns="" id="{B88207B9-A944-4C39-8EA1-1002EA8F8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953" y="31689983"/>
            <a:ext cx="3233671" cy="6480000"/>
          </a:xfrm>
          <a:prstGeom prst="rect">
            <a:avLst/>
          </a:prstGeom>
        </p:spPr>
      </p:pic>
      <p:pic>
        <p:nvPicPr>
          <p:cNvPr id="27" name="Imagem 26" descr="Uma imagem contendo Logotipo&#10;&#10;Descrição gerada automaticamente">
            <a:extLst>
              <a:ext uri="{FF2B5EF4-FFF2-40B4-BE49-F238E27FC236}">
                <a16:creationId xmlns:a16="http://schemas.microsoft.com/office/drawing/2014/main" xmlns="" id="{5FDA1531-850D-4360-90F4-57ACB6722B1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995" y="31223792"/>
            <a:ext cx="3221016" cy="6480000"/>
          </a:xfrm>
          <a:prstGeom prst="rect">
            <a:avLst/>
          </a:prstGeom>
        </p:spPr>
      </p:pic>
      <p:sp>
        <p:nvSpPr>
          <p:cNvPr id="29" name="Retângulo 28">
            <a:extLst>
              <a:ext uri="{FF2B5EF4-FFF2-40B4-BE49-F238E27FC236}">
                <a16:creationId xmlns:a16="http://schemas.microsoft.com/office/drawing/2014/main" xmlns="" id="{B7D8D407-D13B-4B9C-9D01-3D660151FC48}"/>
              </a:ext>
            </a:extLst>
          </p:cNvPr>
          <p:cNvSpPr/>
          <p:nvPr/>
        </p:nvSpPr>
        <p:spPr>
          <a:xfrm>
            <a:off x="192034" y="39853454"/>
            <a:ext cx="16198850" cy="23509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t-BR" sz="2000" dirty="0">
                <a:solidFill>
                  <a:prstClr val="black"/>
                </a:solidFill>
                <a:latin typeface="Arial "/>
              </a:rPr>
              <a:t>Passando pelo tutorial o jogador já inicia o jogo que é dividido em 3 rodadas com 15 cartas cada uma. </a:t>
            </a:r>
          </a:p>
          <a:p>
            <a:pPr lvl="0" algn="just">
              <a:lnSpc>
                <a:spcPct val="150000"/>
              </a:lnSpc>
            </a:pPr>
            <a:r>
              <a:rPr lang="pt-BR" sz="2000" dirty="0">
                <a:solidFill>
                  <a:prstClr val="black"/>
                </a:solidFill>
                <a:latin typeface="Arial "/>
              </a:rPr>
              <a:t>Ao terminar de julgar as 15 cartas como abusivas ou saudáveis ele tem acesso à sua pontuação e pode ver quais cartas ele errou, clicando no botão “ver cartas erradas”. Ao clicar nesse botão ele terá acesso as cartas que julgou de forma errada e estas apresentarão abaixo se são saudáveis ou abusivas. No caso das cartas com falas abusivas aparecerão o tipo de abuso e o jogador poderá, ao clicar no abuso, conhecer melhor as características deste</a:t>
            </a:r>
            <a:endParaRPr lang="pt-BR" dirty="0"/>
          </a:p>
        </p:txBody>
      </p:sp>
      <p:pic>
        <p:nvPicPr>
          <p:cNvPr id="32" name="Imagem 31">
            <a:extLst>
              <a:ext uri="{FF2B5EF4-FFF2-40B4-BE49-F238E27FC236}">
                <a16:creationId xmlns:a16="http://schemas.microsoft.com/office/drawing/2014/main" xmlns="" id="{17CC0C83-A573-40DD-B10E-4F75FB82B5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840" y="7036317"/>
            <a:ext cx="2673633" cy="5400000"/>
          </a:xfrm>
          <a:prstGeom prst="rect">
            <a:avLst/>
          </a:prstGeom>
        </p:spPr>
      </p:pic>
      <p:pic>
        <p:nvPicPr>
          <p:cNvPr id="35" name="Imagem 34" descr="Interface gráfica do usuário, Aplicativo, Site&#10;&#10;Descrição gerada automaticamente">
            <a:extLst>
              <a:ext uri="{FF2B5EF4-FFF2-40B4-BE49-F238E27FC236}">
                <a16:creationId xmlns:a16="http://schemas.microsoft.com/office/drawing/2014/main" xmlns="" id="{F4225082-4B6A-4A45-97E7-EA0A4826676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5213" y="7016391"/>
            <a:ext cx="2668358" cy="5400000"/>
          </a:xfrm>
          <a:prstGeom prst="rect">
            <a:avLst/>
          </a:prstGeom>
        </p:spPr>
      </p:pic>
      <p:pic>
        <p:nvPicPr>
          <p:cNvPr id="39" name="Imagem 38" descr="Interface gráfica do usuário&#10;&#10;Descrição gerada automaticamente">
            <a:extLst>
              <a:ext uri="{FF2B5EF4-FFF2-40B4-BE49-F238E27FC236}">
                <a16:creationId xmlns:a16="http://schemas.microsoft.com/office/drawing/2014/main" xmlns="" id="{752D0528-3FCA-45A2-A1A0-C92A7B9FA39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1924" y="7016391"/>
            <a:ext cx="2652539" cy="5400000"/>
          </a:xfrm>
          <a:prstGeom prst="rect">
            <a:avLst/>
          </a:prstGeom>
        </p:spPr>
      </p:pic>
      <p:pic>
        <p:nvPicPr>
          <p:cNvPr id="41" name="Imagem 40" descr="Texto&#10;&#10;Descrição gerada automaticamente">
            <a:extLst>
              <a:ext uri="{FF2B5EF4-FFF2-40B4-BE49-F238E27FC236}">
                <a16:creationId xmlns:a16="http://schemas.microsoft.com/office/drawing/2014/main" xmlns="" id="{79CA5D32-3148-41B5-A5FF-C6FB95EB94A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9121" y="7036317"/>
            <a:ext cx="2663085" cy="5400000"/>
          </a:xfrm>
          <a:prstGeom prst="rect">
            <a:avLst/>
          </a:prstGeom>
        </p:spPr>
      </p:pic>
      <p:sp>
        <p:nvSpPr>
          <p:cNvPr id="42" name="Retângulo 41">
            <a:extLst>
              <a:ext uri="{FF2B5EF4-FFF2-40B4-BE49-F238E27FC236}">
                <a16:creationId xmlns:a16="http://schemas.microsoft.com/office/drawing/2014/main" xmlns="" id="{315EBE47-362B-4B8F-A0EC-9CF66CE86DA8}"/>
              </a:ext>
            </a:extLst>
          </p:cNvPr>
          <p:cNvSpPr/>
          <p:nvPr/>
        </p:nvSpPr>
        <p:spPr>
          <a:xfrm>
            <a:off x="6110553" y="38593957"/>
            <a:ext cx="43353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latin typeface="Arial "/>
              </a:rPr>
              <a:t>Telas do aplicativo - FONTE PRÓPRIA</a:t>
            </a:r>
          </a:p>
        </p:txBody>
      </p:sp>
      <p:pic>
        <p:nvPicPr>
          <p:cNvPr id="46" name="Imagem 45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xmlns="" id="{19C130C9-6D3B-410B-BA6D-47B4EE7F0B0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7347" y="17706244"/>
            <a:ext cx="2763281" cy="5400000"/>
          </a:xfrm>
          <a:prstGeom prst="rect">
            <a:avLst/>
          </a:prstGeom>
        </p:spPr>
      </p:pic>
      <p:pic>
        <p:nvPicPr>
          <p:cNvPr id="52" name="Imagem 51" descr="Texto&#10;&#10;Descrição gerada automaticamente">
            <a:extLst>
              <a:ext uri="{FF2B5EF4-FFF2-40B4-BE49-F238E27FC236}">
                <a16:creationId xmlns:a16="http://schemas.microsoft.com/office/drawing/2014/main" xmlns="" id="{06567643-1151-430F-9F59-E8C4745B76C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6515" y="17706244"/>
            <a:ext cx="2668359" cy="5400000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xmlns="" id="{2B361E5D-50C8-4900-91B0-B4B3BB91166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2017" y="17706244"/>
            <a:ext cx="2668359" cy="5400000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xmlns="" id="{3BD9686C-AF6F-4D8C-AFA5-EA1535ED83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4136" y="26415686"/>
            <a:ext cx="2673633" cy="5400000"/>
          </a:xfrm>
          <a:prstGeom prst="rect">
            <a:avLst/>
          </a:prstGeom>
        </p:spPr>
      </p:pic>
      <p:pic>
        <p:nvPicPr>
          <p:cNvPr id="58" name="Imagem 57" descr="Uma imagem contendo Aplicativo&#10;&#10;Descrição gerada automaticamente">
            <a:extLst>
              <a:ext uri="{FF2B5EF4-FFF2-40B4-BE49-F238E27FC236}">
                <a16:creationId xmlns:a16="http://schemas.microsoft.com/office/drawing/2014/main" xmlns="" id="{790EA03B-EE9B-4E68-AA81-F9884085AA3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443" y="26371230"/>
            <a:ext cx="2668359" cy="5400000"/>
          </a:xfrm>
          <a:prstGeom prst="rect">
            <a:avLst/>
          </a:prstGeom>
        </p:spPr>
      </p:pic>
      <p:sp>
        <p:nvSpPr>
          <p:cNvPr id="59" name="Retângulo 58">
            <a:extLst>
              <a:ext uri="{FF2B5EF4-FFF2-40B4-BE49-F238E27FC236}">
                <a16:creationId xmlns:a16="http://schemas.microsoft.com/office/drawing/2014/main" xmlns="" id="{9ED7F222-D96D-4E6C-8119-634F8BFA90A8}"/>
              </a:ext>
            </a:extLst>
          </p:cNvPr>
          <p:cNvSpPr/>
          <p:nvPr/>
        </p:nvSpPr>
        <p:spPr>
          <a:xfrm>
            <a:off x="21993017" y="31930543"/>
            <a:ext cx="4335354" cy="4565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b="1" dirty="0">
                <a:latin typeface="Arial "/>
              </a:rPr>
              <a:t>Telas do aplicativo - FONTE PRÓPRIA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5E273898-4569-42F8-A821-B7BD8AED3BA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114714" y="12569495"/>
            <a:ext cx="4395597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0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929</TotalTime>
  <Words>1323</Words>
  <Application>Microsoft Office PowerPoint</Application>
  <PresentationFormat>Personalizar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Arial</vt:lpstr>
      <vt:lpstr>Arial </vt:lpstr>
      <vt:lpstr>Arial Black</vt:lpstr>
      <vt:lpstr>Calibri</vt:lpstr>
      <vt:lpstr>Calibri Light</vt:lpstr>
      <vt:lpstr>Times New Roman</vt:lpstr>
      <vt:lpstr>Wingdings</vt:lpstr>
      <vt:lpstr>Tema do Office</vt:lpstr>
      <vt:lpstr>CARTAS DA CONSCIENTIZAÇÃO:  RECONHECENDO RELACIONAMENTOS ABUSIVOS   FASE 2 - APP   E.E. Profª “Maria Joaquina de Arruda – EMTI”  Autores: Beatriz Di Pietro Hildebrand, Kathleen Maressa Araújo Domingos e Keyth Cristina de Oliveira    Orientadora: Prof.ª Renata Galvani Braga  / Coorientador: Prof. Me. Aber Hilton Vizoto Galhardo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CRENÇAS E HÁBITOS DE ALUNOS DO ENSINO MÉDIO: AÇÕES DE EDUCAÇÃO AMBIENTAL  E.E. Profª “Maria Joaquina de Arruda – EMTI”  Autores: Jonathan Silva dos Santos e Leonardo Simões Rissotti Prof. Orientador: Marcos José Terossi  Prof. Coorientador: Carlos Henrique Pavoni Cherbo</dc:title>
  <dc:creator>Aber Hilton Galhardo</dc:creator>
  <cp:lastModifiedBy>Aber Hilton Vizoto Galhardo</cp:lastModifiedBy>
  <cp:revision>125</cp:revision>
  <dcterms:created xsi:type="dcterms:W3CDTF">2020-11-12T17:22:13Z</dcterms:created>
  <dcterms:modified xsi:type="dcterms:W3CDTF">2021-10-04T20:15:20Z</dcterms:modified>
</cp:coreProperties>
</file>