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</p:sldIdLst>
  <p:sldSz cy="43205400" cx="32404050"/>
  <p:notesSz cx="6797675" cy="9926625"/>
  <p:embeddedFontLst>
    <p:embeddedFont>
      <p:font typeface="Montserrat"/>
      <p:regular r:id="rId6"/>
      <p:bold r:id="rId7"/>
      <p:italic r:id="rId8"/>
      <p:boldItalic r:id="rId9"/>
    </p:embeddedFont>
    <p:embeddedFont>
      <p:font typeface="Arial Black"/>
      <p:regular r:id="rId1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11" roundtripDataSignature="AMtx7mjZqurktFwyLj7EU1i9bi4n4XNBG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customschemas.google.com/relationships/presentationmetadata" Target="metadata"/><Relationship Id="rId10" Type="http://schemas.openxmlformats.org/officeDocument/2006/relationships/font" Target="fonts/ArialBlack-regular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font" Target="fonts/Montserrat-boldItalic.fntdata"/><Relationship Id="rId5" Type="http://schemas.openxmlformats.org/officeDocument/2006/relationships/slide" Target="slides/slide1.xml"/><Relationship Id="rId6" Type="http://schemas.openxmlformats.org/officeDocument/2006/relationships/font" Target="fonts/Montserrat-regular.fntdata"/><Relationship Id="rId7" Type="http://schemas.openxmlformats.org/officeDocument/2006/relationships/font" Target="fonts/Montserrat-bold.fntdata"/><Relationship Id="rId8" Type="http://schemas.openxmlformats.org/officeDocument/2006/relationships/font" Target="fonts/Montserrat-italic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61" name="Google Shape;61;p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x">
  <p:cSld name="TITLE_AND_BODY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title"/>
          </p:nvPr>
        </p:nvSpPr>
        <p:spPr>
          <a:xfrm>
            <a:off x="2430360" y="13421520"/>
            <a:ext cx="27543240" cy="926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1620000" y="10109880"/>
            <a:ext cx="29162880" cy="250585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Slide" type="blank">
  <p:cSld name="BLANK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5"/>
          <p:cNvSpPr txBox="1"/>
          <p:nvPr>
            <p:ph type="title"/>
          </p:nvPr>
        </p:nvSpPr>
        <p:spPr>
          <a:xfrm>
            <a:off x="2430360" y="13421520"/>
            <a:ext cx="27543240" cy="926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5"/>
          <p:cNvSpPr txBox="1"/>
          <p:nvPr>
            <p:ph idx="1" type="body"/>
          </p:nvPr>
        </p:nvSpPr>
        <p:spPr>
          <a:xfrm>
            <a:off x="1620000" y="10109880"/>
            <a:ext cx="29162880" cy="2505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" type="twoObj">
  <p:cSld name="TWO_OBJECTS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6"/>
          <p:cNvSpPr txBox="1"/>
          <p:nvPr>
            <p:ph type="title"/>
          </p:nvPr>
        </p:nvSpPr>
        <p:spPr>
          <a:xfrm>
            <a:off x="2430360" y="13421520"/>
            <a:ext cx="27543240" cy="926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6"/>
          <p:cNvSpPr txBox="1"/>
          <p:nvPr>
            <p:ph idx="1" type="body"/>
          </p:nvPr>
        </p:nvSpPr>
        <p:spPr>
          <a:xfrm>
            <a:off x="1620000" y="10109880"/>
            <a:ext cx="14231160" cy="2505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6"/>
          <p:cNvSpPr txBox="1"/>
          <p:nvPr>
            <p:ph idx="2" type="body"/>
          </p:nvPr>
        </p:nvSpPr>
        <p:spPr>
          <a:xfrm>
            <a:off x="16563240" y="10109880"/>
            <a:ext cx="14231160" cy="2505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"/>
          <p:cNvSpPr txBox="1"/>
          <p:nvPr>
            <p:ph type="title"/>
          </p:nvPr>
        </p:nvSpPr>
        <p:spPr>
          <a:xfrm>
            <a:off x="2430360" y="13421520"/>
            <a:ext cx="27543240" cy="926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entered Text" type="objOnly">
  <p:cSld name="OBJECT_ONLY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8"/>
          <p:cNvSpPr txBox="1"/>
          <p:nvPr>
            <p:ph idx="1" type="subTitle"/>
          </p:nvPr>
        </p:nvSpPr>
        <p:spPr>
          <a:xfrm>
            <a:off x="2430360" y="13421520"/>
            <a:ext cx="27543240" cy="42928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and Content" type="twoObjAndObj">
  <p:cSld name="TWO_OBJECTS_AND_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/>
          <p:nvPr>
            <p:ph type="title"/>
          </p:nvPr>
        </p:nvSpPr>
        <p:spPr>
          <a:xfrm>
            <a:off x="2430360" y="13421520"/>
            <a:ext cx="27543240" cy="926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9"/>
          <p:cNvSpPr txBox="1"/>
          <p:nvPr>
            <p:ph idx="1" type="body"/>
          </p:nvPr>
        </p:nvSpPr>
        <p:spPr>
          <a:xfrm>
            <a:off x="1620000" y="10109880"/>
            <a:ext cx="14231160" cy="11952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9"/>
          <p:cNvSpPr txBox="1"/>
          <p:nvPr>
            <p:ph idx="2" type="body"/>
          </p:nvPr>
        </p:nvSpPr>
        <p:spPr>
          <a:xfrm>
            <a:off x="16563240" y="10109880"/>
            <a:ext cx="14231160" cy="2505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9"/>
          <p:cNvSpPr txBox="1"/>
          <p:nvPr>
            <p:ph idx="3" type="body"/>
          </p:nvPr>
        </p:nvSpPr>
        <p:spPr>
          <a:xfrm>
            <a:off x="1620000" y="23198400"/>
            <a:ext cx="14231160" cy="11952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Content and 2 Content" type="objAndTwoObj">
  <p:cSld name="OBJECT_AND_TWO_OBJECTS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0"/>
          <p:cNvSpPr txBox="1"/>
          <p:nvPr>
            <p:ph type="title"/>
          </p:nvPr>
        </p:nvSpPr>
        <p:spPr>
          <a:xfrm>
            <a:off x="2430360" y="13421520"/>
            <a:ext cx="27543240" cy="926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0"/>
          <p:cNvSpPr txBox="1"/>
          <p:nvPr>
            <p:ph idx="1" type="body"/>
          </p:nvPr>
        </p:nvSpPr>
        <p:spPr>
          <a:xfrm>
            <a:off x="1620000" y="10109880"/>
            <a:ext cx="14231160" cy="2505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0"/>
          <p:cNvSpPr txBox="1"/>
          <p:nvPr>
            <p:ph idx="2" type="body"/>
          </p:nvPr>
        </p:nvSpPr>
        <p:spPr>
          <a:xfrm>
            <a:off x="16563240" y="10109880"/>
            <a:ext cx="14231160" cy="11952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0"/>
          <p:cNvSpPr txBox="1"/>
          <p:nvPr>
            <p:ph idx="3" type="body"/>
          </p:nvPr>
        </p:nvSpPr>
        <p:spPr>
          <a:xfrm>
            <a:off x="16563240" y="23198400"/>
            <a:ext cx="14231160" cy="11952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2 Content over Content" type="twoObjOverTx">
  <p:cSld name="TWO_OBJECTS_OVER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1"/>
          <p:cNvSpPr txBox="1"/>
          <p:nvPr>
            <p:ph type="title"/>
          </p:nvPr>
        </p:nvSpPr>
        <p:spPr>
          <a:xfrm>
            <a:off x="2430360" y="13421520"/>
            <a:ext cx="27543240" cy="926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1"/>
          <p:cNvSpPr txBox="1"/>
          <p:nvPr>
            <p:ph idx="1" type="body"/>
          </p:nvPr>
        </p:nvSpPr>
        <p:spPr>
          <a:xfrm>
            <a:off x="1620000" y="10109880"/>
            <a:ext cx="14231160" cy="11952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1"/>
          <p:cNvSpPr txBox="1"/>
          <p:nvPr>
            <p:ph idx="2" type="body"/>
          </p:nvPr>
        </p:nvSpPr>
        <p:spPr>
          <a:xfrm>
            <a:off x="16563240" y="10109880"/>
            <a:ext cx="14231160" cy="11952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1"/>
          <p:cNvSpPr txBox="1"/>
          <p:nvPr>
            <p:ph idx="3" type="body"/>
          </p:nvPr>
        </p:nvSpPr>
        <p:spPr>
          <a:xfrm>
            <a:off x="1620000" y="23198400"/>
            <a:ext cx="29162880" cy="11952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Content over Content" type="objOverTx">
  <p:cSld name="OBJECT_OVER_TEX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2"/>
          <p:cNvSpPr txBox="1"/>
          <p:nvPr>
            <p:ph type="title"/>
          </p:nvPr>
        </p:nvSpPr>
        <p:spPr>
          <a:xfrm>
            <a:off x="2430360" y="13421520"/>
            <a:ext cx="27543240" cy="926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2"/>
          <p:cNvSpPr txBox="1"/>
          <p:nvPr>
            <p:ph idx="1" type="body"/>
          </p:nvPr>
        </p:nvSpPr>
        <p:spPr>
          <a:xfrm>
            <a:off x="1620000" y="10109880"/>
            <a:ext cx="29162880" cy="11952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2"/>
          <p:cNvSpPr txBox="1"/>
          <p:nvPr>
            <p:ph idx="2" type="body"/>
          </p:nvPr>
        </p:nvSpPr>
        <p:spPr>
          <a:xfrm>
            <a:off x="1620000" y="23198400"/>
            <a:ext cx="29162880" cy="11952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4 Content" type="fourObj">
  <p:cSld name="FOUR_OBJECTS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3"/>
          <p:cNvSpPr txBox="1"/>
          <p:nvPr>
            <p:ph type="title"/>
          </p:nvPr>
        </p:nvSpPr>
        <p:spPr>
          <a:xfrm>
            <a:off x="2430360" y="13421520"/>
            <a:ext cx="27543240" cy="926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3"/>
          <p:cNvSpPr txBox="1"/>
          <p:nvPr>
            <p:ph idx="1" type="body"/>
          </p:nvPr>
        </p:nvSpPr>
        <p:spPr>
          <a:xfrm>
            <a:off x="1620000" y="10109880"/>
            <a:ext cx="14231160" cy="11952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3"/>
          <p:cNvSpPr txBox="1"/>
          <p:nvPr>
            <p:ph idx="2" type="body"/>
          </p:nvPr>
        </p:nvSpPr>
        <p:spPr>
          <a:xfrm>
            <a:off x="16563240" y="10109880"/>
            <a:ext cx="14231160" cy="11952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3"/>
          <p:cNvSpPr txBox="1"/>
          <p:nvPr>
            <p:ph idx="3" type="body"/>
          </p:nvPr>
        </p:nvSpPr>
        <p:spPr>
          <a:xfrm>
            <a:off x="1620000" y="23198400"/>
            <a:ext cx="14231160" cy="11952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3"/>
          <p:cNvSpPr txBox="1"/>
          <p:nvPr>
            <p:ph idx="4" type="body"/>
          </p:nvPr>
        </p:nvSpPr>
        <p:spPr>
          <a:xfrm>
            <a:off x="16563240" y="23198400"/>
            <a:ext cx="14231160" cy="11952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6 Content">
  <p:cSld name="Title, 6 Content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4"/>
          <p:cNvSpPr txBox="1"/>
          <p:nvPr>
            <p:ph type="title"/>
          </p:nvPr>
        </p:nvSpPr>
        <p:spPr>
          <a:xfrm>
            <a:off x="2430360" y="13421520"/>
            <a:ext cx="27543240" cy="926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4"/>
          <p:cNvSpPr txBox="1"/>
          <p:nvPr>
            <p:ph idx="1" type="body"/>
          </p:nvPr>
        </p:nvSpPr>
        <p:spPr>
          <a:xfrm>
            <a:off x="1620000" y="10109880"/>
            <a:ext cx="9390240" cy="11952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4"/>
          <p:cNvSpPr txBox="1"/>
          <p:nvPr>
            <p:ph idx="2" type="body"/>
          </p:nvPr>
        </p:nvSpPr>
        <p:spPr>
          <a:xfrm>
            <a:off x="11480040" y="10109880"/>
            <a:ext cx="9390240" cy="11952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4"/>
          <p:cNvSpPr txBox="1"/>
          <p:nvPr>
            <p:ph idx="3" type="body"/>
          </p:nvPr>
        </p:nvSpPr>
        <p:spPr>
          <a:xfrm>
            <a:off x="21340440" y="10109880"/>
            <a:ext cx="9390240" cy="11952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4"/>
          <p:cNvSpPr txBox="1"/>
          <p:nvPr>
            <p:ph idx="4" type="body"/>
          </p:nvPr>
        </p:nvSpPr>
        <p:spPr>
          <a:xfrm>
            <a:off x="1620000" y="23198400"/>
            <a:ext cx="9390240" cy="11952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4"/>
          <p:cNvSpPr txBox="1"/>
          <p:nvPr>
            <p:ph idx="5" type="body"/>
          </p:nvPr>
        </p:nvSpPr>
        <p:spPr>
          <a:xfrm>
            <a:off x="11480040" y="23198400"/>
            <a:ext cx="9390240" cy="11952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4"/>
          <p:cNvSpPr txBox="1"/>
          <p:nvPr>
            <p:ph idx="6" type="body"/>
          </p:nvPr>
        </p:nvSpPr>
        <p:spPr>
          <a:xfrm>
            <a:off x="21340440" y="23198400"/>
            <a:ext cx="9390240" cy="11952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2430360" y="13421520"/>
            <a:ext cx="27543240" cy="9260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216000" lIns="432000" spcFirstLastPara="1" rIns="432000" wrap="square" tIns="2160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"/>
          <p:cNvSpPr txBox="1"/>
          <p:nvPr>
            <p:ph idx="10" type="dt"/>
          </p:nvPr>
        </p:nvSpPr>
        <p:spPr>
          <a:xfrm>
            <a:off x="1620360" y="40044960"/>
            <a:ext cx="7560720" cy="230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216000" lIns="432000" spcFirstLastPara="1" rIns="432000" wrap="square" tIns="2160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1" type="ftr"/>
          </p:nvPr>
        </p:nvSpPr>
        <p:spPr>
          <a:xfrm>
            <a:off x="11071440" y="40044960"/>
            <a:ext cx="10261080" cy="230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216000" lIns="432000" spcFirstLastPara="1" rIns="432000" wrap="square" tIns="2160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2" type="sldNum"/>
          </p:nvPr>
        </p:nvSpPr>
        <p:spPr>
          <a:xfrm>
            <a:off x="23222880" y="40044960"/>
            <a:ext cx="7560720" cy="230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216000" lIns="432000" spcFirstLastPara="1" rIns="432000" wrap="square" tIns="2160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700"/>
              <a:buFont typeface="Arial"/>
              <a:buNone/>
              <a:defRPr b="0" i="0" sz="57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700"/>
              <a:buFont typeface="Arial"/>
              <a:buNone/>
              <a:defRPr b="0" i="0" sz="57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700"/>
              <a:buFont typeface="Arial"/>
              <a:buNone/>
              <a:defRPr b="0" i="0" sz="57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700"/>
              <a:buFont typeface="Arial"/>
              <a:buNone/>
              <a:defRPr b="0" i="0" sz="57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700"/>
              <a:buFont typeface="Arial"/>
              <a:buNone/>
              <a:defRPr b="0" i="0" sz="57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700"/>
              <a:buFont typeface="Arial"/>
              <a:buNone/>
              <a:defRPr b="0" i="0" sz="57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700"/>
              <a:buFont typeface="Arial"/>
              <a:buNone/>
              <a:defRPr b="0" i="0" sz="57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700"/>
              <a:buFont typeface="Arial"/>
              <a:buNone/>
              <a:defRPr b="0" i="0" sz="57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700"/>
              <a:buFont typeface="Arial"/>
              <a:buNone/>
              <a:defRPr b="0" i="0" sz="57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" name="Google Shape;10;p2"/>
          <p:cNvSpPr txBox="1"/>
          <p:nvPr>
            <p:ph idx="1" type="body"/>
          </p:nvPr>
        </p:nvSpPr>
        <p:spPr>
          <a:xfrm>
            <a:off x="1620000" y="10109880"/>
            <a:ext cx="29162880" cy="25058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Relationship Id="rId4" Type="http://schemas.openxmlformats.org/officeDocument/2006/relationships/image" Target="../media/image4.png"/><Relationship Id="rId5" Type="http://schemas.openxmlformats.org/officeDocument/2006/relationships/image" Target="../media/image1.png"/><Relationship Id="rId6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FE2F3"/>
        </a:solidFill>
      </p:bgPr>
    </p:bg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"/>
          <p:cNvSpPr/>
          <p:nvPr/>
        </p:nvSpPr>
        <p:spPr>
          <a:xfrm>
            <a:off x="5185275" y="2427850"/>
            <a:ext cx="22033500" cy="2102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00"/>
              <a:buFont typeface="Arial"/>
              <a:buNone/>
            </a:pPr>
            <a:r>
              <a:rPr b="1" i="0" lang="pt-BR" sz="6600" u="none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ALIMENTADOR </a:t>
            </a:r>
            <a:r>
              <a:rPr b="1" lang="pt-BR" sz="6600">
                <a:latin typeface="Montserrat"/>
                <a:ea typeface="Montserrat"/>
                <a:cs typeface="Montserrat"/>
                <a:sym typeface="Montserrat"/>
              </a:rPr>
              <a:t>DE PEIXES </a:t>
            </a:r>
            <a:r>
              <a:rPr b="1" lang="pt-BR" sz="6600">
                <a:latin typeface="Montserrat"/>
                <a:ea typeface="Montserrat"/>
                <a:cs typeface="Montserrat"/>
                <a:sym typeface="Montserrat"/>
              </a:rPr>
              <a:t>AUTOMÁTICO</a:t>
            </a:r>
            <a:r>
              <a:rPr b="1" lang="pt-BR" sz="6600">
                <a:latin typeface="Montserrat"/>
                <a:ea typeface="Montserrat"/>
                <a:cs typeface="Montserrat"/>
                <a:sym typeface="Montserrat"/>
              </a:rPr>
              <a:t> SENSORIZADO E CONECTADO À INTERNET</a:t>
            </a:r>
            <a:endParaRPr b="1" i="0" sz="66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4" name="Google Shape;64;p1"/>
          <p:cNvSpPr/>
          <p:nvPr/>
        </p:nvSpPr>
        <p:spPr>
          <a:xfrm>
            <a:off x="31875" y="6523433"/>
            <a:ext cx="32340300" cy="24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pt-BR" sz="4000"/>
              <a:t>Estudantes: Jonatas Rezende Artagnan; </a:t>
            </a:r>
            <a:r>
              <a:rPr b="0" i="0" lang="pt-BR" sz="4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Carlos Eduardo Borges de Lima</a:t>
            </a:r>
            <a:r>
              <a:rPr lang="pt-BR" sz="4000"/>
              <a:t> e </a:t>
            </a:r>
            <a:r>
              <a:rPr b="0" i="0" lang="pt-BR" sz="4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Lucas Araujo de Oliveira</a:t>
            </a:r>
            <a:r>
              <a:rPr lang="pt-BR" sz="4000"/>
              <a:t>;</a:t>
            </a:r>
            <a:r>
              <a:rPr b="0" baseline="30000" i="0" lang="pt-BR" sz="4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4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pt-BR" sz="4000"/>
              <a:t>Orientadores: </a:t>
            </a:r>
            <a:r>
              <a:rPr b="0" i="0" lang="pt-BR" sz="4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Roney Junio de Portug</a:t>
            </a:r>
            <a:r>
              <a:rPr lang="pt-BR" sz="4000"/>
              <a:t>al e</a:t>
            </a:r>
            <a:r>
              <a:rPr b="0" i="0" lang="pt-BR" sz="4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Daniel Ferreira de Assis</a:t>
            </a:r>
            <a:endParaRPr b="0" i="0" sz="4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p1"/>
          <p:cNvSpPr/>
          <p:nvPr/>
        </p:nvSpPr>
        <p:spPr>
          <a:xfrm>
            <a:off x="287275" y="11198400"/>
            <a:ext cx="15539700" cy="583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A piscicultura é uma atividade bem comum no estado de Minas Gerais, um dos maiores produtores de tilápia do Brasil. Nessa atividade, um dos grandes entraves tem sido o elevado custo de produção, do qual cerca de 70% corresponde à alimentação dos peixes. Nesse sentido, tem-se observado a falta de eficiência no arraçoamento dos peixes, em que não se leva em conta as especificidades de cada etapa do desenvolvimento e em muitos casos não são monitorados parâmetros de qualidade da água como a temperatura, que influencia diretamente no consumo dos peixes. Tal falta de precisão e acompanhamento pode acarretar em problemas como: desperdício de ração, baixa qualidade da água, maior proliferação de patógenos no ambiente, diminuição do oxigênio dissolvido, etc</a:t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1"/>
          <p:cNvSpPr/>
          <p:nvPr/>
        </p:nvSpPr>
        <p:spPr>
          <a:xfrm>
            <a:off x="360000" y="17640000"/>
            <a:ext cx="15537900" cy="360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Desenvolver um protótipo de um alimentador de peixes automatizado conectado à internet com um aplicativo, por onde é possível definir comandos como os horários de alimentação, e ter acesso a informações como custo de produção e gráficos de variação de temperatura e pH da água do viveiro. </a:t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A partir de configurações inseridas no app/site, a quantidade ideal de ração será calculada e fornecida </a:t>
            </a:r>
            <a:r>
              <a:rPr b="0" i="0" lang="pt-BR" sz="3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nos horários pré-estabelecidos </a:t>
            </a: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 forma precisa de acordo com a temperatura da água e o estágio de desenvolvimento do peixe.</a:t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1"/>
          <p:cNvSpPr/>
          <p:nvPr/>
        </p:nvSpPr>
        <p:spPr>
          <a:xfrm>
            <a:off x="423360" y="22664040"/>
            <a:ext cx="15539700" cy="511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Foram utilizados tubos e conectores de pvc, para a estrutura, uma câmara de ar, responsável pela flutuação, um galão de 5 litros como reservatório da ração e um micro servo motor que, quando acionado de forma programada ou remota, libera o alimento. O alimentador conta com um circuito eletrônico composto por ESP32, ligada a rede Wifi e conectada a sensores de temperatura da água (DS18B20), de pH (Ph4502c) e  um sensor ultrassônico (Hc-sr04), que medirá a quantidade de ração dentro do reservatório, contendo também um software em linguagem Arduino, responsável por coletar, enviar e processar dados e gerenciar comandos..</a:t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O site/app foi desenvolvido em HTML, CSS e JS e utilizou-se a biblioteca e API do Ubidots como banco de dados e complemento para o site, além do aplicativo MyNotifier, responsável pelas notificações na tela do celular.</a:t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1"/>
          <p:cNvSpPr/>
          <p:nvPr/>
        </p:nvSpPr>
        <p:spPr>
          <a:xfrm>
            <a:off x="358925" y="30259462"/>
            <a:ext cx="15266400" cy="360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 toda a estrutura do projeto desenvolvida, verificou-se a grande facilidade de acesso e interpretação das informações relativas à produção, além de maior gerenciamento, com a análise da água sendo feita em tempo real e com a projeção de informações de custo que auxiliam o piscicultor na tomada de decisão. Além disso, com a dosagem precisa de ração de acordo com a temperatura da água, notou-se </a:t>
            </a:r>
            <a:r>
              <a:rPr lang="pt-BR" sz="3300"/>
              <a:t>que poderia haver uma economia considerável de alimento</a:t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p1"/>
          <p:cNvSpPr/>
          <p:nvPr/>
        </p:nvSpPr>
        <p:spPr>
          <a:xfrm>
            <a:off x="16455155" y="33186023"/>
            <a:ext cx="15482400" cy="2102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pt-BR" sz="3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SENAR, C.; GERAL, D.; CARRARA, D. K. Piscicultura: alimentacão. Disponível em: &lt;https://www.cnabrasil.org.br/assets/arquivos/263-Piscicultura-Alimenta%C3%A7%C3%A3o_191025_203233.pdf&gt;. Acesso em: 12 out. 2022.</a:t>
            </a:r>
            <a:endParaRPr b="0" i="0" sz="33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3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t/>
            </a:r>
            <a:endParaRPr b="0" i="0" sz="3300" u="none" cap="none" strike="noStrike">
              <a:solidFill>
                <a:srgbClr val="333333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p1"/>
          <p:cNvSpPr/>
          <p:nvPr/>
        </p:nvSpPr>
        <p:spPr>
          <a:xfrm>
            <a:off x="22720975" y="11613625"/>
            <a:ext cx="8958600" cy="74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pt-BR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Tabela 1: </a:t>
            </a: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Tabela de arraçoamento para Tilápia em tanque escavado. </a:t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t/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..</a:t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1"/>
          <p:cNvSpPr/>
          <p:nvPr/>
        </p:nvSpPr>
        <p:spPr>
          <a:xfrm>
            <a:off x="16483800" y="37567350"/>
            <a:ext cx="15482400" cy="158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Agradecemos aos nossos orientadores </a:t>
            </a:r>
            <a:r>
              <a:rPr b="0" i="0" lang="pt-BR" sz="3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Roney Junio de Portugal e Daniel Ferreira Assis, por terem aceitado conduzir o presente projeto, à instituição pela oportunidade e aos avaliadores pela disponibilidade.</a:t>
            </a:r>
            <a:endParaRPr b="0" i="0" sz="33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1"/>
          <p:cNvSpPr/>
          <p:nvPr/>
        </p:nvSpPr>
        <p:spPr>
          <a:xfrm>
            <a:off x="16455138" y="29032350"/>
            <a:ext cx="15539700" cy="2604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 alimentador automático apresentou os benefícios esperados para a produção de peixes, que agora pode se tornar uma atividade mais digital, significando um avanço na aquicultura 4.0. A tecnologia se enquadra como um novo produto, por não haver similares no mercado. Contudo, a tecnologia ainda não é acessível ao piscicultor.</a:t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t/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1"/>
          <p:cNvSpPr/>
          <p:nvPr/>
        </p:nvSpPr>
        <p:spPr>
          <a:xfrm>
            <a:off x="22798275" y="5413208"/>
            <a:ext cx="184200" cy="1400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1"/>
          <p:cNvSpPr/>
          <p:nvPr/>
        </p:nvSpPr>
        <p:spPr>
          <a:xfrm>
            <a:off x="17123960" y="3129900"/>
            <a:ext cx="184200" cy="1400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75;p1"/>
          <p:cNvSpPr/>
          <p:nvPr/>
        </p:nvSpPr>
        <p:spPr>
          <a:xfrm>
            <a:off x="5415480" y="10273200"/>
            <a:ext cx="5529600" cy="91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0" i="0" lang="pt-BR" sz="5400" u="none" cap="none" strike="noStrike">
                <a:solidFill>
                  <a:srgbClr val="000000"/>
                </a:solidFill>
                <a:latin typeface="Arial Black"/>
                <a:ea typeface="Arial Black"/>
                <a:cs typeface="Arial Black"/>
                <a:sym typeface="Arial Black"/>
              </a:rPr>
              <a:t>INTRODUÇÃO</a:t>
            </a:r>
            <a:endParaRPr b="0" i="0" sz="5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" name="Google Shape;76;p1"/>
          <p:cNvSpPr/>
          <p:nvPr/>
        </p:nvSpPr>
        <p:spPr>
          <a:xfrm>
            <a:off x="5343480" y="16931160"/>
            <a:ext cx="5529600" cy="91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0" i="0" lang="pt-BR" sz="5400" u="none" cap="none" strike="noStrike">
                <a:solidFill>
                  <a:srgbClr val="000000"/>
                </a:solidFill>
                <a:latin typeface="Arial Black"/>
                <a:ea typeface="Arial Black"/>
                <a:cs typeface="Arial Black"/>
                <a:sym typeface="Arial Black"/>
              </a:rPr>
              <a:t>OBJETIVO</a:t>
            </a:r>
            <a:endParaRPr b="0" i="0" sz="5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77;p1"/>
          <p:cNvSpPr/>
          <p:nvPr/>
        </p:nvSpPr>
        <p:spPr>
          <a:xfrm>
            <a:off x="3207600" y="21738840"/>
            <a:ext cx="98259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0" i="0" lang="pt-BR" sz="5400" u="none" cap="none" strike="noStrike">
                <a:solidFill>
                  <a:srgbClr val="000000"/>
                </a:solidFill>
                <a:latin typeface="Arial Black"/>
                <a:ea typeface="Arial Black"/>
                <a:cs typeface="Arial Black"/>
                <a:sym typeface="Arial Black"/>
              </a:rPr>
              <a:t>MATERIAL E MÉTODOS</a:t>
            </a:r>
            <a:endParaRPr b="0" i="0" sz="5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" name="Google Shape;78;p1"/>
          <p:cNvSpPr/>
          <p:nvPr/>
        </p:nvSpPr>
        <p:spPr>
          <a:xfrm>
            <a:off x="2359080" y="29307600"/>
            <a:ext cx="11826300" cy="91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0" i="0" lang="pt-BR" sz="5400" u="none" cap="none" strike="noStrike">
                <a:solidFill>
                  <a:srgbClr val="000000"/>
                </a:solidFill>
                <a:latin typeface="Arial Black"/>
                <a:ea typeface="Arial Black"/>
                <a:cs typeface="Arial Black"/>
                <a:sym typeface="Arial Black"/>
              </a:rPr>
              <a:t>RESULTADOS E DISCUSSÃO</a:t>
            </a:r>
            <a:endParaRPr b="0" i="0" sz="5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1"/>
          <p:cNvSpPr/>
          <p:nvPr/>
        </p:nvSpPr>
        <p:spPr>
          <a:xfrm>
            <a:off x="20874075" y="28108225"/>
            <a:ext cx="5529600" cy="91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0" i="0" lang="pt-BR" sz="5400" u="none" cap="none" strike="noStrike">
                <a:solidFill>
                  <a:srgbClr val="000000"/>
                </a:solidFill>
                <a:latin typeface="Arial Black"/>
                <a:ea typeface="Arial Black"/>
                <a:cs typeface="Arial Black"/>
                <a:sym typeface="Arial Black"/>
              </a:rPr>
              <a:t>CONCLUSÃO</a:t>
            </a:r>
            <a:endParaRPr b="0" i="0" sz="5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1"/>
          <p:cNvSpPr/>
          <p:nvPr/>
        </p:nvSpPr>
        <p:spPr>
          <a:xfrm>
            <a:off x="20874065" y="32036548"/>
            <a:ext cx="5817600" cy="91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0" i="0" lang="pt-BR" sz="5400" u="none" cap="none" strike="noStrike">
                <a:solidFill>
                  <a:srgbClr val="000000"/>
                </a:solidFill>
                <a:latin typeface="Arial Black"/>
                <a:ea typeface="Arial Black"/>
                <a:cs typeface="Arial Black"/>
                <a:sym typeface="Arial Black"/>
              </a:rPr>
              <a:t>REFERÊNCIAS</a:t>
            </a:r>
            <a:endParaRPr b="0" i="0" sz="5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81;p1"/>
          <p:cNvSpPr/>
          <p:nvPr/>
        </p:nvSpPr>
        <p:spPr>
          <a:xfrm>
            <a:off x="19858715" y="36695028"/>
            <a:ext cx="7848300" cy="91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0" i="0" lang="pt-BR" sz="5400" u="none" cap="none" strike="noStrike">
                <a:solidFill>
                  <a:srgbClr val="000000"/>
                </a:solidFill>
                <a:latin typeface="Arial Black"/>
                <a:ea typeface="Arial Black"/>
                <a:cs typeface="Arial Black"/>
                <a:sym typeface="Arial Black"/>
              </a:rPr>
              <a:t>AGRADECIMENTOS</a:t>
            </a:r>
            <a:endParaRPr b="0" i="0" sz="5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1"/>
          <p:cNvSpPr txBox="1"/>
          <p:nvPr/>
        </p:nvSpPr>
        <p:spPr>
          <a:xfrm>
            <a:off x="896875" y="34234863"/>
            <a:ext cx="14912700" cy="1246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pt-BR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Figura 1: </a:t>
            </a:r>
            <a:r>
              <a:rPr b="0" i="0" lang="pt-BR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Parte da interface do site</a:t>
            </a:r>
            <a:endParaRPr b="0" i="0" sz="33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</a:pPr>
            <a:r>
              <a:t/>
            </a:r>
            <a:endParaRPr b="0" i="0" sz="33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1"/>
          <p:cNvSpPr txBox="1"/>
          <p:nvPr/>
        </p:nvSpPr>
        <p:spPr>
          <a:xfrm>
            <a:off x="18228675" y="19918500"/>
            <a:ext cx="10972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p1"/>
          <p:cNvSpPr txBox="1"/>
          <p:nvPr/>
        </p:nvSpPr>
        <p:spPr>
          <a:xfrm>
            <a:off x="19604175" y="25664850"/>
            <a:ext cx="8069400" cy="6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Fonte: SENAR: Piscicultura-Alimentação</a:t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993950" y="40239550"/>
            <a:ext cx="10972800" cy="6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Fonte: Dos autores.</a:t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3">
            <a:alphaModFix/>
          </a:blip>
          <a:srcRect b="24641" l="0" r="0" t="8325"/>
          <a:stretch/>
        </p:blipFill>
        <p:spPr>
          <a:xfrm>
            <a:off x="22767425" y="12752775"/>
            <a:ext cx="8958750" cy="7510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3">
            <a:alphaModFix/>
          </a:blip>
          <a:srcRect b="0" l="0" r="0" t="84304"/>
          <a:stretch/>
        </p:blipFill>
        <p:spPr>
          <a:xfrm>
            <a:off x="18347730" y="23505313"/>
            <a:ext cx="11322070" cy="210210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"/>
          <p:cNvSpPr/>
          <p:nvPr/>
        </p:nvSpPr>
        <p:spPr>
          <a:xfrm>
            <a:off x="18831813" y="22390275"/>
            <a:ext cx="10353900" cy="158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pt-BR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Tabela 2: </a:t>
            </a: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Percentual de alimentação em função da temperatura da água</a:t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t/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..</a:t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22933838" y="20459113"/>
            <a:ext cx="8625900" cy="6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Fonte: SENAR: Piscicultura-Alimentação</a:t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0" name="Google Shape;90;p1"/>
          <p:cNvPicPr preferRelativeResize="0"/>
          <p:nvPr/>
        </p:nvPicPr>
        <p:blipFill rotWithShape="1">
          <a:blip r:embed="rId4">
            <a:alphaModFix/>
          </a:blip>
          <a:srcRect b="0" l="34340" r="27451" t="0"/>
          <a:stretch/>
        </p:blipFill>
        <p:spPr>
          <a:xfrm>
            <a:off x="16669987" y="12721488"/>
            <a:ext cx="5817600" cy="7510703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"/>
          <p:cNvPicPr preferRelativeResize="0"/>
          <p:nvPr/>
        </p:nvPicPr>
        <p:blipFill rotWithShape="1">
          <a:blip r:embed="rId5">
            <a:alphaModFix/>
          </a:blip>
          <a:srcRect b="15945" l="0" r="24726" t="8404"/>
          <a:stretch/>
        </p:blipFill>
        <p:spPr>
          <a:xfrm>
            <a:off x="908050" y="34983550"/>
            <a:ext cx="14320550" cy="511740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"/>
          <p:cNvSpPr/>
          <p:nvPr/>
        </p:nvSpPr>
        <p:spPr>
          <a:xfrm>
            <a:off x="16642375" y="11468825"/>
            <a:ext cx="5263200" cy="74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pt-BR" sz="3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Figura 2: </a:t>
            </a: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Modelo 3D do alimentador</a:t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t/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..</a:t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16669963" y="20386388"/>
            <a:ext cx="8069400" cy="6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b="0" i="0" lang="pt-BR" sz="33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Fonte: dos autores</a:t>
            </a:r>
            <a:endParaRPr b="0" i="0" sz="3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" name="Google Shape;94;p1"/>
          <p:cNvSpPr/>
          <p:nvPr/>
        </p:nvSpPr>
        <p:spPr>
          <a:xfrm>
            <a:off x="4690050" y="5632138"/>
            <a:ext cx="22033500" cy="74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00"/>
              <a:buFont typeface="Arial"/>
              <a:buNone/>
            </a:pPr>
            <a:r>
              <a:rPr b="1" lang="pt-BR" sz="3800">
                <a:latin typeface="Montserrat"/>
                <a:ea typeface="Montserrat"/>
                <a:cs typeface="Montserrat"/>
                <a:sym typeface="Montserrat"/>
              </a:rPr>
              <a:t>INSTITUTO FEDERAL DO TRIÂNGULO MINEIRO CAMPUS UBERLÂNDIA</a:t>
            </a:r>
            <a:endParaRPr b="1" i="0" sz="38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5" name="Google Shape;95;p1"/>
          <p:cNvPicPr preferRelativeResize="0"/>
          <p:nvPr/>
        </p:nvPicPr>
        <p:blipFill rotWithShape="1">
          <a:blip r:embed="rId6">
            <a:alphaModFix/>
          </a:blip>
          <a:srcRect b="30860" l="23637" r="25198" t="29716"/>
          <a:stretch/>
        </p:blipFill>
        <p:spPr>
          <a:xfrm>
            <a:off x="423350" y="542285"/>
            <a:ext cx="3761300" cy="28982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2017-08-29T17:01:48Z</dcterms:created>
  <dc:creator>Usuário do Windows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Notes">
    <vt:i4>1</vt:i4>
  </property>
  <property fmtid="{D5CDD505-2E9C-101B-9397-08002B2CF9AE}" pid="7" name="PresentationFormat">
    <vt:lpwstr>Personalizar</vt:lpwstr>
  </property>
  <property fmtid="{D5CDD505-2E9C-101B-9397-08002B2CF9AE}" pid="8" name="ScaleCrop">
    <vt:bool>false</vt:bool>
  </property>
  <property fmtid="{D5CDD505-2E9C-101B-9397-08002B2CF9AE}" pid="9" name="ShareDoc">
    <vt:bool>false</vt:bool>
  </property>
  <property fmtid="{D5CDD505-2E9C-101B-9397-08002B2CF9AE}" pid="10" name="Slides">
    <vt:i4>1</vt:i4>
  </property>
</Properties>
</file>