
<file path=[Content_Types].xml><?xml version="1.0" encoding="utf-8"?>
<Types xmlns="http://schemas.openxmlformats.org/package/2006/content-types"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</p:sldIdLst>
  <p:sldSz cx="15074900" cy="20104100"/>
  <p:notesSz cx="15074900" cy="201041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504" y="3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131093" y="6232271"/>
            <a:ext cx="12819063" cy="422186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2262187" y="11258296"/>
            <a:ext cx="10556875" cy="50260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12/28/2022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12/28/2022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754062" y="4623943"/>
            <a:ext cx="6560344" cy="1326870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7766843" y="4623943"/>
            <a:ext cx="6560344" cy="1326870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12/28/2022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12/28/2022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12/28/2022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2105669" y="7809511"/>
            <a:ext cx="1527133" cy="2228004"/>
          </a:xfrm>
          <a:prstGeom prst="rect">
            <a:avLst/>
          </a:prstGeom>
        </p:spPr>
      </p:pic>
      <p:pic>
        <p:nvPicPr>
          <p:cNvPr id="17" name="bg object 17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2130963" y="7834807"/>
            <a:ext cx="1453735" cy="2154601"/>
          </a:xfrm>
          <a:prstGeom prst="rect">
            <a:avLst/>
          </a:prstGeom>
        </p:spPr>
      </p:pic>
      <p:sp>
        <p:nvSpPr>
          <p:cNvPr id="18" name="bg object 18"/>
          <p:cNvSpPr/>
          <p:nvPr/>
        </p:nvSpPr>
        <p:spPr>
          <a:xfrm>
            <a:off x="2122099" y="7825944"/>
            <a:ext cx="1471930" cy="2172335"/>
          </a:xfrm>
          <a:custGeom>
            <a:avLst/>
            <a:gdLst/>
            <a:ahLst/>
            <a:cxnLst/>
            <a:rect l="l" t="t" r="r" b="b"/>
            <a:pathLst>
              <a:path w="1471929" h="2172334">
                <a:moveTo>
                  <a:pt x="0" y="2172330"/>
                </a:moveTo>
                <a:lnTo>
                  <a:pt x="1471464" y="2172330"/>
                </a:lnTo>
                <a:lnTo>
                  <a:pt x="1471464" y="0"/>
                </a:lnTo>
                <a:lnTo>
                  <a:pt x="0" y="0"/>
                </a:lnTo>
                <a:lnTo>
                  <a:pt x="0" y="2172330"/>
                </a:lnTo>
                <a:close/>
              </a:path>
            </a:pathLst>
          </a:custGeom>
          <a:ln w="1772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g object 19"/>
          <p:cNvSpPr/>
          <p:nvPr/>
        </p:nvSpPr>
        <p:spPr>
          <a:xfrm>
            <a:off x="268881" y="213333"/>
            <a:ext cx="14541500" cy="19450685"/>
          </a:xfrm>
          <a:custGeom>
            <a:avLst/>
            <a:gdLst/>
            <a:ahLst/>
            <a:cxnLst/>
            <a:rect l="l" t="t" r="r" b="b"/>
            <a:pathLst>
              <a:path w="14541500" h="19450685">
                <a:moveTo>
                  <a:pt x="0" y="1060636"/>
                </a:moveTo>
                <a:lnTo>
                  <a:pt x="1091" y="1012083"/>
                </a:lnTo>
                <a:lnTo>
                  <a:pt x="4334" y="964091"/>
                </a:lnTo>
                <a:lnTo>
                  <a:pt x="9681" y="916706"/>
                </a:lnTo>
                <a:lnTo>
                  <a:pt x="17087" y="869976"/>
                </a:lnTo>
                <a:lnTo>
                  <a:pt x="26503" y="823946"/>
                </a:lnTo>
                <a:lnTo>
                  <a:pt x="37884" y="778664"/>
                </a:lnTo>
                <a:lnTo>
                  <a:pt x="51182" y="734177"/>
                </a:lnTo>
                <a:lnTo>
                  <a:pt x="66352" y="690531"/>
                </a:lnTo>
                <a:lnTo>
                  <a:pt x="83345" y="647773"/>
                </a:lnTo>
                <a:lnTo>
                  <a:pt x="102115" y="605950"/>
                </a:lnTo>
                <a:lnTo>
                  <a:pt x="122615" y="565109"/>
                </a:lnTo>
                <a:lnTo>
                  <a:pt x="144800" y="525297"/>
                </a:lnTo>
                <a:lnTo>
                  <a:pt x="168621" y="486559"/>
                </a:lnTo>
                <a:lnTo>
                  <a:pt x="194032" y="448944"/>
                </a:lnTo>
                <a:lnTo>
                  <a:pt x="220986" y="412498"/>
                </a:lnTo>
                <a:lnTo>
                  <a:pt x="249436" y="377267"/>
                </a:lnTo>
                <a:lnTo>
                  <a:pt x="279336" y="343299"/>
                </a:lnTo>
                <a:lnTo>
                  <a:pt x="310639" y="310639"/>
                </a:lnTo>
                <a:lnTo>
                  <a:pt x="343299" y="279336"/>
                </a:lnTo>
                <a:lnTo>
                  <a:pt x="377267" y="249436"/>
                </a:lnTo>
                <a:lnTo>
                  <a:pt x="412498" y="220986"/>
                </a:lnTo>
                <a:lnTo>
                  <a:pt x="448944" y="194032"/>
                </a:lnTo>
                <a:lnTo>
                  <a:pt x="486559" y="168621"/>
                </a:lnTo>
                <a:lnTo>
                  <a:pt x="525297" y="144800"/>
                </a:lnTo>
                <a:lnTo>
                  <a:pt x="565109" y="122615"/>
                </a:lnTo>
                <a:lnTo>
                  <a:pt x="605950" y="102115"/>
                </a:lnTo>
                <a:lnTo>
                  <a:pt x="647773" y="83345"/>
                </a:lnTo>
                <a:lnTo>
                  <a:pt x="690531" y="66352"/>
                </a:lnTo>
                <a:lnTo>
                  <a:pt x="734177" y="51182"/>
                </a:lnTo>
                <a:lnTo>
                  <a:pt x="778664" y="37884"/>
                </a:lnTo>
                <a:lnTo>
                  <a:pt x="823946" y="26503"/>
                </a:lnTo>
                <a:lnTo>
                  <a:pt x="869976" y="17087"/>
                </a:lnTo>
                <a:lnTo>
                  <a:pt x="916706" y="9681"/>
                </a:lnTo>
                <a:lnTo>
                  <a:pt x="964091" y="4334"/>
                </a:lnTo>
                <a:lnTo>
                  <a:pt x="1012083" y="1091"/>
                </a:lnTo>
                <a:lnTo>
                  <a:pt x="1060636" y="0"/>
                </a:lnTo>
                <a:lnTo>
                  <a:pt x="13480265" y="0"/>
                </a:lnTo>
                <a:lnTo>
                  <a:pt x="13528818" y="1091"/>
                </a:lnTo>
                <a:lnTo>
                  <a:pt x="13576810" y="4334"/>
                </a:lnTo>
                <a:lnTo>
                  <a:pt x="13624194" y="9681"/>
                </a:lnTo>
                <a:lnTo>
                  <a:pt x="13670925" y="17087"/>
                </a:lnTo>
                <a:lnTo>
                  <a:pt x="13716954" y="26503"/>
                </a:lnTo>
                <a:lnTo>
                  <a:pt x="13762236" y="37884"/>
                </a:lnTo>
                <a:lnTo>
                  <a:pt x="13806724" y="51182"/>
                </a:lnTo>
                <a:lnTo>
                  <a:pt x="13850369" y="66352"/>
                </a:lnTo>
                <a:lnTo>
                  <a:pt x="13893127" y="83345"/>
                </a:lnTo>
                <a:lnTo>
                  <a:pt x="13934950" y="102115"/>
                </a:lnTo>
                <a:lnTo>
                  <a:pt x="13975791" y="122615"/>
                </a:lnTo>
                <a:lnTo>
                  <a:pt x="14015604" y="144800"/>
                </a:lnTo>
                <a:lnTo>
                  <a:pt x="14054341" y="168621"/>
                </a:lnTo>
                <a:lnTo>
                  <a:pt x="14091957" y="194032"/>
                </a:lnTo>
                <a:lnTo>
                  <a:pt x="14128403" y="220986"/>
                </a:lnTo>
                <a:lnTo>
                  <a:pt x="14163634" y="249436"/>
                </a:lnTo>
                <a:lnTo>
                  <a:pt x="14197602" y="279336"/>
                </a:lnTo>
                <a:lnTo>
                  <a:pt x="14230261" y="310639"/>
                </a:lnTo>
                <a:lnTo>
                  <a:pt x="14261564" y="343299"/>
                </a:lnTo>
                <a:lnTo>
                  <a:pt x="14291464" y="377267"/>
                </a:lnTo>
                <a:lnTo>
                  <a:pt x="14319915" y="412498"/>
                </a:lnTo>
                <a:lnTo>
                  <a:pt x="14346869" y="448944"/>
                </a:lnTo>
                <a:lnTo>
                  <a:pt x="14372280" y="486559"/>
                </a:lnTo>
                <a:lnTo>
                  <a:pt x="14396101" y="525297"/>
                </a:lnTo>
                <a:lnTo>
                  <a:pt x="14418285" y="565109"/>
                </a:lnTo>
                <a:lnTo>
                  <a:pt x="14438786" y="605950"/>
                </a:lnTo>
                <a:lnTo>
                  <a:pt x="14457556" y="647773"/>
                </a:lnTo>
                <a:lnTo>
                  <a:pt x="14474549" y="690531"/>
                </a:lnTo>
                <a:lnTo>
                  <a:pt x="14489718" y="734177"/>
                </a:lnTo>
                <a:lnTo>
                  <a:pt x="14503017" y="778664"/>
                </a:lnTo>
                <a:lnTo>
                  <a:pt x="14514397" y="823946"/>
                </a:lnTo>
                <a:lnTo>
                  <a:pt x="14523814" y="869976"/>
                </a:lnTo>
                <a:lnTo>
                  <a:pt x="14531219" y="916706"/>
                </a:lnTo>
                <a:lnTo>
                  <a:pt x="14536567" y="964091"/>
                </a:lnTo>
                <a:lnTo>
                  <a:pt x="14539810" y="1012083"/>
                </a:lnTo>
                <a:lnTo>
                  <a:pt x="14540901" y="1060636"/>
                </a:lnTo>
                <a:lnTo>
                  <a:pt x="14540901" y="18389873"/>
                </a:lnTo>
                <a:lnTo>
                  <a:pt x="14539810" y="18438425"/>
                </a:lnTo>
                <a:lnTo>
                  <a:pt x="14536567" y="18486418"/>
                </a:lnTo>
                <a:lnTo>
                  <a:pt x="14531219" y="18533802"/>
                </a:lnTo>
                <a:lnTo>
                  <a:pt x="14523814" y="18580533"/>
                </a:lnTo>
                <a:lnTo>
                  <a:pt x="14514397" y="18626562"/>
                </a:lnTo>
                <a:lnTo>
                  <a:pt x="14503017" y="18671844"/>
                </a:lnTo>
                <a:lnTo>
                  <a:pt x="14489718" y="18716331"/>
                </a:lnTo>
                <a:lnTo>
                  <a:pt x="14474549" y="18759977"/>
                </a:lnTo>
                <a:lnTo>
                  <a:pt x="14457556" y="18802735"/>
                </a:lnTo>
                <a:lnTo>
                  <a:pt x="14438786" y="18844558"/>
                </a:lnTo>
                <a:lnTo>
                  <a:pt x="14418285" y="18885399"/>
                </a:lnTo>
                <a:lnTo>
                  <a:pt x="14396101" y="18925212"/>
                </a:lnTo>
                <a:lnTo>
                  <a:pt x="14372280" y="18963949"/>
                </a:lnTo>
                <a:lnTo>
                  <a:pt x="14346869" y="19001564"/>
                </a:lnTo>
                <a:lnTo>
                  <a:pt x="14319915" y="19038011"/>
                </a:lnTo>
                <a:lnTo>
                  <a:pt x="14291464" y="19073242"/>
                </a:lnTo>
                <a:lnTo>
                  <a:pt x="14261564" y="19107210"/>
                </a:lnTo>
                <a:lnTo>
                  <a:pt x="14230261" y="19139869"/>
                </a:lnTo>
                <a:lnTo>
                  <a:pt x="14197602" y="19171172"/>
                </a:lnTo>
                <a:lnTo>
                  <a:pt x="14163634" y="19201072"/>
                </a:lnTo>
                <a:lnTo>
                  <a:pt x="14128403" y="19229523"/>
                </a:lnTo>
                <a:lnTo>
                  <a:pt x="14091957" y="19256477"/>
                </a:lnTo>
                <a:lnTo>
                  <a:pt x="14054341" y="19281888"/>
                </a:lnTo>
                <a:lnTo>
                  <a:pt x="14015604" y="19305709"/>
                </a:lnTo>
                <a:lnTo>
                  <a:pt x="13975791" y="19327893"/>
                </a:lnTo>
                <a:lnTo>
                  <a:pt x="13934950" y="19348394"/>
                </a:lnTo>
                <a:lnTo>
                  <a:pt x="13893127" y="19367164"/>
                </a:lnTo>
                <a:lnTo>
                  <a:pt x="13850369" y="19384157"/>
                </a:lnTo>
                <a:lnTo>
                  <a:pt x="13806724" y="19399326"/>
                </a:lnTo>
                <a:lnTo>
                  <a:pt x="13762236" y="19412624"/>
                </a:lnTo>
                <a:lnTo>
                  <a:pt x="13716954" y="19424005"/>
                </a:lnTo>
                <a:lnTo>
                  <a:pt x="13670925" y="19433422"/>
                </a:lnTo>
                <a:lnTo>
                  <a:pt x="13624194" y="19440827"/>
                </a:lnTo>
                <a:lnTo>
                  <a:pt x="13576810" y="19446175"/>
                </a:lnTo>
                <a:lnTo>
                  <a:pt x="13528818" y="19449418"/>
                </a:lnTo>
                <a:lnTo>
                  <a:pt x="13480265" y="19450509"/>
                </a:lnTo>
                <a:lnTo>
                  <a:pt x="1060636" y="19450509"/>
                </a:lnTo>
                <a:lnTo>
                  <a:pt x="1012083" y="19449418"/>
                </a:lnTo>
                <a:lnTo>
                  <a:pt x="964091" y="19446175"/>
                </a:lnTo>
                <a:lnTo>
                  <a:pt x="916706" y="19440827"/>
                </a:lnTo>
                <a:lnTo>
                  <a:pt x="869976" y="19433422"/>
                </a:lnTo>
                <a:lnTo>
                  <a:pt x="823946" y="19424005"/>
                </a:lnTo>
                <a:lnTo>
                  <a:pt x="778664" y="19412624"/>
                </a:lnTo>
                <a:lnTo>
                  <a:pt x="734177" y="19399326"/>
                </a:lnTo>
                <a:lnTo>
                  <a:pt x="690531" y="19384157"/>
                </a:lnTo>
                <a:lnTo>
                  <a:pt x="647773" y="19367164"/>
                </a:lnTo>
                <a:lnTo>
                  <a:pt x="605950" y="19348394"/>
                </a:lnTo>
                <a:lnTo>
                  <a:pt x="565109" y="19327893"/>
                </a:lnTo>
                <a:lnTo>
                  <a:pt x="525297" y="19305709"/>
                </a:lnTo>
                <a:lnTo>
                  <a:pt x="486559" y="19281888"/>
                </a:lnTo>
                <a:lnTo>
                  <a:pt x="448944" y="19256477"/>
                </a:lnTo>
                <a:lnTo>
                  <a:pt x="412498" y="19229523"/>
                </a:lnTo>
                <a:lnTo>
                  <a:pt x="377267" y="19201072"/>
                </a:lnTo>
                <a:lnTo>
                  <a:pt x="343299" y="19171172"/>
                </a:lnTo>
                <a:lnTo>
                  <a:pt x="310639" y="19139869"/>
                </a:lnTo>
                <a:lnTo>
                  <a:pt x="279336" y="19107210"/>
                </a:lnTo>
                <a:lnTo>
                  <a:pt x="249436" y="19073242"/>
                </a:lnTo>
                <a:lnTo>
                  <a:pt x="220986" y="19038011"/>
                </a:lnTo>
                <a:lnTo>
                  <a:pt x="194032" y="19001564"/>
                </a:lnTo>
                <a:lnTo>
                  <a:pt x="168621" y="18963949"/>
                </a:lnTo>
                <a:lnTo>
                  <a:pt x="144800" y="18925212"/>
                </a:lnTo>
                <a:lnTo>
                  <a:pt x="122615" y="18885399"/>
                </a:lnTo>
                <a:lnTo>
                  <a:pt x="102115" y="18844558"/>
                </a:lnTo>
                <a:lnTo>
                  <a:pt x="83345" y="18802735"/>
                </a:lnTo>
                <a:lnTo>
                  <a:pt x="66352" y="18759977"/>
                </a:lnTo>
                <a:lnTo>
                  <a:pt x="51182" y="18716331"/>
                </a:lnTo>
                <a:lnTo>
                  <a:pt x="37884" y="18671844"/>
                </a:lnTo>
                <a:lnTo>
                  <a:pt x="26503" y="18626562"/>
                </a:lnTo>
                <a:lnTo>
                  <a:pt x="17087" y="18580533"/>
                </a:lnTo>
                <a:lnTo>
                  <a:pt x="9681" y="18533802"/>
                </a:lnTo>
                <a:lnTo>
                  <a:pt x="4334" y="18486418"/>
                </a:lnTo>
                <a:lnTo>
                  <a:pt x="1091" y="18438425"/>
                </a:lnTo>
                <a:lnTo>
                  <a:pt x="0" y="18389873"/>
                </a:lnTo>
                <a:lnTo>
                  <a:pt x="0" y="1060636"/>
                </a:lnTo>
                <a:close/>
              </a:path>
            </a:pathLst>
          </a:custGeom>
          <a:ln w="76823">
            <a:solidFill>
              <a:srgbClr val="4AD0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0" name="bg object 20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504670" y="2273960"/>
            <a:ext cx="14068971" cy="36770"/>
          </a:xfrm>
          <a:prstGeom prst="rect">
            <a:avLst/>
          </a:prstGeom>
        </p:spPr>
      </p:pic>
      <p:sp>
        <p:nvSpPr>
          <p:cNvPr id="21" name="bg object 21"/>
          <p:cNvSpPr/>
          <p:nvPr/>
        </p:nvSpPr>
        <p:spPr>
          <a:xfrm>
            <a:off x="505852" y="2283429"/>
            <a:ext cx="14067155" cy="0"/>
          </a:xfrm>
          <a:custGeom>
            <a:avLst/>
            <a:gdLst/>
            <a:ahLst/>
            <a:cxnLst/>
            <a:rect l="l" t="t" r="r" b="b"/>
            <a:pathLst>
              <a:path w="14067155">
                <a:moveTo>
                  <a:pt x="0" y="0"/>
                </a:moveTo>
                <a:lnTo>
                  <a:pt x="14066901" y="0"/>
                </a:lnTo>
              </a:path>
            </a:pathLst>
          </a:custGeom>
          <a:ln w="35456">
            <a:solidFill>
              <a:srgbClr val="4AD0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754062" y="804164"/>
            <a:ext cx="13573125" cy="321665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754062" y="4623943"/>
            <a:ext cx="13573125" cy="1326870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5127625" y="18696814"/>
            <a:ext cx="4826000" cy="10052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754062" y="18696814"/>
            <a:ext cx="3468687" cy="10052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12/28/2022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0858500" y="18696814"/>
            <a:ext cx="3468687" cy="10052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5.jpg"/><Relationship Id="rId18" Type="http://schemas.openxmlformats.org/officeDocument/2006/relationships/image" Target="../media/image20.jpg"/><Relationship Id="rId26" Type="http://schemas.openxmlformats.org/officeDocument/2006/relationships/image" Target="../media/image28.png"/><Relationship Id="rId39" Type="http://schemas.openxmlformats.org/officeDocument/2006/relationships/image" Target="../media/image40.png"/><Relationship Id="rId21" Type="http://schemas.openxmlformats.org/officeDocument/2006/relationships/image" Target="../media/image23.jpg"/><Relationship Id="rId34" Type="http://schemas.openxmlformats.org/officeDocument/2006/relationships/image" Target="../media/image35.png"/><Relationship Id="rId7" Type="http://schemas.openxmlformats.org/officeDocument/2006/relationships/image" Target="../media/image9.jpg"/><Relationship Id="rId12" Type="http://schemas.openxmlformats.org/officeDocument/2006/relationships/image" Target="../media/image14.png"/><Relationship Id="rId17" Type="http://schemas.openxmlformats.org/officeDocument/2006/relationships/image" Target="../media/image19.jpg"/><Relationship Id="rId25" Type="http://schemas.openxmlformats.org/officeDocument/2006/relationships/image" Target="../media/image27.jpg"/><Relationship Id="rId33" Type="http://schemas.openxmlformats.org/officeDocument/2006/relationships/image" Target="../media/image34.png"/><Relationship Id="rId38" Type="http://schemas.openxmlformats.org/officeDocument/2006/relationships/image" Target="../media/image39.png"/><Relationship Id="rId2" Type="http://schemas.openxmlformats.org/officeDocument/2006/relationships/image" Target="../media/image4.jpg"/><Relationship Id="rId16" Type="http://schemas.openxmlformats.org/officeDocument/2006/relationships/image" Target="../media/image18.jpg"/><Relationship Id="rId20" Type="http://schemas.openxmlformats.org/officeDocument/2006/relationships/image" Target="../media/image22.jpg"/><Relationship Id="rId29" Type="http://schemas.openxmlformats.org/officeDocument/2006/relationships/hyperlink" Target="mailto:dioneiasch@colegiojpa.com.br" TargetMode="Externa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8.jpg"/><Relationship Id="rId11" Type="http://schemas.openxmlformats.org/officeDocument/2006/relationships/image" Target="../media/image13.jpg"/><Relationship Id="rId24" Type="http://schemas.openxmlformats.org/officeDocument/2006/relationships/image" Target="../media/image26.jpg"/><Relationship Id="rId32" Type="http://schemas.openxmlformats.org/officeDocument/2006/relationships/image" Target="../media/image33.png"/><Relationship Id="rId37" Type="http://schemas.openxmlformats.org/officeDocument/2006/relationships/image" Target="../media/image38.png"/><Relationship Id="rId5" Type="http://schemas.openxmlformats.org/officeDocument/2006/relationships/image" Target="../media/image7.jpg"/><Relationship Id="rId15" Type="http://schemas.openxmlformats.org/officeDocument/2006/relationships/image" Target="../media/image17.jpg"/><Relationship Id="rId23" Type="http://schemas.openxmlformats.org/officeDocument/2006/relationships/image" Target="../media/image25.jpg"/><Relationship Id="rId28" Type="http://schemas.openxmlformats.org/officeDocument/2006/relationships/image" Target="../media/image30.jpg"/><Relationship Id="rId36" Type="http://schemas.openxmlformats.org/officeDocument/2006/relationships/image" Target="../media/image37.png"/><Relationship Id="rId10" Type="http://schemas.openxmlformats.org/officeDocument/2006/relationships/image" Target="../media/image12.png"/><Relationship Id="rId19" Type="http://schemas.openxmlformats.org/officeDocument/2006/relationships/image" Target="../media/image21.jpg"/><Relationship Id="rId31" Type="http://schemas.openxmlformats.org/officeDocument/2006/relationships/image" Target="../media/image32.png"/><Relationship Id="rId4" Type="http://schemas.openxmlformats.org/officeDocument/2006/relationships/image" Target="../media/image6.jpg"/><Relationship Id="rId9" Type="http://schemas.openxmlformats.org/officeDocument/2006/relationships/image" Target="../media/image11.jpg"/><Relationship Id="rId14" Type="http://schemas.openxmlformats.org/officeDocument/2006/relationships/image" Target="../media/image16.jpg"/><Relationship Id="rId22" Type="http://schemas.openxmlformats.org/officeDocument/2006/relationships/image" Target="../media/image24.png"/><Relationship Id="rId27" Type="http://schemas.openxmlformats.org/officeDocument/2006/relationships/image" Target="../media/image29.png"/><Relationship Id="rId30" Type="http://schemas.openxmlformats.org/officeDocument/2006/relationships/image" Target="../media/image31.png"/><Relationship Id="rId35" Type="http://schemas.openxmlformats.org/officeDocument/2006/relationships/image" Target="../media/image36.png"/><Relationship Id="rId8" Type="http://schemas.openxmlformats.org/officeDocument/2006/relationships/image" Target="../media/image10.png"/><Relationship Id="rId3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14851" y="7030826"/>
            <a:ext cx="6578600" cy="52832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marR="5080">
              <a:lnSpc>
                <a:spcPct val="103400"/>
              </a:lnSpc>
              <a:spcBef>
                <a:spcPts val="90"/>
              </a:spcBef>
            </a:pPr>
            <a:r>
              <a:rPr sz="900" b="1" spc="15" dirty="0">
                <a:latin typeface="Arial"/>
                <a:cs typeface="Arial"/>
              </a:rPr>
              <a:t>Figura</a:t>
            </a:r>
            <a:r>
              <a:rPr sz="900" b="1" spc="185" dirty="0">
                <a:latin typeface="Arial"/>
                <a:cs typeface="Arial"/>
              </a:rPr>
              <a:t> </a:t>
            </a:r>
            <a:r>
              <a:rPr sz="900" b="1" dirty="0">
                <a:latin typeface="Arial"/>
                <a:cs typeface="Arial"/>
              </a:rPr>
              <a:t>A:</a:t>
            </a:r>
            <a:r>
              <a:rPr sz="900" b="1" spc="180" dirty="0">
                <a:latin typeface="Arial"/>
                <a:cs typeface="Arial"/>
              </a:rPr>
              <a:t> </a:t>
            </a:r>
            <a:r>
              <a:rPr sz="900" spc="10" dirty="0">
                <a:latin typeface="Arial MT"/>
                <a:cs typeface="Arial MT"/>
              </a:rPr>
              <a:t>Retirando</a:t>
            </a:r>
            <a:r>
              <a:rPr sz="900" spc="160" dirty="0">
                <a:latin typeface="Arial MT"/>
                <a:cs typeface="Arial MT"/>
              </a:rPr>
              <a:t> </a:t>
            </a:r>
            <a:r>
              <a:rPr sz="900" spc="15" dirty="0">
                <a:latin typeface="Arial MT"/>
                <a:cs typeface="Arial MT"/>
              </a:rPr>
              <a:t>as</a:t>
            </a:r>
            <a:r>
              <a:rPr sz="900" spc="160" dirty="0">
                <a:latin typeface="Arial MT"/>
                <a:cs typeface="Arial MT"/>
              </a:rPr>
              <a:t> </a:t>
            </a:r>
            <a:r>
              <a:rPr sz="900" spc="10" dirty="0">
                <a:latin typeface="Arial MT"/>
                <a:cs typeface="Arial MT"/>
              </a:rPr>
              <a:t>folhas</a:t>
            </a:r>
            <a:r>
              <a:rPr sz="900" spc="155" dirty="0">
                <a:latin typeface="Arial MT"/>
                <a:cs typeface="Arial MT"/>
              </a:rPr>
              <a:t> </a:t>
            </a:r>
            <a:r>
              <a:rPr sz="900" spc="15" dirty="0">
                <a:latin typeface="Arial MT"/>
                <a:cs typeface="Arial MT"/>
              </a:rPr>
              <a:t>da</a:t>
            </a:r>
            <a:r>
              <a:rPr sz="900" spc="155" dirty="0">
                <a:latin typeface="Arial MT"/>
                <a:cs typeface="Arial MT"/>
              </a:rPr>
              <a:t> </a:t>
            </a:r>
            <a:r>
              <a:rPr sz="900" spc="10" dirty="0">
                <a:latin typeface="Arial MT"/>
                <a:cs typeface="Arial MT"/>
              </a:rPr>
              <a:t>arvore;</a:t>
            </a:r>
            <a:r>
              <a:rPr sz="900" spc="155" dirty="0">
                <a:latin typeface="Arial MT"/>
                <a:cs typeface="Arial MT"/>
              </a:rPr>
              <a:t> </a:t>
            </a:r>
            <a:r>
              <a:rPr sz="900" b="1" spc="15" dirty="0">
                <a:latin typeface="Arial"/>
                <a:cs typeface="Arial"/>
              </a:rPr>
              <a:t>Figura</a:t>
            </a:r>
            <a:r>
              <a:rPr sz="900" b="1" spc="175" dirty="0">
                <a:latin typeface="Arial"/>
                <a:cs typeface="Arial"/>
              </a:rPr>
              <a:t> </a:t>
            </a:r>
            <a:r>
              <a:rPr sz="900" b="1" spc="5" dirty="0">
                <a:latin typeface="Arial"/>
                <a:cs typeface="Arial"/>
              </a:rPr>
              <a:t>B:</a:t>
            </a:r>
            <a:r>
              <a:rPr sz="900" b="1" spc="175" dirty="0">
                <a:latin typeface="Arial"/>
                <a:cs typeface="Arial"/>
              </a:rPr>
              <a:t> </a:t>
            </a:r>
            <a:r>
              <a:rPr sz="900" spc="10" dirty="0">
                <a:latin typeface="Arial MT"/>
                <a:cs typeface="Arial MT"/>
              </a:rPr>
              <a:t>Desidratando</a:t>
            </a:r>
            <a:r>
              <a:rPr sz="900" spc="170" dirty="0">
                <a:latin typeface="Arial MT"/>
                <a:cs typeface="Arial MT"/>
              </a:rPr>
              <a:t> </a:t>
            </a:r>
            <a:r>
              <a:rPr sz="900" spc="15" dirty="0">
                <a:latin typeface="Arial MT"/>
                <a:cs typeface="Arial MT"/>
              </a:rPr>
              <a:t>as</a:t>
            </a:r>
            <a:r>
              <a:rPr sz="900" spc="150" dirty="0">
                <a:latin typeface="Arial MT"/>
                <a:cs typeface="Arial MT"/>
              </a:rPr>
              <a:t> </a:t>
            </a:r>
            <a:r>
              <a:rPr sz="900" spc="10" dirty="0">
                <a:latin typeface="Arial MT"/>
                <a:cs typeface="Arial MT"/>
              </a:rPr>
              <a:t>folhas;</a:t>
            </a:r>
            <a:r>
              <a:rPr sz="900" spc="70" dirty="0">
                <a:latin typeface="Arial MT"/>
                <a:cs typeface="Arial MT"/>
              </a:rPr>
              <a:t> </a:t>
            </a:r>
            <a:r>
              <a:rPr sz="900" b="1" spc="15" dirty="0">
                <a:latin typeface="Arial"/>
                <a:cs typeface="Arial"/>
              </a:rPr>
              <a:t>Figura</a:t>
            </a:r>
            <a:r>
              <a:rPr sz="900" b="1" spc="165" dirty="0">
                <a:latin typeface="Arial"/>
                <a:cs typeface="Arial"/>
              </a:rPr>
              <a:t> </a:t>
            </a:r>
            <a:r>
              <a:rPr sz="900" b="1" spc="10" dirty="0">
                <a:latin typeface="Arial"/>
                <a:cs typeface="Arial"/>
              </a:rPr>
              <a:t>C:</a:t>
            </a:r>
            <a:r>
              <a:rPr sz="900" b="1" spc="170" dirty="0">
                <a:latin typeface="Arial"/>
                <a:cs typeface="Arial"/>
              </a:rPr>
              <a:t> </a:t>
            </a:r>
            <a:r>
              <a:rPr sz="900" spc="10" dirty="0">
                <a:latin typeface="Arial MT"/>
                <a:cs typeface="Arial MT"/>
              </a:rPr>
              <a:t>Folhas</a:t>
            </a:r>
            <a:r>
              <a:rPr sz="900" spc="165" dirty="0">
                <a:latin typeface="Arial MT"/>
                <a:cs typeface="Arial MT"/>
              </a:rPr>
              <a:t> </a:t>
            </a:r>
            <a:r>
              <a:rPr sz="900" spc="10" dirty="0">
                <a:latin typeface="Arial MT"/>
                <a:cs typeface="Arial MT"/>
              </a:rPr>
              <a:t>trituradas</a:t>
            </a:r>
            <a:r>
              <a:rPr sz="900" spc="160" dirty="0">
                <a:latin typeface="Arial MT"/>
                <a:cs typeface="Arial MT"/>
              </a:rPr>
              <a:t> </a:t>
            </a:r>
            <a:r>
              <a:rPr sz="900" spc="15" dirty="0">
                <a:latin typeface="Arial MT"/>
                <a:cs typeface="Arial MT"/>
              </a:rPr>
              <a:t>e</a:t>
            </a:r>
            <a:r>
              <a:rPr sz="900" spc="165" dirty="0">
                <a:latin typeface="Arial MT"/>
                <a:cs typeface="Arial MT"/>
              </a:rPr>
              <a:t> </a:t>
            </a:r>
            <a:r>
              <a:rPr sz="900" spc="10" dirty="0">
                <a:latin typeface="Arial MT"/>
                <a:cs typeface="Arial MT"/>
              </a:rPr>
              <a:t>protas</a:t>
            </a:r>
            <a:r>
              <a:rPr sz="900" spc="165" dirty="0">
                <a:latin typeface="Arial MT"/>
                <a:cs typeface="Arial MT"/>
              </a:rPr>
              <a:t> </a:t>
            </a:r>
            <a:r>
              <a:rPr sz="900" spc="10" dirty="0">
                <a:latin typeface="Arial MT"/>
                <a:cs typeface="Arial MT"/>
              </a:rPr>
              <a:t>para </a:t>
            </a:r>
            <a:r>
              <a:rPr sz="900" spc="-235" dirty="0">
                <a:latin typeface="Arial MT"/>
                <a:cs typeface="Arial MT"/>
              </a:rPr>
              <a:t> </a:t>
            </a:r>
            <a:r>
              <a:rPr sz="900" spc="10" dirty="0">
                <a:latin typeface="Arial MT"/>
                <a:cs typeface="Arial MT"/>
              </a:rPr>
              <a:t>misturar</a:t>
            </a:r>
            <a:r>
              <a:rPr sz="900" spc="-10" dirty="0">
                <a:latin typeface="Arial MT"/>
                <a:cs typeface="Arial MT"/>
              </a:rPr>
              <a:t> </a:t>
            </a:r>
            <a:r>
              <a:rPr sz="900" spc="15" dirty="0">
                <a:latin typeface="Arial MT"/>
                <a:cs typeface="Arial MT"/>
              </a:rPr>
              <a:t>com</a:t>
            </a:r>
            <a:r>
              <a:rPr sz="900" spc="-5" dirty="0">
                <a:latin typeface="Arial MT"/>
                <a:cs typeface="Arial MT"/>
              </a:rPr>
              <a:t> </a:t>
            </a:r>
            <a:r>
              <a:rPr sz="900" spc="10" dirty="0">
                <a:latin typeface="Arial MT"/>
                <a:cs typeface="Arial MT"/>
              </a:rPr>
              <a:t>agua;</a:t>
            </a:r>
            <a:r>
              <a:rPr sz="900" dirty="0">
                <a:latin typeface="Arial MT"/>
                <a:cs typeface="Arial MT"/>
              </a:rPr>
              <a:t> </a:t>
            </a:r>
            <a:r>
              <a:rPr sz="900" b="1" spc="15" dirty="0">
                <a:latin typeface="Arial"/>
                <a:cs typeface="Arial"/>
              </a:rPr>
              <a:t>Figura</a:t>
            </a:r>
            <a:r>
              <a:rPr sz="900" b="1" dirty="0">
                <a:latin typeface="Arial"/>
                <a:cs typeface="Arial"/>
              </a:rPr>
              <a:t> </a:t>
            </a:r>
            <a:r>
              <a:rPr sz="900" b="1" spc="10" dirty="0">
                <a:latin typeface="Arial"/>
                <a:cs typeface="Arial"/>
              </a:rPr>
              <a:t>D</a:t>
            </a:r>
            <a:r>
              <a:rPr sz="900" spc="10" dirty="0">
                <a:latin typeface="Arial MT"/>
                <a:cs typeface="Arial MT"/>
              </a:rPr>
              <a:t>: Extratos</a:t>
            </a:r>
            <a:r>
              <a:rPr sz="900" spc="-5" dirty="0">
                <a:latin typeface="Arial MT"/>
                <a:cs typeface="Arial MT"/>
              </a:rPr>
              <a:t> </a:t>
            </a:r>
            <a:r>
              <a:rPr sz="900" spc="10" dirty="0">
                <a:latin typeface="Arial MT"/>
                <a:cs typeface="Arial MT"/>
              </a:rPr>
              <a:t>prontos.</a:t>
            </a:r>
            <a:endParaRPr sz="900">
              <a:latin typeface="Arial MT"/>
              <a:cs typeface="Arial MT"/>
            </a:endParaRPr>
          </a:p>
          <a:p>
            <a:pPr marL="18415">
              <a:lnSpc>
                <a:spcPct val="100000"/>
              </a:lnSpc>
              <a:spcBef>
                <a:spcPts val="645"/>
              </a:spcBef>
            </a:pPr>
            <a:r>
              <a:rPr sz="900" b="1" spc="10" dirty="0">
                <a:latin typeface="Arial"/>
                <a:cs typeface="Arial"/>
              </a:rPr>
              <a:t>Fonte: </a:t>
            </a:r>
            <a:r>
              <a:rPr sz="900" spc="10" dirty="0">
                <a:latin typeface="Arial MT"/>
                <a:cs typeface="Arial MT"/>
              </a:rPr>
              <a:t>Gabrieli</a:t>
            </a:r>
            <a:r>
              <a:rPr sz="900" spc="15" dirty="0">
                <a:latin typeface="Arial MT"/>
                <a:cs typeface="Arial MT"/>
              </a:rPr>
              <a:t> Monique Campos/</a:t>
            </a:r>
            <a:r>
              <a:rPr sz="900" spc="-10" dirty="0">
                <a:latin typeface="Arial MT"/>
                <a:cs typeface="Arial MT"/>
              </a:rPr>
              <a:t> </a:t>
            </a:r>
            <a:r>
              <a:rPr sz="900" spc="10" dirty="0">
                <a:latin typeface="Arial MT"/>
                <a:cs typeface="Arial MT"/>
              </a:rPr>
              <a:t>Gabrieli</a:t>
            </a:r>
            <a:r>
              <a:rPr sz="900" spc="20" dirty="0">
                <a:latin typeface="Arial MT"/>
                <a:cs typeface="Arial MT"/>
              </a:rPr>
              <a:t> </a:t>
            </a:r>
            <a:r>
              <a:rPr sz="900" spc="15" dirty="0">
                <a:latin typeface="Arial MT"/>
                <a:cs typeface="Arial MT"/>
              </a:rPr>
              <a:t>Monique Campos</a:t>
            </a:r>
            <a:r>
              <a:rPr sz="900" spc="-5" dirty="0">
                <a:latin typeface="Arial MT"/>
                <a:cs typeface="Arial MT"/>
              </a:rPr>
              <a:t> </a:t>
            </a:r>
            <a:r>
              <a:rPr sz="900" spc="5" dirty="0">
                <a:latin typeface="Arial MT"/>
                <a:cs typeface="Arial MT"/>
              </a:rPr>
              <a:t>/</a:t>
            </a:r>
            <a:r>
              <a:rPr sz="900" spc="-35" dirty="0">
                <a:latin typeface="Arial MT"/>
                <a:cs typeface="Arial MT"/>
              </a:rPr>
              <a:t> </a:t>
            </a:r>
            <a:r>
              <a:rPr sz="900" spc="10" dirty="0">
                <a:latin typeface="Arial MT"/>
                <a:cs typeface="Arial MT"/>
              </a:rPr>
              <a:t>Alisson R.</a:t>
            </a:r>
            <a:r>
              <a:rPr sz="900" spc="20" dirty="0">
                <a:latin typeface="Arial MT"/>
                <a:cs typeface="Arial MT"/>
              </a:rPr>
              <a:t> </a:t>
            </a:r>
            <a:r>
              <a:rPr sz="900" spc="15" dirty="0">
                <a:latin typeface="Arial MT"/>
                <a:cs typeface="Arial MT"/>
              </a:rPr>
              <a:t>Klauck</a:t>
            </a:r>
            <a:r>
              <a:rPr sz="900" spc="10" dirty="0">
                <a:latin typeface="Arial MT"/>
                <a:cs typeface="Arial MT"/>
              </a:rPr>
              <a:t> </a:t>
            </a:r>
            <a:r>
              <a:rPr sz="900" spc="5" dirty="0">
                <a:latin typeface="Arial MT"/>
                <a:cs typeface="Arial MT"/>
              </a:rPr>
              <a:t>/</a:t>
            </a:r>
            <a:r>
              <a:rPr sz="900" spc="-50" dirty="0">
                <a:latin typeface="Arial MT"/>
                <a:cs typeface="Arial MT"/>
              </a:rPr>
              <a:t> </a:t>
            </a:r>
            <a:r>
              <a:rPr sz="900" spc="10" dirty="0">
                <a:latin typeface="Arial MT"/>
                <a:cs typeface="Arial MT"/>
              </a:rPr>
              <a:t>Alisson</a:t>
            </a:r>
            <a:r>
              <a:rPr sz="900" spc="25" dirty="0">
                <a:latin typeface="Arial MT"/>
                <a:cs typeface="Arial MT"/>
              </a:rPr>
              <a:t> </a:t>
            </a:r>
            <a:r>
              <a:rPr sz="900" spc="10" dirty="0">
                <a:latin typeface="Arial MT"/>
                <a:cs typeface="Arial MT"/>
              </a:rPr>
              <a:t>R.</a:t>
            </a:r>
            <a:r>
              <a:rPr sz="900" spc="5" dirty="0">
                <a:latin typeface="Arial MT"/>
                <a:cs typeface="Arial MT"/>
              </a:rPr>
              <a:t> </a:t>
            </a:r>
            <a:r>
              <a:rPr sz="900" spc="10" dirty="0">
                <a:latin typeface="Arial MT"/>
                <a:cs typeface="Arial MT"/>
              </a:rPr>
              <a:t>Klauck.</a:t>
            </a:r>
            <a:endParaRPr sz="900">
              <a:latin typeface="Arial MT"/>
              <a:cs typeface="Arial M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414851" y="7587678"/>
            <a:ext cx="2319655" cy="2387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400" b="1" spc="-5" dirty="0">
                <a:latin typeface="Arial"/>
                <a:cs typeface="Arial"/>
              </a:rPr>
              <a:t>Fluxograma</a:t>
            </a:r>
            <a:r>
              <a:rPr sz="1400" b="1" spc="-30" dirty="0">
                <a:latin typeface="Arial"/>
                <a:cs typeface="Arial"/>
              </a:rPr>
              <a:t> </a:t>
            </a:r>
            <a:r>
              <a:rPr sz="1400" b="1" spc="-5" dirty="0">
                <a:latin typeface="Arial"/>
                <a:cs typeface="Arial"/>
              </a:rPr>
              <a:t>2</a:t>
            </a:r>
            <a:r>
              <a:rPr sz="1400" spc="-5" dirty="0">
                <a:latin typeface="Arial MT"/>
                <a:cs typeface="Arial MT"/>
              </a:rPr>
              <a:t>:Pré</a:t>
            </a:r>
            <a:r>
              <a:rPr sz="1400" spc="-15" dirty="0">
                <a:latin typeface="Arial MT"/>
                <a:cs typeface="Arial MT"/>
              </a:rPr>
              <a:t> </a:t>
            </a:r>
            <a:r>
              <a:rPr sz="1400" spc="-5" dirty="0">
                <a:latin typeface="Arial MT"/>
                <a:cs typeface="Arial MT"/>
              </a:rPr>
              <a:t>-</a:t>
            </a:r>
            <a:r>
              <a:rPr sz="1400" spc="-15" dirty="0">
                <a:latin typeface="Arial MT"/>
                <a:cs typeface="Arial MT"/>
              </a:rPr>
              <a:t> </a:t>
            </a:r>
            <a:r>
              <a:rPr sz="1400" spc="-5" dirty="0">
                <a:latin typeface="Arial MT"/>
                <a:cs typeface="Arial MT"/>
              </a:rPr>
              <a:t>colheita.</a:t>
            </a:r>
            <a:endParaRPr sz="1400">
              <a:latin typeface="Arial MT"/>
              <a:cs typeface="Arial MT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2109689" y="2382532"/>
            <a:ext cx="12278995" cy="16517619"/>
            <a:chOff x="2109689" y="2382532"/>
            <a:chExt cx="12278995" cy="16517619"/>
          </a:xfrm>
        </p:grpSpPr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520990" y="18178786"/>
              <a:ext cx="733959" cy="720958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7781621" y="2385072"/>
              <a:ext cx="6604634" cy="473075"/>
            </a:xfrm>
            <a:custGeom>
              <a:avLst/>
              <a:gdLst/>
              <a:ahLst/>
              <a:cxnLst/>
              <a:rect l="l" t="t" r="r" b="b"/>
              <a:pathLst>
                <a:path w="6604634" h="473075">
                  <a:moveTo>
                    <a:pt x="6604450" y="0"/>
                  </a:moveTo>
                  <a:lnTo>
                    <a:pt x="0" y="0"/>
                  </a:lnTo>
                  <a:lnTo>
                    <a:pt x="0" y="472759"/>
                  </a:lnTo>
                  <a:lnTo>
                    <a:pt x="6604450" y="472759"/>
                  </a:lnTo>
                  <a:lnTo>
                    <a:pt x="6604450" y="0"/>
                  </a:lnTo>
                  <a:close/>
                </a:path>
              </a:pathLst>
            </a:custGeom>
            <a:solidFill>
              <a:srgbClr val="4AD0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7781621" y="2385072"/>
              <a:ext cx="6604634" cy="473075"/>
            </a:xfrm>
            <a:custGeom>
              <a:avLst/>
              <a:gdLst/>
              <a:ahLst/>
              <a:cxnLst/>
              <a:rect l="l" t="t" r="r" b="b"/>
              <a:pathLst>
                <a:path w="6604634" h="473075">
                  <a:moveTo>
                    <a:pt x="0" y="472759"/>
                  </a:moveTo>
                  <a:lnTo>
                    <a:pt x="6604450" y="472759"/>
                  </a:lnTo>
                  <a:lnTo>
                    <a:pt x="6604450" y="0"/>
                  </a:lnTo>
                  <a:lnTo>
                    <a:pt x="0" y="0"/>
                  </a:lnTo>
                  <a:lnTo>
                    <a:pt x="0" y="472759"/>
                  </a:lnTo>
                  <a:close/>
                </a:path>
              </a:pathLst>
            </a:custGeom>
            <a:ln w="4727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" name="object 8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555766" y="2440621"/>
              <a:ext cx="5063845" cy="316040"/>
            </a:xfrm>
            <a:prstGeom prst="rect">
              <a:avLst/>
            </a:prstGeom>
          </p:spPr>
        </p:pic>
        <p:sp>
          <p:nvSpPr>
            <p:cNvPr id="9" name="object 9"/>
            <p:cNvSpPr/>
            <p:nvPr/>
          </p:nvSpPr>
          <p:spPr>
            <a:xfrm>
              <a:off x="2109689" y="7806442"/>
              <a:ext cx="224790" cy="215265"/>
            </a:xfrm>
            <a:custGeom>
              <a:avLst/>
              <a:gdLst/>
              <a:ahLst/>
              <a:cxnLst/>
              <a:rect l="l" t="t" r="r" b="b"/>
              <a:pathLst>
                <a:path w="224789" h="215265">
                  <a:moveTo>
                    <a:pt x="224560" y="0"/>
                  </a:moveTo>
                  <a:lnTo>
                    <a:pt x="0" y="0"/>
                  </a:lnTo>
                  <a:lnTo>
                    <a:pt x="0" y="215105"/>
                  </a:lnTo>
                  <a:lnTo>
                    <a:pt x="224560" y="215105"/>
                  </a:lnTo>
                  <a:lnTo>
                    <a:pt x="22456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0" name="object 10"/>
          <p:cNvSpPr txBox="1"/>
          <p:nvPr/>
        </p:nvSpPr>
        <p:spPr>
          <a:xfrm>
            <a:off x="2165716" y="7811943"/>
            <a:ext cx="112395" cy="19621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sz="1100" b="1" spc="10" dirty="0">
                <a:latin typeface="Arial"/>
                <a:cs typeface="Arial"/>
              </a:rPr>
              <a:t>F</a:t>
            </a:r>
            <a:endParaRPr sz="11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37142" y="13158085"/>
            <a:ext cx="6824345" cy="47434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marR="5080">
              <a:lnSpc>
                <a:spcPct val="103400"/>
              </a:lnSpc>
              <a:spcBef>
                <a:spcPts val="90"/>
              </a:spcBef>
            </a:pPr>
            <a:r>
              <a:rPr sz="900" b="1" spc="15" dirty="0">
                <a:latin typeface="Arial"/>
                <a:cs typeface="Arial"/>
              </a:rPr>
              <a:t>Figura</a:t>
            </a:r>
            <a:r>
              <a:rPr sz="900" b="1" spc="65" dirty="0">
                <a:latin typeface="Arial"/>
                <a:cs typeface="Arial"/>
              </a:rPr>
              <a:t> </a:t>
            </a:r>
            <a:r>
              <a:rPr sz="900" b="1" dirty="0">
                <a:latin typeface="Arial"/>
                <a:cs typeface="Arial"/>
              </a:rPr>
              <a:t>I:</a:t>
            </a:r>
            <a:r>
              <a:rPr sz="900" b="1" spc="55" dirty="0">
                <a:latin typeface="Arial"/>
                <a:cs typeface="Arial"/>
              </a:rPr>
              <a:t> </a:t>
            </a:r>
            <a:r>
              <a:rPr sz="900" spc="15" dirty="0">
                <a:latin typeface="Arial MT"/>
                <a:cs typeface="Arial MT"/>
              </a:rPr>
              <a:t>Pesando</a:t>
            </a:r>
            <a:r>
              <a:rPr sz="900" spc="55" dirty="0">
                <a:latin typeface="Arial MT"/>
                <a:cs typeface="Arial MT"/>
              </a:rPr>
              <a:t> </a:t>
            </a:r>
            <a:r>
              <a:rPr sz="900" spc="15" dirty="0">
                <a:latin typeface="Arial MT"/>
                <a:cs typeface="Arial MT"/>
              </a:rPr>
              <a:t>as</a:t>
            </a:r>
            <a:r>
              <a:rPr sz="900" spc="40" dirty="0">
                <a:latin typeface="Arial MT"/>
                <a:cs typeface="Arial MT"/>
              </a:rPr>
              <a:t> </a:t>
            </a:r>
            <a:r>
              <a:rPr sz="900" spc="10" dirty="0">
                <a:latin typeface="Arial MT"/>
                <a:cs typeface="Arial MT"/>
              </a:rPr>
              <a:t>folhas</a:t>
            </a:r>
            <a:r>
              <a:rPr sz="900" spc="50" dirty="0">
                <a:latin typeface="Arial MT"/>
                <a:cs typeface="Arial MT"/>
              </a:rPr>
              <a:t> </a:t>
            </a:r>
            <a:r>
              <a:rPr sz="900" spc="10" dirty="0">
                <a:latin typeface="Arial MT"/>
                <a:cs typeface="Arial MT"/>
              </a:rPr>
              <a:t>trituradas;</a:t>
            </a:r>
            <a:r>
              <a:rPr sz="900" spc="110" dirty="0">
                <a:latin typeface="Arial MT"/>
                <a:cs typeface="Arial MT"/>
              </a:rPr>
              <a:t> </a:t>
            </a:r>
            <a:r>
              <a:rPr sz="900" b="1" spc="10" dirty="0">
                <a:latin typeface="Arial"/>
                <a:cs typeface="Arial"/>
              </a:rPr>
              <a:t>Figura</a:t>
            </a:r>
            <a:r>
              <a:rPr sz="900" b="1" spc="55" dirty="0">
                <a:latin typeface="Arial"/>
                <a:cs typeface="Arial"/>
              </a:rPr>
              <a:t> </a:t>
            </a:r>
            <a:r>
              <a:rPr sz="900" b="1" spc="10" dirty="0">
                <a:latin typeface="Arial"/>
                <a:cs typeface="Arial"/>
              </a:rPr>
              <a:t>J:</a:t>
            </a:r>
            <a:r>
              <a:rPr sz="900" b="1" spc="55" dirty="0">
                <a:latin typeface="Arial"/>
                <a:cs typeface="Arial"/>
              </a:rPr>
              <a:t> </a:t>
            </a:r>
            <a:r>
              <a:rPr sz="900" spc="10" dirty="0">
                <a:latin typeface="Arial MT"/>
                <a:cs typeface="Arial MT"/>
              </a:rPr>
              <a:t>Misturando</a:t>
            </a:r>
            <a:r>
              <a:rPr sz="900" spc="60" dirty="0">
                <a:latin typeface="Arial MT"/>
                <a:cs typeface="Arial MT"/>
              </a:rPr>
              <a:t> </a:t>
            </a:r>
            <a:r>
              <a:rPr sz="900" spc="15" dirty="0">
                <a:latin typeface="Arial MT"/>
                <a:cs typeface="Arial MT"/>
              </a:rPr>
              <a:t>as</a:t>
            </a:r>
            <a:r>
              <a:rPr sz="900" spc="50" dirty="0">
                <a:latin typeface="Arial MT"/>
                <a:cs typeface="Arial MT"/>
              </a:rPr>
              <a:t> </a:t>
            </a:r>
            <a:r>
              <a:rPr sz="900" spc="10" dirty="0">
                <a:latin typeface="Arial MT"/>
                <a:cs typeface="Arial MT"/>
              </a:rPr>
              <a:t>folhas</a:t>
            </a:r>
            <a:r>
              <a:rPr sz="900" spc="60" dirty="0">
                <a:latin typeface="Arial MT"/>
                <a:cs typeface="Arial MT"/>
              </a:rPr>
              <a:t> </a:t>
            </a:r>
            <a:r>
              <a:rPr sz="900" spc="10" dirty="0">
                <a:latin typeface="Arial MT"/>
                <a:cs typeface="Arial MT"/>
              </a:rPr>
              <a:t>com</a:t>
            </a:r>
            <a:r>
              <a:rPr sz="900" spc="55" dirty="0">
                <a:latin typeface="Arial MT"/>
                <a:cs typeface="Arial MT"/>
              </a:rPr>
              <a:t> </a:t>
            </a:r>
            <a:r>
              <a:rPr sz="900" spc="10" dirty="0">
                <a:latin typeface="Arial MT"/>
                <a:cs typeface="Arial MT"/>
              </a:rPr>
              <a:t>água;</a:t>
            </a:r>
            <a:r>
              <a:rPr sz="900" spc="50" dirty="0">
                <a:latin typeface="Arial MT"/>
                <a:cs typeface="Arial MT"/>
              </a:rPr>
              <a:t> </a:t>
            </a:r>
            <a:r>
              <a:rPr sz="900" b="1" spc="15" dirty="0">
                <a:latin typeface="Arial"/>
                <a:cs typeface="Arial"/>
              </a:rPr>
              <a:t>Figura</a:t>
            </a:r>
            <a:r>
              <a:rPr sz="900" b="1" spc="55" dirty="0">
                <a:latin typeface="Arial"/>
                <a:cs typeface="Arial"/>
              </a:rPr>
              <a:t> </a:t>
            </a:r>
            <a:r>
              <a:rPr sz="900" b="1" spc="10" dirty="0">
                <a:latin typeface="Arial"/>
                <a:cs typeface="Arial"/>
              </a:rPr>
              <a:t>K:</a:t>
            </a:r>
            <a:r>
              <a:rPr sz="900" b="1" spc="60" dirty="0">
                <a:latin typeface="Arial"/>
                <a:cs typeface="Arial"/>
              </a:rPr>
              <a:t> </a:t>
            </a:r>
            <a:r>
              <a:rPr sz="900" spc="10" dirty="0">
                <a:latin typeface="Arial MT"/>
                <a:cs typeface="Arial MT"/>
              </a:rPr>
              <a:t>Mergulhando</a:t>
            </a:r>
            <a:r>
              <a:rPr sz="900" spc="55" dirty="0">
                <a:latin typeface="Arial MT"/>
                <a:cs typeface="Arial MT"/>
              </a:rPr>
              <a:t> </a:t>
            </a:r>
            <a:r>
              <a:rPr sz="900" spc="15" dirty="0">
                <a:latin typeface="Arial MT"/>
                <a:cs typeface="Arial MT"/>
              </a:rPr>
              <a:t>os</a:t>
            </a:r>
            <a:r>
              <a:rPr sz="900" spc="50" dirty="0">
                <a:latin typeface="Arial MT"/>
                <a:cs typeface="Arial MT"/>
              </a:rPr>
              <a:t> </a:t>
            </a:r>
            <a:r>
              <a:rPr sz="900" spc="10" dirty="0">
                <a:latin typeface="Arial MT"/>
                <a:cs typeface="Arial MT"/>
              </a:rPr>
              <a:t>frutos</a:t>
            </a:r>
            <a:r>
              <a:rPr sz="900" spc="55" dirty="0">
                <a:latin typeface="Arial MT"/>
                <a:cs typeface="Arial MT"/>
              </a:rPr>
              <a:t> </a:t>
            </a:r>
            <a:r>
              <a:rPr sz="900" spc="10" dirty="0">
                <a:latin typeface="Arial MT"/>
                <a:cs typeface="Arial MT"/>
              </a:rPr>
              <a:t>durante</a:t>
            </a:r>
            <a:r>
              <a:rPr sz="900" spc="60" dirty="0">
                <a:latin typeface="Arial MT"/>
                <a:cs typeface="Arial MT"/>
              </a:rPr>
              <a:t> </a:t>
            </a:r>
            <a:r>
              <a:rPr sz="900" spc="10" dirty="0">
                <a:latin typeface="Arial MT"/>
                <a:cs typeface="Arial MT"/>
              </a:rPr>
              <a:t>um </a:t>
            </a:r>
            <a:r>
              <a:rPr sz="900" spc="-235" dirty="0">
                <a:latin typeface="Arial MT"/>
                <a:cs typeface="Arial MT"/>
              </a:rPr>
              <a:t> </a:t>
            </a:r>
            <a:r>
              <a:rPr sz="900" spc="15" dirty="0">
                <a:latin typeface="Arial MT"/>
                <a:cs typeface="Arial MT"/>
              </a:rPr>
              <a:t>minuto</a:t>
            </a:r>
            <a:r>
              <a:rPr sz="900" spc="-5" dirty="0">
                <a:latin typeface="Arial MT"/>
                <a:cs typeface="Arial MT"/>
              </a:rPr>
              <a:t> </a:t>
            </a:r>
            <a:r>
              <a:rPr sz="900" spc="15" dirty="0">
                <a:latin typeface="Arial MT"/>
                <a:cs typeface="Arial MT"/>
              </a:rPr>
              <a:t>no</a:t>
            </a:r>
            <a:r>
              <a:rPr sz="900" spc="-5" dirty="0">
                <a:latin typeface="Arial MT"/>
                <a:cs typeface="Arial MT"/>
              </a:rPr>
              <a:t> </a:t>
            </a:r>
            <a:r>
              <a:rPr sz="900" spc="10" dirty="0">
                <a:latin typeface="Arial MT"/>
                <a:cs typeface="Arial MT"/>
              </a:rPr>
              <a:t>extrato.</a:t>
            </a:r>
            <a:r>
              <a:rPr sz="900" spc="-15" dirty="0">
                <a:latin typeface="Arial MT"/>
                <a:cs typeface="Arial MT"/>
              </a:rPr>
              <a:t> </a:t>
            </a:r>
            <a:r>
              <a:rPr sz="900" b="1" spc="15" dirty="0">
                <a:latin typeface="Arial"/>
                <a:cs typeface="Arial"/>
              </a:rPr>
              <a:t>Figura</a:t>
            </a:r>
            <a:r>
              <a:rPr sz="900" b="1" spc="5" dirty="0">
                <a:latin typeface="Arial"/>
                <a:cs typeface="Arial"/>
              </a:rPr>
              <a:t> </a:t>
            </a:r>
            <a:r>
              <a:rPr sz="900" b="1" spc="10" dirty="0">
                <a:latin typeface="Arial"/>
                <a:cs typeface="Arial"/>
              </a:rPr>
              <a:t>L:</a:t>
            </a:r>
            <a:r>
              <a:rPr sz="900" b="1" spc="5" dirty="0">
                <a:latin typeface="Arial"/>
                <a:cs typeface="Arial"/>
              </a:rPr>
              <a:t> </a:t>
            </a:r>
            <a:r>
              <a:rPr sz="900" spc="10" dirty="0">
                <a:latin typeface="Arial MT"/>
                <a:cs typeface="Arial MT"/>
              </a:rPr>
              <a:t>Frutos</a:t>
            </a:r>
            <a:r>
              <a:rPr sz="900" dirty="0">
                <a:latin typeface="Arial MT"/>
                <a:cs typeface="Arial MT"/>
              </a:rPr>
              <a:t> </a:t>
            </a:r>
            <a:r>
              <a:rPr sz="900" spc="10" dirty="0">
                <a:latin typeface="Arial MT"/>
                <a:cs typeface="Arial MT"/>
              </a:rPr>
              <a:t>organizados</a:t>
            </a:r>
            <a:r>
              <a:rPr sz="900" spc="5" dirty="0">
                <a:latin typeface="Arial MT"/>
                <a:cs typeface="Arial MT"/>
              </a:rPr>
              <a:t> </a:t>
            </a:r>
            <a:r>
              <a:rPr sz="900" spc="20" dirty="0">
                <a:latin typeface="Arial MT"/>
                <a:cs typeface="Arial MT"/>
              </a:rPr>
              <a:t>em</a:t>
            </a:r>
            <a:r>
              <a:rPr sz="900" spc="5" dirty="0">
                <a:latin typeface="Arial MT"/>
                <a:cs typeface="Arial MT"/>
              </a:rPr>
              <a:t> </a:t>
            </a:r>
            <a:r>
              <a:rPr sz="900" spc="15" dirty="0">
                <a:latin typeface="Arial MT"/>
                <a:cs typeface="Arial MT"/>
              </a:rPr>
              <a:t>suas</a:t>
            </a:r>
            <a:r>
              <a:rPr sz="900" spc="-10" dirty="0">
                <a:latin typeface="Arial MT"/>
                <a:cs typeface="Arial MT"/>
              </a:rPr>
              <a:t> </a:t>
            </a:r>
            <a:r>
              <a:rPr sz="900" spc="15" dirty="0">
                <a:latin typeface="Arial MT"/>
                <a:cs typeface="Arial MT"/>
              </a:rPr>
              <a:t>bandejas</a:t>
            </a:r>
            <a:endParaRPr sz="900">
              <a:latin typeface="Arial MT"/>
              <a:cs typeface="Arial MT"/>
            </a:endParaRPr>
          </a:p>
          <a:p>
            <a:pPr marL="15875">
              <a:lnSpc>
                <a:spcPct val="100000"/>
              </a:lnSpc>
              <a:spcBef>
                <a:spcPts val="220"/>
              </a:spcBef>
            </a:pPr>
            <a:r>
              <a:rPr sz="900" b="1" spc="10" dirty="0">
                <a:latin typeface="Arial"/>
                <a:cs typeface="Arial"/>
              </a:rPr>
              <a:t>Fonte:</a:t>
            </a:r>
            <a:r>
              <a:rPr sz="900" b="1" spc="15" dirty="0">
                <a:latin typeface="Arial"/>
                <a:cs typeface="Arial"/>
              </a:rPr>
              <a:t> </a:t>
            </a:r>
            <a:r>
              <a:rPr sz="900" spc="10" dirty="0">
                <a:latin typeface="Arial MT"/>
                <a:cs typeface="Arial MT"/>
              </a:rPr>
              <a:t>Gabrieli</a:t>
            </a:r>
            <a:r>
              <a:rPr sz="900" spc="15" dirty="0">
                <a:latin typeface="Arial MT"/>
                <a:cs typeface="Arial MT"/>
              </a:rPr>
              <a:t> Monique Campos/</a:t>
            </a:r>
            <a:r>
              <a:rPr sz="900" spc="-50" dirty="0">
                <a:latin typeface="Arial MT"/>
                <a:cs typeface="Arial MT"/>
              </a:rPr>
              <a:t> </a:t>
            </a:r>
            <a:r>
              <a:rPr sz="900" spc="10" dirty="0">
                <a:latin typeface="Arial MT"/>
                <a:cs typeface="Arial MT"/>
              </a:rPr>
              <a:t>Alisson</a:t>
            </a:r>
            <a:r>
              <a:rPr sz="900" spc="15" dirty="0">
                <a:latin typeface="Arial MT"/>
                <a:cs typeface="Arial MT"/>
              </a:rPr>
              <a:t> </a:t>
            </a:r>
            <a:r>
              <a:rPr sz="900" spc="10" dirty="0">
                <a:latin typeface="Arial MT"/>
                <a:cs typeface="Arial MT"/>
              </a:rPr>
              <a:t>Rodrigo</a:t>
            </a:r>
            <a:r>
              <a:rPr sz="900" spc="35" dirty="0">
                <a:latin typeface="Arial MT"/>
                <a:cs typeface="Arial MT"/>
              </a:rPr>
              <a:t> </a:t>
            </a:r>
            <a:r>
              <a:rPr sz="900" spc="15" dirty="0">
                <a:latin typeface="Arial MT"/>
                <a:cs typeface="Arial MT"/>
              </a:rPr>
              <a:t>Klauck</a:t>
            </a:r>
            <a:r>
              <a:rPr sz="900" spc="10" dirty="0">
                <a:latin typeface="Arial MT"/>
                <a:cs typeface="Arial MT"/>
              </a:rPr>
              <a:t> </a:t>
            </a:r>
            <a:r>
              <a:rPr sz="900" spc="5" dirty="0">
                <a:latin typeface="Arial MT"/>
                <a:cs typeface="Arial MT"/>
              </a:rPr>
              <a:t>/</a:t>
            </a:r>
            <a:r>
              <a:rPr sz="900" spc="-45" dirty="0">
                <a:latin typeface="Arial MT"/>
                <a:cs typeface="Arial MT"/>
              </a:rPr>
              <a:t> </a:t>
            </a:r>
            <a:r>
              <a:rPr sz="900" spc="10" dirty="0">
                <a:latin typeface="Arial MT"/>
                <a:cs typeface="Arial MT"/>
              </a:rPr>
              <a:t>Alisson</a:t>
            </a:r>
            <a:r>
              <a:rPr sz="900" spc="20" dirty="0">
                <a:latin typeface="Arial MT"/>
                <a:cs typeface="Arial MT"/>
              </a:rPr>
              <a:t> </a:t>
            </a:r>
            <a:r>
              <a:rPr sz="900" spc="10" dirty="0">
                <a:latin typeface="Arial MT"/>
                <a:cs typeface="Arial MT"/>
              </a:rPr>
              <a:t>R. klauck</a:t>
            </a:r>
            <a:r>
              <a:rPr sz="900" spc="25" dirty="0">
                <a:latin typeface="Arial MT"/>
                <a:cs typeface="Arial MT"/>
              </a:rPr>
              <a:t> </a:t>
            </a:r>
            <a:r>
              <a:rPr sz="900" spc="5" dirty="0">
                <a:latin typeface="Arial MT"/>
                <a:cs typeface="Arial MT"/>
              </a:rPr>
              <a:t>/</a:t>
            </a:r>
            <a:r>
              <a:rPr sz="900" spc="-50" dirty="0">
                <a:latin typeface="Arial MT"/>
                <a:cs typeface="Arial MT"/>
              </a:rPr>
              <a:t> </a:t>
            </a:r>
            <a:r>
              <a:rPr sz="900" spc="10" dirty="0">
                <a:latin typeface="Arial MT"/>
                <a:cs typeface="Arial MT"/>
              </a:rPr>
              <a:t>Alisson</a:t>
            </a:r>
            <a:r>
              <a:rPr sz="900" spc="30" dirty="0">
                <a:latin typeface="Arial MT"/>
                <a:cs typeface="Arial MT"/>
              </a:rPr>
              <a:t> </a:t>
            </a:r>
            <a:r>
              <a:rPr sz="900" spc="10" dirty="0">
                <a:latin typeface="Arial MT"/>
                <a:cs typeface="Arial MT"/>
              </a:rPr>
              <a:t>Rodrigo</a:t>
            </a:r>
            <a:r>
              <a:rPr sz="900" spc="25" dirty="0">
                <a:latin typeface="Arial MT"/>
                <a:cs typeface="Arial MT"/>
              </a:rPr>
              <a:t> </a:t>
            </a:r>
            <a:r>
              <a:rPr sz="900" spc="10" dirty="0">
                <a:latin typeface="Arial MT"/>
                <a:cs typeface="Arial MT"/>
              </a:rPr>
              <a:t>Klauck.</a:t>
            </a:r>
            <a:endParaRPr sz="900">
              <a:latin typeface="Arial MT"/>
              <a:cs typeface="Arial MT"/>
            </a:endParaRPr>
          </a:p>
        </p:txBody>
      </p:sp>
      <p:grpSp>
        <p:nvGrpSpPr>
          <p:cNvPr id="12" name="object 12"/>
          <p:cNvGrpSpPr/>
          <p:nvPr/>
        </p:nvGrpSpPr>
        <p:grpSpPr>
          <a:xfrm>
            <a:off x="447939" y="4864696"/>
            <a:ext cx="1323975" cy="2147570"/>
            <a:chOff x="447939" y="4864696"/>
            <a:chExt cx="1323975" cy="2147570"/>
          </a:xfrm>
        </p:grpSpPr>
        <p:pic>
          <p:nvPicPr>
            <p:cNvPr id="13" name="object 13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79850" y="4893061"/>
              <a:ext cx="1291815" cy="2119144"/>
            </a:xfrm>
            <a:prstGeom prst="rect">
              <a:avLst/>
            </a:prstGeom>
          </p:spPr>
        </p:pic>
        <p:sp>
          <p:nvSpPr>
            <p:cNvPr id="14" name="object 14"/>
            <p:cNvSpPr/>
            <p:nvPr/>
          </p:nvSpPr>
          <p:spPr>
            <a:xfrm>
              <a:off x="447939" y="4864696"/>
              <a:ext cx="224790" cy="215265"/>
            </a:xfrm>
            <a:custGeom>
              <a:avLst/>
              <a:gdLst/>
              <a:ahLst/>
              <a:cxnLst/>
              <a:rect l="l" t="t" r="r" b="b"/>
              <a:pathLst>
                <a:path w="224790" h="215264">
                  <a:moveTo>
                    <a:pt x="224560" y="0"/>
                  </a:moveTo>
                  <a:lnTo>
                    <a:pt x="0" y="0"/>
                  </a:lnTo>
                  <a:lnTo>
                    <a:pt x="0" y="215105"/>
                  </a:lnTo>
                  <a:lnTo>
                    <a:pt x="224560" y="215105"/>
                  </a:lnTo>
                  <a:lnTo>
                    <a:pt x="22456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5" name="object 15"/>
          <p:cNvSpPr txBox="1"/>
          <p:nvPr/>
        </p:nvSpPr>
        <p:spPr>
          <a:xfrm>
            <a:off x="473350" y="4886561"/>
            <a:ext cx="1304925" cy="2132330"/>
          </a:xfrm>
          <a:prstGeom prst="rect">
            <a:avLst/>
          </a:prstGeom>
          <a:ln w="13000">
            <a:solidFill>
              <a:srgbClr val="000000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 marL="40005">
              <a:lnSpc>
                <a:spcPts val="1305"/>
              </a:lnSpc>
            </a:pPr>
            <a:r>
              <a:rPr sz="1100" spc="10" dirty="0">
                <a:latin typeface="Arial MT"/>
                <a:cs typeface="Arial MT"/>
              </a:rPr>
              <a:t>A</a:t>
            </a:r>
            <a:endParaRPr sz="1100">
              <a:latin typeface="Arial MT"/>
              <a:cs typeface="Arial MT"/>
            </a:endParaRPr>
          </a:p>
        </p:txBody>
      </p:sp>
      <p:grpSp>
        <p:nvGrpSpPr>
          <p:cNvPr id="16" name="object 16"/>
          <p:cNvGrpSpPr/>
          <p:nvPr/>
        </p:nvGrpSpPr>
        <p:grpSpPr>
          <a:xfrm>
            <a:off x="2161693" y="4861150"/>
            <a:ext cx="3018790" cy="2167890"/>
            <a:chOff x="2161693" y="4861150"/>
            <a:chExt cx="3018790" cy="2167890"/>
          </a:xfrm>
        </p:grpSpPr>
        <p:pic>
          <p:nvPicPr>
            <p:cNvPr id="17" name="object 1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182967" y="4891879"/>
              <a:ext cx="1291815" cy="2112053"/>
            </a:xfrm>
            <a:prstGeom prst="rect">
              <a:avLst/>
            </a:prstGeom>
          </p:spPr>
        </p:pic>
        <p:sp>
          <p:nvSpPr>
            <p:cNvPr id="18" name="object 18"/>
            <p:cNvSpPr/>
            <p:nvPr/>
          </p:nvSpPr>
          <p:spPr>
            <a:xfrm>
              <a:off x="2176466" y="4885379"/>
              <a:ext cx="1304925" cy="2125345"/>
            </a:xfrm>
            <a:custGeom>
              <a:avLst/>
              <a:gdLst/>
              <a:ahLst/>
              <a:cxnLst/>
              <a:rect l="l" t="t" r="r" b="b"/>
              <a:pathLst>
                <a:path w="1304925" h="2125345">
                  <a:moveTo>
                    <a:pt x="0" y="2125054"/>
                  </a:moveTo>
                  <a:lnTo>
                    <a:pt x="1304816" y="2125054"/>
                  </a:lnTo>
                  <a:lnTo>
                    <a:pt x="1304816" y="0"/>
                  </a:lnTo>
                  <a:lnTo>
                    <a:pt x="0" y="0"/>
                  </a:lnTo>
                  <a:lnTo>
                    <a:pt x="0" y="2125054"/>
                  </a:lnTo>
                  <a:close/>
                </a:path>
              </a:pathLst>
            </a:custGeom>
            <a:ln w="130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2161693" y="4861150"/>
              <a:ext cx="226060" cy="213995"/>
            </a:xfrm>
            <a:custGeom>
              <a:avLst/>
              <a:gdLst/>
              <a:ahLst/>
              <a:cxnLst/>
              <a:rect l="l" t="t" r="r" b="b"/>
              <a:pathLst>
                <a:path w="226060" h="213995">
                  <a:moveTo>
                    <a:pt x="225742" y="0"/>
                  </a:moveTo>
                  <a:lnTo>
                    <a:pt x="0" y="0"/>
                  </a:lnTo>
                  <a:lnTo>
                    <a:pt x="0" y="213923"/>
                  </a:lnTo>
                  <a:lnTo>
                    <a:pt x="225742" y="213923"/>
                  </a:lnTo>
                  <a:lnTo>
                    <a:pt x="22574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0" name="object 20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881355" y="4901334"/>
              <a:ext cx="1285905" cy="2114417"/>
            </a:xfrm>
            <a:prstGeom prst="rect">
              <a:avLst/>
            </a:prstGeom>
          </p:spPr>
        </p:pic>
        <p:sp>
          <p:nvSpPr>
            <p:cNvPr id="21" name="object 21"/>
            <p:cNvSpPr/>
            <p:nvPr/>
          </p:nvSpPr>
          <p:spPr>
            <a:xfrm>
              <a:off x="3874855" y="4894834"/>
              <a:ext cx="1299210" cy="2127885"/>
            </a:xfrm>
            <a:custGeom>
              <a:avLst/>
              <a:gdLst/>
              <a:ahLst/>
              <a:cxnLst/>
              <a:rect l="l" t="t" r="r" b="b"/>
              <a:pathLst>
                <a:path w="1299210" h="2127884">
                  <a:moveTo>
                    <a:pt x="0" y="2127417"/>
                  </a:moveTo>
                  <a:lnTo>
                    <a:pt x="1298906" y="2127417"/>
                  </a:lnTo>
                  <a:lnTo>
                    <a:pt x="1298906" y="0"/>
                  </a:lnTo>
                  <a:lnTo>
                    <a:pt x="0" y="0"/>
                  </a:lnTo>
                  <a:lnTo>
                    <a:pt x="0" y="2127417"/>
                  </a:lnTo>
                  <a:close/>
                </a:path>
              </a:pathLst>
            </a:custGeom>
            <a:ln w="130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3865991" y="4890698"/>
              <a:ext cx="224790" cy="215265"/>
            </a:xfrm>
            <a:custGeom>
              <a:avLst/>
              <a:gdLst/>
              <a:ahLst/>
              <a:cxnLst/>
              <a:rect l="l" t="t" r="r" b="b"/>
              <a:pathLst>
                <a:path w="224789" h="215264">
                  <a:moveTo>
                    <a:pt x="224560" y="0"/>
                  </a:moveTo>
                  <a:lnTo>
                    <a:pt x="0" y="0"/>
                  </a:lnTo>
                  <a:lnTo>
                    <a:pt x="0" y="215105"/>
                  </a:lnTo>
                  <a:lnTo>
                    <a:pt x="224560" y="215105"/>
                  </a:lnTo>
                  <a:lnTo>
                    <a:pt x="22456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3" name="object 23"/>
          <p:cNvSpPr txBox="1"/>
          <p:nvPr/>
        </p:nvSpPr>
        <p:spPr>
          <a:xfrm>
            <a:off x="3914454" y="4895755"/>
            <a:ext cx="128270" cy="19621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sz="1100" b="1" spc="10" dirty="0">
                <a:latin typeface="Arial"/>
                <a:cs typeface="Arial"/>
              </a:rPr>
              <a:t>C</a:t>
            </a:r>
            <a:endParaRPr sz="1100">
              <a:latin typeface="Arial"/>
              <a:cs typeface="Arial"/>
            </a:endParaRPr>
          </a:p>
        </p:txBody>
      </p:sp>
      <p:grpSp>
        <p:nvGrpSpPr>
          <p:cNvPr id="24" name="object 24"/>
          <p:cNvGrpSpPr/>
          <p:nvPr/>
        </p:nvGrpSpPr>
        <p:grpSpPr>
          <a:xfrm>
            <a:off x="1765633" y="4869423"/>
            <a:ext cx="5107305" cy="2156460"/>
            <a:chOff x="1765633" y="4869423"/>
            <a:chExt cx="5107305" cy="2156460"/>
          </a:xfrm>
        </p:grpSpPr>
        <p:sp>
          <p:nvSpPr>
            <p:cNvPr id="25" name="object 25"/>
            <p:cNvSpPr/>
            <p:nvPr/>
          </p:nvSpPr>
          <p:spPr>
            <a:xfrm>
              <a:off x="1771666" y="5733391"/>
              <a:ext cx="436245" cy="471805"/>
            </a:xfrm>
            <a:custGeom>
              <a:avLst/>
              <a:gdLst/>
              <a:ahLst/>
              <a:cxnLst/>
              <a:rect l="l" t="t" r="r" b="b"/>
              <a:pathLst>
                <a:path w="436244" h="471804">
                  <a:moveTo>
                    <a:pt x="218060" y="0"/>
                  </a:moveTo>
                  <a:lnTo>
                    <a:pt x="218060" y="117894"/>
                  </a:lnTo>
                  <a:lnTo>
                    <a:pt x="0" y="117894"/>
                  </a:lnTo>
                  <a:lnTo>
                    <a:pt x="0" y="353683"/>
                  </a:lnTo>
                  <a:lnTo>
                    <a:pt x="218060" y="353683"/>
                  </a:lnTo>
                  <a:lnTo>
                    <a:pt x="218060" y="471577"/>
                  </a:lnTo>
                  <a:lnTo>
                    <a:pt x="436120" y="235788"/>
                  </a:lnTo>
                  <a:lnTo>
                    <a:pt x="218060" y="0"/>
                  </a:lnTo>
                  <a:close/>
                </a:path>
              </a:pathLst>
            </a:custGeom>
            <a:solidFill>
              <a:srgbClr val="00AFE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26"/>
            <p:cNvSpPr/>
            <p:nvPr/>
          </p:nvSpPr>
          <p:spPr>
            <a:xfrm>
              <a:off x="1771666" y="5733391"/>
              <a:ext cx="436245" cy="471805"/>
            </a:xfrm>
            <a:custGeom>
              <a:avLst/>
              <a:gdLst/>
              <a:ahLst/>
              <a:cxnLst/>
              <a:rect l="l" t="t" r="r" b="b"/>
              <a:pathLst>
                <a:path w="436244" h="471804">
                  <a:moveTo>
                    <a:pt x="0" y="117894"/>
                  </a:moveTo>
                  <a:lnTo>
                    <a:pt x="218060" y="117894"/>
                  </a:lnTo>
                  <a:lnTo>
                    <a:pt x="218060" y="0"/>
                  </a:lnTo>
                  <a:lnTo>
                    <a:pt x="436120" y="235788"/>
                  </a:lnTo>
                  <a:lnTo>
                    <a:pt x="218060" y="471577"/>
                  </a:lnTo>
                  <a:lnTo>
                    <a:pt x="218060" y="353683"/>
                  </a:lnTo>
                  <a:lnTo>
                    <a:pt x="0" y="353683"/>
                  </a:lnTo>
                  <a:lnTo>
                    <a:pt x="0" y="117894"/>
                  </a:lnTo>
                  <a:close/>
                </a:path>
              </a:pathLst>
            </a:custGeom>
            <a:ln w="11818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27"/>
            <p:cNvSpPr/>
            <p:nvPr/>
          </p:nvSpPr>
          <p:spPr>
            <a:xfrm>
              <a:off x="3551606" y="5733391"/>
              <a:ext cx="436245" cy="471805"/>
            </a:xfrm>
            <a:custGeom>
              <a:avLst/>
              <a:gdLst/>
              <a:ahLst/>
              <a:cxnLst/>
              <a:rect l="l" t="t" r="r" b="b"/>
              <a:pathLst>
                <a:path w="436245" h="471804">
                  <a:moveTo>
                    <a:pt x="218060" y="0"/>
                  </a:moveTo>
                  <a:lnTo>
                    <a:pt x="218060" y="117894"/>
                  </a:lnTo>
                  <a:lnTo>
                    <a:pt x="0" y="117894"/>
                  </a:lnTo>
                  <a:lnTo>
                    <a:pt x="0" y="353683"/>
                  </a:lnTo>
                  <a:lnTo>
                    <a:pt x="218060" y="353683"/>
                  </a:lnTo>
                  <a:lnTo>
                    <a:pt x="218060" y="471577"/>
                  </a:lnTo>
                  <a:lnTo>
                    <a:pt x="436120" y="235788"/>
                  </a:lnTo>
                  <a:lnTo>
                    <a:pt x="218060" y="0"/>
                  </a:lnTo>
                  <a:close/>
                </a:path>
              </a:pathLst>
            </a:custGeom>
            <a:solidFill>
              <a:srgbClr val="00AFE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28"/>
            <p:cNvSpPr/>
            <p:nvPr/>
          </p:nvSpPr>
          <p:spPr>
            <a:xfrm>
              <a:off x="3551606" y="5733391"/>
              <a:ext cx="436245" cy="471805"/>
            </a:xfrm>
            <a:custGeom>
              <a:avLst/>
              <a:gdLst/>
              <a:ahLst/>
              <a:cxnLst/>
              <a:rect l="l" t="t" r="r" b="b"/>
              <a:pathLst>
                <a:path w="436245" h="471804">
                  <a:moveTo>
                    <a:pt x="0" y="117894"/>
                  </a:moveTo>
                  <a:lnTo>
                    <a:pt x="218060" y="117894"/>
                  </a:lnTo>
                  <a:lnTo>
                    <a:pt x="218060" y="0"/>
                  </a:lnTo>
                  <a:lnTo>
                    <a:pt x="436120" y="235788"/>
                  </a:lnTo>
                  <a:lnTo>
                    <a:pt x="218060" y="471577"/>
                  </a:lnTo>
                  <a:lnTo>
                    <a:pt x="218060" y="353683"/>
                  </a:lnTo>
                  <a:lnTo>
                    <a:pt x="0" y="353683"/>
                  </a:lnTo>
                  <a:lnTo>
                    <a:pt x="0" y="117894"/>
                  </a:lnTo>
                  <a:close/>
                </a:path>
              </a:pathLst>
            </a:custGeom>
            <a:ln w="11818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9" name="object 29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5573835" y="4890697"/>
              <a:ext cx="1285905" cy="2121508"/>
            </a:xfrm>
            <a:prstGeom prst="rect">
              <a:avLst/>
            </a:prstGeom>
          </p:spPr>
        </p:pic>
        <p:sp>
          <p:nvSpPr>
            <p:cNvPr id="30" name="object 30"/>
            <p:cNvSpPr/>
            <p:nvPr/>
          </p:nvSpPr>
          <p:spPr>
            <a:xfrm>
              <a:off x="5567334" y="4884197"/>
              <a:ext cx="1299210" cy="2134870"/>
            </a:xfrm>
            <a:custGeom>
              <a:avLst/>
              <a:gdLst/>
              <a:ahLst/>
              <a:cxnLst/>
              <a:rect l="l" t="t" r="r" b="b"/>
              <a:pathLst>
                <a:path w="1299209" h="2134870">
                  <a:moveTo>
                    <a:pt x="0" y="2134509"/>
                  </a:moveTo>
                  <a:lnTo>
                    <a:pt x="1298906" y="2134509"/>
                  </a:lnTo>
                  <a:lnTo>
                    <a:pt x="1298906" y="0"/>
                  </a:lnTo>
                  <a:lnTo>
                    <a:pt x="0" y="0"/>
                  </a:lnTo>
                  <a:lnTo>
                    <a:pt x="0" y="2134509"/>
                  </a:lnTo>
                  <a:close/>
                </a:path>
              </a:pathLst>
            </a:custGeom>
            <a:ln w="130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" name="object 31"/>
            <p:cNvSpPr/>
            <p:nvPr/>
          </p:nvSpPr>
          <p:spPr>
            <a:xfrm>
              <a:off x="5537196" y="4869423"/>
              <a:ext cx="224790" cy="213995"/>
            </a:xfrm>
            <a:custGeom>
              <a:avLst/>
              <a:gdLst/>
              <a:ahLst/>
              <a:cxnLst/>
              <a:rect l="l" t="t" r="r" b="b"/>
              <a:pathLst>
                <a:path w="224789" h="213995">
                  <a:moveTo>
                    <a:pt x="224560" y="0"/>
                  </a:moveTo>
                  <a:lnTo>
                    <a:pt x="0" y="0"/>
                  </a:lnTo>
                  <a:lnTo>
                    <a:pt x="0" y="213923"/>
                  </a:lnTo>
                  <a:lnTo>
                    <a:pt x="224560" y="213923"/>
                  </a:lnTo>
                  <a:lnTo>
                    <a:pt x="22456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2" name="object 32"/>
          <p:cNvSpPr txBox="1"/>
          <p:nvPr/>
        </p:nvSpPr>
        <p:spPr>
          <a:xfrm>
            <a:off x="2210451" y="4874186"/>
            <a:ext cx="3503295" cy="19621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  <a:tabLst>
                <a:tab pos="3387725" algn="l"/>
              </a:tabLst>
            </a:pPr>
            <a:r>
              <a:rPr sz="1650" b="1" spc="15" baseline="2525" dirty="0">
                <a:latin typeface="Arial"/>
                <a:cs typeface="Arial"/>
              </a:rPr>
              <a:t>B	</a:t>
            </a:r>
            <a:r>
              <a:rPr sz="1100" b="1" spc="10" dirty="0">
                <a:latin typeface="Arial"/>
                <a:cs typeface="Arial"/>
              </a:rPr>
              <a:t>D</a:t>
            </a:r>
            <a:endParaRPr sz="1100">
              <a:latin typeface="Arial"/>
              <a:cs typeface="Arial"/>
            </a:endParaRPr>
          </a:p>
        </p:txBody>
      </p:sp>
      <p:grpSp>
        <p:nvGrpSpPr>
          <p:cNvPr id="33" name="object 33"/>
          <p:cNvGrpSpPr/>
          <p:nvPr/>
        </p:nvGrpSpPr>
        <p:grpSpPr>
          <a:xfrm>
            <a:off x="397118" y="5727359"/>
            <a:ext cx="5304790" cy="4312920"/>
            <a:chOff x="397118" y="5727359"/>
            <a:chExt cx="5304790" cy="4312920"/>
          </a:xfrm>
        </p:grpSpPr>
        <p:sp>
          <p:nvSpPr>
            <p:cNvPr id="34" name="object 34"/>
            <p:cNvSpPr/>
            <p:nvPr/>
          </p:nvSpPr>
          <p:spPr>
            <a:xfrm>
              <a:off x="5259449" y="5733391"/>
              <a:ext cx="436245" cy="471805"/>
            </a:xfrm>
            <a:custGeom>
              <a:avLst/>
              <a:gdLst/>
              <a:ahLst/>
              <a:cxnLst/>
              <a:rect l="l" t="t" r="r" b="b"/>
              <a:pathLst>
                <a:path w="436245" h="471804">
                  <a:moveTo>
                    <a:pt x="218060" y="0"/>
                  </a:moveTo>
                  <a:lnTo>
                    <a:pt x="218060" y="117894"/>
                  </a:lnTo>
                  <a:lnTo>
                    <a:pt x="0" y="117894"/>
                  </a:lnTo>
                  <a:lnTo>
                    <a:pt x="0" y="353683"/>
                  </a:lnTo>
                  <a:lnTo>
                    <a:pt x="218060" y="353683"/>
                  </a:lnTo>
                  <a:lnTo>
                    <a:pt x="218060" y="471577"/>
                  </a:lnTo>
                  <a:lnTo>
                    <a:pt x="436120" y="235788"/>
                  </a:lnTo>
                  <a:lnTo>
                    <a:pt x="218060" y="0"/>
                  </a:lnTo>
                  <a:close/>
                </a:path>
              </a:pathLst>
            </a:custGeom>
            <a:solidFill>
              <a:srgbClr val="00AFE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" name="object 35"/>
            <p:cNvSpPr/>
            <p:nvPr/>
          </p:nvSpPr>
          <p:spPr>
            <a:xfrm>
              <a:off x="5259449" y="5733391"/>
              <a:ext cx="436245" cy="471805"/>
            </a:xfrm>
            <a:custGeom>
              <a:avLst/>
              <a:gdLst/>
              <a:ahLst/>
              <a:cxnLst/>
              <a:rect l="l" t="t" r="r" b="b"/>
              <a:pathLst>
                <a:path w="436245" h="471804">
                  <a:moveTo>
                    <a:pt x="0" y="117894"/>
                  </a:moveTo>
                  <a:lnTo>
                    <a:pt x="218060" y="117894"/>
                  </a:lnTo>
                  <a:lnTo>
                    <a:pt x="218060" y="0"/>
                  </a:lnTo>
                  <a:lnTo>
                    <a:pt x="436120" y="235788"/>
                  </a:lnTo>
                  <a:lnTo>
                    <a:pt x="218060" y="471577"/>
                  </a:lnTo>
                  <a:lnTo>
                    <a:pt x="218060" y="353683"/>
                  </a:lnTo>
                  <a:lnTo>
                    <a:pt x="0" y="353683"/>
                  </a:lnTo>
                  <a:lnTo>
                    <a:pt x="0" y="117894"/>
                  </a:lnTo>
                  <a:close/>
                </a:path>
              </a:pathLst>
            </a:custGeom>
            <a:ln w="11818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6" name="object 36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407280" y="7836697"/>
              <a:ext cx="1522409" cy="2203181"/>
            </a:xfrm>
            <a:prstGeom prst="rect">
              <a:avLst/>
            </a:prstGeom>
          </p:spPr>
        </p:pic>
        <p:pic>
          <p:nvPicPr>
            <p:cNvPr id="37" name="object 37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432574" y="7861991"/>
              <a:ext cx="1449008" cy="2129781"/>
            </a:xfrm>
            <a:prstGeom prst="rect">
              <a:avLst/>
            </a:prstGeom>
          </p:spPr>
        </p:pic>
        <p:sp>
          <p:nvSpPr>
            <p:cNvPr id="38" name="object 38"/>
            <p:cNvSpPr/>
            <p:nvPr/>
          </p:nvSpPr>
          <p:spPr>
            <a:xfrm>
              <a:off x="423710" y="7853127"/>
              <a:ext cx="1466850" cy="2147570"/>
            </a:xfrm>
            <a:custGeom>
              <a:avLst/>
              <a:gdLst/>
              <a:ahLst/>
              <a:cxnLst/>
              <a:rect l="l" t="t" r="r" b="b"/>
              <a:pathLst>
                <a:path w="1466850" h="2147570">
                  <a:moveTo>
                    <a:pt x="0" y="2147510"/>
                  </a:moveTo>
                  <a:lnTo>
                    <a:pt x="1466736" y="2147510"/>
                  </a:lnTo>
                  <a:lnTo>
                    <a:pt x="1466736" y="0"/>
                  </a:lnTo>
                  <a:lnTo>
                    <a:pt x="0" y="0"/>
                  </a:lnTo>
                  <a:lnTo>
                    <a:pt x="0" y="2147510"/>
                  </a:lnTo>
                  <a:close/>
                </a:path>
              </a:pathLst>
            </a:custGeom>
            <a:ln w="17728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9" name="object 39"/>
            <p:cNvSpPr/>
            <p:nvPr/>
          </p:nvSpPr>
          <p:spPr>
            <a:xfrm>
              <a:off x="397118" y="7834808"/>
              <a:ext cx="224790" cy="215265"/>
            </a:xfrm>
            <a:custGeom>
              <a:avLst/>
              <a:gdLst/>
              <a:ahLst/>
              <a:cxnLst/>
              <a:rect l="l" t="t" r="r" b="b"/>
              <a:pathLst>
                <a:path w="224790" h="215265">
                  <a:moveTo>
                    <a:pt x="224560" y="0"/>
                  </a:moveTo>
                  <a:lnTo>
                    <a:pt x="0" y="0"/>
                  </a:lnTo>
                  <a:lnTo>
                    <a:pt x="0" y="215105"/>
                  </a:lnTo>
                  <a:lnTo>
                    <a:pt x="224560" y="215105"/>
                  </a:lnTo>
                  <a:lnTo>
                    <a:pt x="22456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0" name="object 40"/>
          <p:cNvSpPr txBox="1"/>
          <p:nvPr/>
        </p:nvSpPr>
        <p:spPr>
          <a:xfrm>
            <a:off x="449717" y="7840013"/>
            <a:ext cx="120014" cy="19621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sz="1100" b="1" spc="10" dirty="0">
                <a:latin typeface="Arial"/>
                <a:cs typeface="Arial"/>
              </a:rPr>
              <a:t>E</a:t>
            </a:r>
            <a:endParaRPr sz="1100">
              <a:latin typeface="Arial"/>
              <a:cs typeface="Arial"/>
            </a:endParaRPr>
          </a:p>
        </p:txBody>
      </p:sp>
      <p:grpSp>
        <p:nvGrpSpPr>
          <p:cNvPr id="41" name="object 41"/>
          <p:cNvGrpSpPr/>
          <p:nvPr/>
        </p:nvGrpSpPr>
        <p:grpSpPr>
          <a:xfrm>
            <a:off x="1846003" y="7769330"/>
            <a:ext cx="5172075" cy="2252980"/>
            <a:chOff x="1846003" y="7769330"/>
            <a:chExt cx="5172075" cy="2252980"/>
          </a:xfrm>
        </p:grpSpPr>
        <p:sp>
          <p:nvSpPr>
            <p:cNvPr id="42" name="object 42"/>
            <p:cNvSpPr/>
            <p:nvPr/>
          </p:nvSpPr>
          <p:spPr>
            <a:xfrm>
              <a:off x="1852035" y="8080643"/>
              <a:ext cx="436245" cy="471805"/>
            </a:xfrm>
            <a:custGeom>
              <a:avLst/>
              <a:gdLst/>
              <a:ahLst/>
              <a:cxnLst/>
              <a:rect l="l" t="t" r="r" b="b"/>
              <a:pathLst>
                <a:path w="436244" h="471804">
                  <a:moveTo>
                    <a:pt x="218060" y="0"/>
                  </a:moveTo>
                  <a:lnTo>
                    <a:pt x="218060" y="117894"/>
                  </a:lnTo>
                  <a:lnTo>
                    <a:pt x="0" y="117894"/>
                  </a:lnTo>
                  <a:lnTo>
                    <a:pt x="0" y="353683"/>
                  </a:lnTo>
                  <a:lnTo>
                    <a:pt x="218060" y="353683"/>
                  </a:lnTo>
                  <a:lnTo>
                    <a:pt x="218060" y="471577"/>
                  </a:lnTo>
                  <a:lnTo>
                    <a:pt x="436120" y="235788"/>
                  </a:lnTo>
                  <a:lnTo>
                    <a:pt x="218060" y="0"/>
                  </a:lnTo>
                  <a:close/>
                </a:path>
              </a:pathLst>
            </a:custGeom>
            <a:solidFill>
              <a:srgbClr val="00AFE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3" name="object 43"/>
            <p:cNvSpPr/>
            <p:nvPr/>
          </p:nvSpPr>
          <p:spPr>
            <a:xfrm>
              <a:off x="1852035" y="8080643"/>
              <a:ext cx="436245" cy="471805"/>
            </a:xfrm>
            <a:custGeom>
              <a:avLst/>
              <a:gdLst/>
              <a:ahLst/>
              <a:cxnLst/>
              <a:rect l="l" t="t" r="r" b="b"/>
              <a:pathLst>
                <a:path w="436244" h="471804">
                  <a:moveTo>
                    <a:pt x="0" y="117894"/>
                  </a:moveTo>
                  <a:lnTo>
                    <a:pt x="218060" y="117894"/>
                  </a:lnTo>
                  <a:lnTo>
                    <a:pt x="218060" y="0"/>
                  </a:lnTo>
                  <a:lnTo>
                    <a:pt x="436120" y="235788"/>
                  </a:lnTo>
                  <a:lnTo>
                    <a:pt x="218060" y="471577"/>
                  </a:lnTo>
                  <a:lnTo>
                    <a:pt x="218060" y="353683"/>
                  </a:lnTo>
                  <a:lnTo>
                    <a:pt x="0" y="353683"/>
                  </a:lnTo>
                  <a:lnTo>
                    <a:pt x="0" y="117894"/>
                  </a:lnTo>
                  <a:close/>
                </a:path>
              </a:pathLst>
            </a:custGeom>
            <a:ln w="11818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4" name="object 44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3787508" y="7781147"/>
              <a:ext cx="1523598" cy="2241004"/>
            </a:xfrm>
            <a:prstGeom prst="rect">
              <a:avLst/>
            </a:prstGeom>
          </p:spPr>
        </p:pic>
        <p:pic>
          <p:nvPicPr>
            <p:cNvPr id="45" name="object 45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3812805" y="7806442"/>
              <a:ext cx="1450189" cy="2167602"/>
            </a:xfrm>
            <a:prstGeom prst="rect">
              <a:avLst/>
            </a:prstGeom>
          </p:spPr>
        </p:pic>
        <p:sp>
          <p:nvSpPr>
            <p:cNvPr id="46" name="object 46"/>
            <p:cNvSpPr/>
            <p:nvPr/>
          </p:nvSpPr>
          <p:spPr>
            <a:xfrm>
              <a:off x="3803941" y="7797578"/>
              <a:ext cx="1468120" cy="2185670"/>
            </a:xfrm>
            <a:custGeom>
              <a:avLst/>
              <a:gdLst/>
              <a:ahLst/>
              <a:cxnLst/>
              <a:rect l="l" t="t" r="r" b="b"/>
              <a:pathLst>
                <a:path w="1468120" h="2185670">
                  <a:moveTo>
                    <a:pt x="0" y="2185330"/>
                  </a:moveTo>
                  <a:lnTo>
                    <a:pt x="1467918" y="2185330"/>
                  </a:lnTo>
                  <a:lnTo>
                    <a:pt x="1467918" y="0"/>
                  </a:lnTo>
                  <a:lnTo>
                    <a:pt x="0" y="0"/>
                  </a:lnTo>
                  <a:lnTo>
                    <a:pt x="0" y="2185330"/>
                  </a:lnTo>
                  <a:close/>
                </a:path>
              </a:pathLst>
            </a:custGeom>
            <a:ln w="17728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7" name="object 47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5502444" y="7769330"/>
              <a:ext cx="1515323" cy="2242180"/>
            </a:xfrm>
            <a:prstGeom prst="rect">
              <a:avLst/>
            </a:prstGeom>
          </p:spPr>
        </p:pic>
        <p:pic>
          <p:nvPicPr>
            <p:cNvPr id="48" name="object 48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5527741" y="7794623"/>
              <a:ext cx="1441916" cy="2168784"/>
            </a:xfrm>
            <a:prstGeom prst="rect">
              <a:avLst/>
            </a:prstGeom>
          </p:spPr>
        </p:pic>
        <p:sp>
          <p:nvSpPr>
            <p:cNvPr id="49" name="object 49"/>
            <p:cNvSpPr/>
            <p:nvPr/>
          </p:nvSpPr>
          <p:spPr>
            <a:xfrm>
              <a:off x="5518876" y="7785759"/>
              <a:ext cx="1459865" cy="2186940"/>
            </a:xfrm>
            <a:custGeom>
              <a:avLst/>
              <a:gdLst/>
              <a:ahLst/>
              <a:cxnLst/>
              <a:rect l="l" t="t" r="r" b="b"/>
              <a:pathLst>
                <a:path w="1459865" h="2186940">
                  <a:moveTo>
                    <a:pt x="0" y="2186512"/>
                  </a:moveTo>
                  <a:lnTo>
                    <a:pt x="1459645" y="2186512"/>
                  </a:lnTo>
                  <a:lnTo>
                    <a:pt x="1459645" y="0"/>
                  </a:lnTo>
                  <a:lnTo>
                    <a:pt x="0" y="0"/>
                  </a:lnTo>
                  <a:lnTo>
                    <a:pt x="0" y="2186512"/>
                  </a:lnTo>
                  <a:close/>
                </a:path>
              </a:pathLst>
            </a:custGeom>
            <a:ln w="17728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0" name="object 50"/>
          <p:cNvSpPr txBox="1"/>
          <p:nvPr/>
        </p:nvSpPr>
        <p:spPr>
          <a:xfrm>
            <a:off x="3812805" y="7806442"/>
            <a:ext cx="195580" cy="198755"/>
          </a:xfrm>
          <a:prstGeom prst="rect">
            <a:avLst/>
          </a:prstGeom>
          <a:solidFill>
            <a:srgbClr val="FFFFFF"/>
          </a:solidFill>
        </p:spPr>
        <p:txBody>
          <a:bodyPr vert="horz" wrap="square" lIns="0" tIns="3175" rIns="0" bIns="0" rtlCol="0">
            <a:spAutoFit/>
          </a:bodyPr>
          <a:lstStyle/>
          <a:p>
            <a:pPr marL="27305">
              <a:lnSpc>
                <a:spcPct val="100000"/>
              </a:lnSpc>
              <a:spcBef>
                <a:spcPts val="25"/>
              </a:spcBef>
            </a:pPr>
            <a:r>
              <a:rPr sz="1100" b="1" spc="10" dirty="0">
                <a:latin typeface="Arial"/>
                <a:cs typeface="Arial"/>
              </a:rPr>
              <a:t>G</a:t>
            </a:r>
            <a:endParaRPr sz="1100">
              <a:latin typeface="Arial"/>
              <a:cs typeface="Arial"/>
            </a:endParaRPr>
          </a:p>
        </p:txBody>
      </p:sp>
      <p:sp>
        <p:nvSpPr>
          <p:cNvPr id="51" name="object 51"/>
          <p:cNvSpPr/>
          <p:nvPr/>
        </p:nvSpPr>
        <p:spPr>
          <a:xfrm>
            <a:off x="5480465" y="7767439"/>
            <a:ext cx="240029" cy="213995"/>
          </a:xfrm>
          <a:custGeom>
            <a:avLst/>
            <a:gdLst/>
            <a:ahLst/>
            <a:cxnLst/>
            <a:rect l="l" t="t" r="r" b="b"/>
            <a:pathLst>
              <a:path w="240029" h="213995">
                <a:moveTo>
                  <a:pt x="239925" y="0"/>
                </a:moveTo>
                <a:lnTo>
                  <a:pt x="0" y="0"/>
                </a:lnTo>
                <a:lnTo>
                  <a:pt x="0" y="213923"/>
                </a:lnTo>
                <a:lnTo>
                  <a:pt x="239925" y="213923"/>
                </a:lnTo>
                <a:lnTo>
                  <a:pt x="239925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 txBox="1"/>
          <p:nvPr/>
        </p:nvSpPr>
        <p:spPr>
          <a:xfrm>
            <a:off x="5536492" y="7772349"/>
            <a:ext cx="128270" cy="19621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sz="1100" b="1" spc="10" dirty="0">
                <a:latin typeface="Arial"/>
                <a:cs typeface="Arial"/>
              </a:rPr>
              <a:t>H</a:t>
            </a:r>
            <a:endParaRPr sz="1100">
              <a:latin typeface="Arial"/>
              <a:cs typeface="Arial"/>
            </a:endParaRPr>
          </a:p>
        </p:txBody>
      </p:sp>
      <p:grpSp>
        <p:nvGrpSpPr>
          <p:cNvPr id="53" name="object 53"/>
          <p:cNvGrpSpPr/>
          <p:nvPr/>
        </p:nvGrpSpPr>
        <p:grpSpPr>
          <a:xfrm>
            <a:off x="399481" y="8074610"/>
            <a:ext cx="6563359" cy="4999990"/>
            <a:chOff x="399481" y="8074610"/>
            <a:chExt cx="6563359" cy="4999990"/>
          </a:xfrm>
        </p:grpSpPr>
        <p:sp>
          <p:nvSpPr>
            <p:cNvPr id="54" name="object 54"/>
            <p:cNvSpPr/>
            <p:nvPr/>
          </p:nvSpPr>
          <p:spPr>
            <a:xfrm>
              <a:off x="5247630" y="8080642"/>
              <a:ext cx="436245" cy="471805"/>
            </a:xfrm>
            <a:custGeom>
              <a:avLst/>
              <a:gdLst/>
              <a:ahLst/>
              <a:cxnLst/>
              <a:rect l="l" t="t" r="r" b="b"/>
              <a:pathLst>
                <a:path w="436245" h="471804">
                  <a:moveTo>
                    <a:pt x="218060" y="0"/>
                  </a:moveTo>
                  <a:lnTo>
                    <a:pt x="218060" y="117894"/>
                  </a:lnTo>
                  <a:lnTo>
                    <a:pt x="0" y="117894"/>
                  </a:lnTo>
                  <a:lnTo>
                    <a:pt x="0" y="353683"/>
                  </a:lnTo>
                  <a:lnTo>
                    <a:pt x="218060" y="353683"/>
                  </a:lnTo>
                  <a:lnTo>
                    <a:pt x="218060" y="471577"/>
                  </a:lnTo>
                  <a:lnTo>
                    <a:pt x="436120" y="235788"/>
                  </a:lnTo>
                  <a:lnTo>
                    <a:pt x="218060" y="0"/>
                  </a:lnTo>
                  <a:close/>
                </a:path>
              </a:pathLst>
            </a:custGeom>
            <a:solidFill>
              <a:srgbClr val="00AFE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5" name="object 55"/>
            <p:cNvSpPr/>
            <p:nvPr/>
          </p:nvSpPr>
          <p:spPr>
            <a:xfrm>
              <a:off x="5247630" y="8080642"/>
              <a:ext cx="436245" cy="471805"/>
            </a:xfrm>
            <a:custGeom>
              <a:avLst/>
              <a:gdLst/>
              <a:ahLst/>
              <a:cxnLst/>
              <a:rect l="l" t="t" r="r" b="b"/>
              <a:pathLst>
                <a:path w="436245" h="471804">
                  <a:moveTo>
                    <a:pt x="0" y="117894"/>
                  </a:moveTo>
                  <a:lnTo>
                    <a:pt x="218060" y="117894"/>
                  </a:lnTo>
                  <a:lnTo>
                    <a:pt x="218060" y="0"/>
                  </a:lnTo>
                  <a:lnTo>
                    <a:pt x="436120" y="235788"/>
                  </a:lnTo>
                  <a:lnTo>
                    <a:pt x="218060" y="471577"/>
                  </a:lnTo>
                  <a:lnTo>
                    <a:pt x="218060" y="353683"/>
                  </a:lnTo>
                  <a:lnTo>
                    <a:pt x="0" y="353683"/>
                  </a:lnTo>
                  <a:lnTo>
                    <a:pt x="0" y="117894"/>
                  </a:lnTo>
                  <a:close/>
                </a:path>
              </a:pathLst>
            </a:custGeom>
            <a:ln w="11818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6" name="object 56"/>
            <p:cNvSpPr/>
            <p:nvPr/>
          </p:nvSpPr>
          <p:spPr>
            <a:xfrm>
              <a:off x="3540968" y="9493011"/>
              <a:ext cx="436245" cy="471805"/>
            </a:xfrm>
            <a:custGeom>
              <a:avLst/>
              <a:gdLst/>
              <a:ahLst/>
              <a:cxnLst/>
              <a:rect l="l" t="t" r="r" b="b"/>
              <a:pathLst>
                <a:path w="436245" h="471804">
                  <a:moveTo>
                    <a:pt x="218060" y="0"/>
                  </a:moveTo>
                  <a:lnTo>
                    <a:pt x="218060" y="117894"/>
                  </a:lnTo>
                  <a:lnTo>
                    <a:pt x="0" y="117894"/>
                  </a:lnTo>
                  <a:lnTo>
                    <a:pt x="0" y="353683"/>
                  </a:lnTo>
                  <a:lnTo>
                    <a:pt x="218060" y="353683"/>
                  </a:lnTo>
                  <a:lnTo>
                    <a:pt x="218060" y="471577"/>
                  </a:lnTo>
                  <a:lnTo>
                    <a:pt x="436120" y="235788"/>
                  </a:lnTo>
                  <a:lnTo>
                    <a:pt x="218060" y="0"/>
                  </a:lnTo>
                  <a:close/>
                </a:path>
              </a:pathLst>
            </a:custGeom>
            <a:solidFill>
              <a:srgbClr val="00AFE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7" name="object 57"/>
            <p:cNvSpPr/>
            <p:nvPr/>
          </p:nvSpPr>
          <p:spPr>
            <a:xfrm>
              <a:off x="3540968" y="9493011"/>
              <a:ext cx="436245" cy="471805"/>
            </a:xfrm>
            <a:custGeom>
              <a:avLst/>
              <a:gdLst/>
              <a:ahLst/>
              <a:cxnLst/>
              <a:rect l="l" t="t" r="r" b="b"/>
              <a:pathLst>
                <a:path w="436245" h="471804">
                  <a:moveTo>
                    <a:pt x="0" y="117894"/>
                  </a:moveTo>
                  <a:lnTo>
                    <a:pt x="218060" y="117894"/>
                  </a:lnTo>
                  <a:lnTo>
                    <a:pt x="218060" y="0"/>
                  </a:lnTo>
                  <a:lnTo>
                    <a:pt x="436120" y="235788"/>
                  </a:lnTo>
                  <a:lnTo>
                    <a:pt x="218060" y="471577"/>
                  </a:lnTo>
                  <a:lnTo>
                    <a:pt x="218060" y="353683"/>
                  </a:lnTo>
                  <a:lnTo>
                    <a:pt x="0" y="353683"/>
                  </a:lnTo>
                  <a:lnTo>
                    <a:pt x="0" y="117894"/>
                  </a:lnTo>
                  <a:close/>
                </a:path>
              </a:pathLst>
            </a:custGeom>
            <a:ln w="11818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8" name="object 58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416028" y="10851013"/>
              <a:ext cx="1454917" cy="2179421"/>
            </a:xfrm>
            <a:prstGeom prst="rect">
              <a:avLst/>
            </a:prstGeom>
          </p:spPr>
        </p:pic>
        <p:sp>
          <p:nvSpPr>
            <p:cNvPr id="59" name="object 59"/>
            <p:cNvSpPr/>
            <p:nvPr/>
          </p:nvSpPr>
          <p:spPr>
            <a:xfrm>
              <a:off x="409527" y="10844513"/>
              <a:ext cx="1468120" cy="2192655"/>
            </a:xfrm>
            <a:custGeom>
              <a:avLst/>
              <a:gdLst/>
              <a:ahLst/>
              <a:cxnLst/>
              <a:rect l="l" t="t" r="r" b="b"/>
              <a:pathLst>
                <a:path w="1468120" h="2192655">
                  <a:moveTo>
                    <a:pt x="0" y="2192422"/>
                  </a:moveTo>
                  <a:lnTo>
                    <a:pt x="1467918" y="2192422"/>
                  </a:lnTo>
                  <a:lnTo>
                    <a:pt x="1467918" y="0"/>
                  </a:lnTo>
                  <a:lnTo>
                    <a:pt x="0" y="0"/>
                  </a:lnTo>
                  <a:lnTo>
                    <a:pt x="0" y="2192422"/>
                  </a:lnTo>
                  <a:close/>
                </a:path>
              </a:pathLst>
            </a:custGeom>
            <a:ln w="130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0" name="object 60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2096688" y="10851013"/>
              <a:ext cx="1454917" cy="2181785"/>
            </a:xfrm>
            <a:prstGeom prst="rect">
              <a:avLst/>
            </a:prstGeom>
          </p:spPr>
        </p:pic>
        <p:sp>
          <p:nvSpPr>
            <p:cNvPr id="61" name="object 61"/>
            <p:cNvSpPr/>
            <p:nvPr/>
          </p:nvSpPr>
          <p:spPr>
            <a:xfrm>
              <a:off x="2090188" y="10844513"/>
              <a:ext cx="1468120" cy="2195195"/>
            </a:xfrm>
            <a:custGeom>
              <a:avLst/>
              <a:gdLst/>
              <a:ahLst/>
              <a:cxnLst/>
              <a:rect l="l" t="t" r="r" b="b"/>
              <a:pathLst>
                <a:path w="1468120" h="2195194">
                  <a:moveTo>
                    <a:pt x="0" y="2194786"/>
                  </a:moveTo>
                  <a:lnTo>
                    <a:pt x="1467918" y="2194786"/>
                  </a:lnTo>
                  <a:lnTo>
                    <a:pt x="1467918" y="0"/>
                  </a:lnTo>
                  <a:lnTo>
                    <a:pt x="0" y="0"/>
                  </a:lnTo>
                  <a:lnTo>
                    <a:pt x="0" y="2194786"/>
                  </a:lnTo>
                  <a:close/>
                </a:path>
              </a:pathLst>
            </a:custGeom>
            <a:ln w="130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2" name="object 62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3776166" y="10851013"/>
              <a:ext cx="1457281" cy="2191240"/>
            </a:xfrm>
            <a:prstGeom prst="rect">
              <a:avLst/>
            </a:prstGeom>
          </p:spPr>
        </p:pic>
        <p:sp>
          <p:nvSpPr>
            <p:cNvPr id="63" name="object 63"/>
            <p:cNvSpPr/>
            <p:nvPr/>
          </p:nvSpPr>
          <p:spPr>
            <a:xfrm>
              <a:off x="3769666" y="10844513"/>
              <a:ext cx="1470660" cy="2204720"/>
            </a:xfrm>
            <a:custGeom>
              <a:avLst/>
              <a:gdLst/>
              <a:ahLst/>
              <a:cxnLst/>
              <a:rect l="l" t="t" r="r" b="b"/>
              <a:pathLst>
                <a:path w="1470660" h="2204719">
                  <a:moveTo>
                    <a:pt x="0" y="2204241"/>
                  </a:moveTo>
                  <a:lnTo>
                    <a:pt x="1470282" y="2204241"/>
                  </a:lnTo>
                  <a:lnTo>
                    <a:pt x="1470282" y="0"/>
                  </a:lnTo>
                  <a:lnTo>
                    <a:pt x="0" y="0"/>
                  </a:lnTo>
                  <a:lnTo>
                    <a:pt x="0" y="2204241"/>
                  </a:lnTo>
                  <a:close/>
                </a:path>
              </a:pathLst>
            </a:custGeom>
            <a:ln w="130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4" name="object 64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5492284" y="10851013"/>
              <a:ext cx="1457281" cy="2210150"/>
            </a:xfrm>
            <a:prstGeom prst="rect">
              <a:avLst/>
            </a:prstGeom>
          </p:spPr>
        </p:pic>
        <p:sp>
          <p:nvSpPr>
            <p:cNvPr id="65" name="object 65"/>
            <p:cNvSpPr/>
            <p:nvPr/>
          </p:nvSpPr>
          <p:spPr>
            <a:xfrm>
              <a:off x="5485783" y="10844513"/>
              <a:ext cx="1470660" cy="2223770"/>
            </a:xfrm>
            <a:custGeom>
              <a:avLst/>
              <a:gdLst/>
              <a:ahLst/>
              <a:cxnLst/>
              <a:rect l="l" t="t" r="r" b="b"/>
              <a:pathLst>
                <a:path w="1470659" h="2223769">
                  <a:moveTo>
                    <a:pt x="0" y="2223151"/>
                  </a:moveTo>
                  <a:lnTo>
                    <a:pt x="1470282" y="2223151"/>
                  </a:lnTo>
                  <a:lnTo>
                    <a:pt x="1470282" y="0"/>
                  </a:lnTo>
                  <a:lnTo>
                    <a:pt x="0" y="0"/>
                  </a:lnTo>
                  <a:lnTo>
                    <a:pt x="0" y="2223151"/>
                  </a:lnTo>
                  <a:close/>
                </a:path>
              </a:pathLst>
            </a:custGeom>
            <a:ln w="130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6" name="object 66"/>
            <p:cNvSpPr/>
            <p:nvPr/>
          </p:nvSpPr>
          <p:spPr>
            <a:xfrm>
              <a:off x="5161352" y="11134669"/>
              <a:ext cx="436245" cy="473075"/>
            </a:xfrm>
            <a:custGeom>
              <a:avLst/>
              <a:gdLst/>
              <a:ahLst/>
              <a:cxnLst/>
              <a:rect l="l" t="t" r="r" b="b"/>
              <a:pathLst>
                <a:path w="436245" h="473075">
                  <a:moveTo>
                    <a:pt x="218060" y="0"/>
                  </a:moveTo>
                  <a:lnTo>
                    <a:pt x="218060" y="118189"/>
                  </a:lnTo>
                  <a:lnTo>
                    <a:pt x="0" y="118189"/>
                  </a:lnTo>
                  <a:lnTo>
                    <a:pt x="0" y="354569"/>
                  </a:lnTo>
                  <a:lnTo>
                    <a:pt x="218060" y="354569"/>
                  </a:lnTo>
                  <a:lnTo>
                    <a:pt x="218060" y="472759"/>
                  </a:lnTo>
                  <a:lnTo>
                    <a:pt x="436120" y="236379"/>
                  </a:lnTo>
                  <a:lnTo>
                    <a:pt x="218060" y="0"/>
                  </a:lnTo>
                  <a:close/>
                </a:path>
              </a:pathLst>
            </a:custGeom>
            <a:solidFill>
              <a:srgbClr val="00AFE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7" name="object 67"/>
            <p:cNvSpPr/>
            <p:nvPr/>
          </p:nvSpPr>
          <p:spPr>
            <a:xfrm>
              <a:off x="5161352" y="11134669"/>
              <a:ext cx="436245" cy="473075"/>
            </a:xfrm>
            <a:custGeom>
              <a:avLst/>
              <a:gdLst/>
              <a:ahLst/>
              <a:cxnLst/>
              <a:rect l="l" t="t" r="r" b="b"/>
              <a:pathLst>
                <a:path w="436245" h="473075">
                  <a:moveTo>
                    <a:pt x="0" y="118189"/>
                  </a:moveTo>
                  <a:lnTo>
                    <a:pt x="218060" y="118189"/>
                  </a:lnTo>
                  <a:lnTo>
                    <a:pt x="218060" y="0"/>
                  </a:lnTo>
                  <a:lnTo>
                    <a:pt x="436120" y="236379"/>
                  </a:lnTo>
                  <a:lnTo>
                    <a:pt x="218060" y="472759"/>
                  </a:lnTo>
                  <a:lnTo>
                    <a:pt x="218060" y="354569"/>
                  </a:lnTo>
                  <a:lnTo>
                    <a:pt x="0" y="354569"/>
                  </a:lnTo>
                  <a:lnTo>
                    <a:pt x="0" y="118189"/>
                  </a:lnTo>
                  <a:close/>
                </a:path>
              </a:pathLst>
            </a:custGeom>
            <a:ln w="11818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8" name="object 68"/>
            <p:cNvSpPr/>
            <p:nvPr/>
          </p:nvSpPr>
          <p:spPr>
            <a:xfrm>
              <a:off x="1827215" y="11145306"/>
              <a:ext cx="436245" cy="473075"/>
            </a:xfrm>
            <a:custGeom>
              <a:avLst/>
              <a:gdLst/>
              <a:ahLst/>
              <a:cxnLst/>
              <a:rect l="l" t="t" r="r" b="b"/>
              <a:pathLst>
                <a:path w="436244" h="473075">
                  <a:moveTo>
                    <a:pt x="218060" y="0"/>
                  </a:moveTo>
                  <a:lnTo>
                    <a:pt x="218060" y="118189"/>
                  </a:lnTo>
                  <a:lnTo>
                    <a:pt x="0" y="118189"/>
                  </a:lnTo>
                  <a:lnTo>
                    <a:pt x="0" y="354569"/>
                  </a:lnTo>
                  <a:lnTo>
                    <a:pt x="218060" y="354569"/>
                  </a:lnTo>
                  <a:lnTo>
                    <a:pt x="218060" y="472759"/>
                  </a:lnTo>
                  <a:lnTo>
                    <a:pt x="436120" y="236379"/>
                  </a:lnTo>
                  <a:lnTo>
                    <a:pt x="218060" y="0"/>
                  </a:lnTo>
                  <a:close/>
                </a:path>
              </a:pathLst>
            </a:custGeom>
            <a:solidFill>
              <a:srgbClr val="00AFE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9" name="object 69"/>
            <p:cNvSpPr/>
            <p:nvPr/>
          </p:nvSpPr>
          <p:spPr>
            <a:xfrm>
              <a:off x="1827215" y="11145306"/>
              <a:ext cx="436245" cy="473075"/>
            </a:xfrm>
            <a:custGeom>
              <a:avLst/>
              <a:gdLst/>
              <a:ahLst/>
              <a:cxnLst/>
              <a:rect l="l" t="t" r="r" b="b"/>
              <a:pathLst>
                <a:path w="436244" h="473075">
                  <a:moveTo>
                    <a:pt x="0" y="118189"/>
                  </a:moveTo>
                  <a:lnTo>
                    <a:pt x="218060" y="118189"/>
                  </a:lnTo>
                  <a:lnTo>
                    <a:pt x="218060" y="0"/>
                  </a:lnTo>
                  <a:lnTo>
                    <a:pt x="436120" y="236379"/>
                  </a:lnTo>
                  <a:lnTo>
                    <a:pt x="218060" y="472759"/>
                  </a:lnTo>
                  <a:lnTo>
                    <a:pt x="218060" y="354569"/>
                  </a:lnTo>
                  <a:lnTo>
                    <a:pt x="0" y="354569"/>
                  </a:lnTo>
                  <a:lnTo>
                    <a:pt x="0" y="118189"/>
                  </a:lnTo>
                  <a:close/>
                </a:path>
              </a:pathLst>
            </a:custGeom>
            <a:ln w="11818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0" name="object 70"/>
            <p:cNvSpPr/>
            <p:nvPr/>
          </p:nvSpPr>
          <p:spPr>
            <a:xfrm>
              <a:off x="3447598" y="12532855"/>
              <a:ext cx="436245" cy="471805"/>
            </a:xfrm>
            <a:custGeom>
              <a:avLst/>
              <a:gdLst/>
              <a:ahLst/>
              <a:cxnLst/>
              <a:rect l="l" t="t" r="r" b="b"/>
              <a:pathLst>
                <a:path w="436245" h="471804">
                  <a:moveTo>
                    <a:pt x="218060" y="0"/>
                  </a:moveTo>
                  <a:lnTo>
                    <a:pt x="218060" y="117894"/>
                  </a:lnTo>
                  <a:lnTo>
                    <a:pt x="0" y="117894"/>
                  </a:lnTo>
                  <a:lnTo>
                    <a:pt x="0" y="353683"/>
                  </a:lnTo>
                  <a:lnTo>
                    <a:pt x="218060" y="353683"/>
                  </a:lnTo>
                  <a:lnTo>
                    <a:pt x="218060" y="471577"/>
                  </a:lnTo>
                  <a:lnTo>
                    <a:pt x="436120" y="235788"/>
                  </a:lnTo>
                  <a:lnTo>
                    <a:pt x="218060" y="0"/>
                  </a:lnTo>
                  <a:close/>
                </a:path>
              </a:pathLst>
            </a:custGeom>
            <a:solidFill>
              <a:srgbClr val="00AFE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1" name="object 71"/>
            <p:cNvSpPr/>
            <p:nvPr/>
          </p:nvSpPr>
          <p:spPr>
            <a:xfrm>
              <a:off x="3447598" y="12532855"/>
              <a:ext cx="436245" cy="471805"/>
            </a:xfrm>
            <a:custGeom>
              <a:avLst/>
              <a:gdLst/>
              <a:ahLst/>
              <a:cxnLst/>
              <a:rect l="l" t="t" r="r" b="b"/>
              <a:pathLst>
                <a:path w="436245" h="471804">
                  <a:moveTo>
                    <a:pt x="0" y="117894"/>
                  </a:moveTo>
                  <a:lnTo>
                    <a:pt x="218060" y="117894"/>
                  </a:lnTo>
                  <a:lnTo>
                    <a:pt x="218060" y="0"/>
                  </a:lnTo>
                  <a:lnTo>
                    <a:pt x="436120" y="235788"/>
                  </a:lnTo>
                  <a:lnTo>
                    <a:pt x="218060" y="471577"/>
                  </a:lnTo>
                  <a:lnTo>
                    <a:pt x="218060" y="353683"/>
                  </a:lnTo>
                  <a:lnTo>
                    <a:pt x="0" y="353683"/>
                  </a:lnTo>
                  <a:lnTo>
                    <a:pt x="0" y="117894"/>
                  </a:lnTo>
                  <a:close/>
                </a:path>
              </a:pathLst>
            </a:custGeom>
            <a:ln w="11818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2" name="object 72"/>
            <p:cNvSpPr/>
            <p:nvPr/>
          </p:nvSpPr>
          <p:spPr>
            <a:xfrm>
              <a:off x="399478" y="10833289"/>
              <a:ext cx="5303520" cy="215265"/>
            </a:xfrm>
            <a:custGeom>
              <a:avLst/>
              <a:gdLst/>
              <a:ahLst/>
              <a:cxnLst/>
              <a:rect l="l" t="t" r="r" b="b"/>
              <a:pathLst>
                <a:path w="5303520" h="215265">
                  <a:moveTo>
                    <a:pt x="224561" y="0"/>
                  </a:moveTo>
                  <a:lnTo>
                    <a:pt x="0" y="0"/>
                  </a:lnTo>
                  <a:lnTo>
                    <a:pt x="0" y="215112"/>
                  </a:lnTo>
                  <a:lnTo>
                    <a:pt x="224561" y="215112"/>
                  </a:lnTo>
                  <a:lnTo>
                    <a:pt x="224561" y="0"/>
                  </a:lnTo>
                  <a:close/>
                </a:path>
                <a:path w="5303520" h="215265">
                  <a:moveTo>
                    <a:pt x="1920582" y="0"/>
                  </a:moveTo>
                  <a:lnTo>
                    <a:pt x="1680654" y="0"/>
                  </a:lnTo>
                  <a:lnTo>
                    <a:pt x="1680654" y="215112"/>
                  </a:lnTo>
                  <a:lnTo>
                    <a:pt x="1920582" y="215112"/>
                  </a:lnTo>
                  <a:lnTo>
                    <a:pt x="1920582" y="0"/>
                  </a:lnTo>
                  <a:close/>
                </a:path>
                <a:path w="5303520" h="215265">
                  <a:moveTo>
                    <a:pt x="3575240" y="0"/>
                  </a:moveTo>
                  <a:lnTo>
                    <a:pt x="3335312" y="0"/>
                  </a:lnTo>
                  <a:lnTo>
                    <a:pt x="3335312" y="215112"/>
                  </a:lnTo>
                  <a:lnTo>
                    <a:pt x="3575240" y="215112"/>
                  </a:lnTo>
                  <a:lnTo>
                    <a:pt x="3575240" y="0"/>
                  </a:lnTo>
                  <a:close/>
                </a:path>
                <a:path w="5303520" h="215265">
                  <a:moveTo>
                    <a:pt x="5303177" y="0"/>
                  </a:moveTo>
                  <a:lnTo>
                    <a:pt x="5063248" y="0"/>
                  </a:lnTo>
                  <a:lnTo>
                    <a:pt x="5063248" y="215112"/>
                  </a:lnTo>
                  <a:lnTo>
                    <a:pt x="5303177" y="215112"/>
                  </a:lnTo>
                  <a:lnTo>
                    <a:pt x="530317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3" name="object 73"/>
          <p:cNvSpPr txBox="1"/>
          <p:nvPr/>
        </p:nvSpPr>
        <p:spPr>
          <a:xfrm>
            <a:off x="338767" y="10071261"/>
            <a:ext cx="6824980" cy="963294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3970" marR="5080">
              <a:lnSpc>
                <a:spcPct val="103400"/>
              </a:lnSpc>
              <a:spcBef>
                <a:spcPts val="90"/>
              </a:spcBef>
            </a:pPr>
            <a:r>
              <a:rPr sz="900" b="1" spc="15" dirty="0">
                <a:latin typeface="Arial"/>
                <a:cs typeface="Arial"/>
              </a:rPr>
              <a:t>Figura</a:t>
            </a:r>
            <a:r>
              <a:rPr sz="900" b="1" spc="5" dirty="0">
                <a:latin typeface="Arial"/>
                <a:cs typeface="Arial"/>
              </a:rPr>
              <a:t> </a:t>
            </a:r>
            <a:r>
              <a:rPr sz="900" b="1" spc="15" dirty="0">
                <a:latin typeface="Arial"/>
                <a:cs typeface="Arial"/>
              </a:rPr>
              <a:t>E: </a:t>
            </a:r>
            <a:r>
              <a:rPr sz="900" spc="15" dirty="0">
                <a:latin typeface="Arial MT"/>
                <a:cs typeface="Arial MT"/>
              </a:rPr>
              <a:t>Fazendo</a:t>
            </a:r>
            <a:r>
              <a:rPr sz="900" spc="5" dirty="0">
                <a:latin typeface="Arial MT"/>
                <a:cs typeface="Arial MT"/>
              </a:rPr>
              <a:t> </a:t>
            </a:r>
            <a:r>
              <a:rPr sz="900" spc="15" dirty="0">
                <a:latin typeface="Arial MT"/>
                <a:cs typeface="Arial MT"/>
              </a:rPr>
              <a:t>os</a:t>
            </a:r>
            <a:r>
              <a:rPr sz="900" spc="5" dirty="0">
                <a:latin typeface="Arial MT"/>
                <a:cs typeface="Arial MT"/>
              </a:rPr>
              <a:t> </a:t>
            </a:r>
            <a:r>
              <a:rPr sz="900" spc="10" dirty="0">
                <a:latin typeface="Arial MT"/>
                <a:cs typeface="Arial MT"/>
              </a:rPr>
              <a:t>suportes</a:t>
            </a:r>
            <a:r>
              <a:rPr sz="900" spc="-15" dirty="0">
                <a:latin typeface="Arial MT"/>
                <a:cs typeface="Arial MT"/>
              </a:rPr>
              <a:t> </a:t>
            </a:r>
            <a:r>
              <a:rPr sz="900" spc="15" dirty="0">
                <a:latin typeface="Arial MT"/>
                <a:cs typeface="Arial MT"/>
              </a:rPr>
              <a:t>para</a:t>
            </a:r>
            <a:r>
              <a:rPr sz="900" spc="5" dirty="0">
                <a:latin typeface="Arial MT"/>
                <a:cs typeface="Arial MT"/>
              </a:rPr>
              <a:t> </a:t>
            </a:r>
            <a:r>
              <a:rPr sz="900" spc="15" dirty="0">
                <a:latin typeface="Arial MT"/>
                <a:cs typeface="Arial MT"/>
              </a:rPr>
              <a:t>os</a:t>
            </a:r>
            <a:r>
              <a:rPr sz="900" spc="10" dirty="0">
                <a:latin typeface="Arial MT"/>
                <a:cs typeface="Arial MT"/>
              </a:rPr>
              <a:t> </a:t>
            </a:r>
            <a:r>
              <a:rPr sz="900" spc="15" dirty="0">
                <a:latin typeface="Arial MT"/>
                <a:cs typeface="Arial MT"/>
              </a:rPr>
              <a:t>tomates;</a:t>
            </a:r>
            <a:r>
              <a:rPr sz="900" spc="-5" dirty="0">
                <a:latin typeface="Arial MT"/>
                <a:cs typeface="Arial MT"/>
              </a:rPr>
              <a:t> </a:t>
            </a:r>
            <a:r>
              <a:rPr sz="900" b="1" spc="15" dirty="0">
                <a:latin typeface="Arial"/>
                <a:cs typeface="Arial"/>
              </a:rPr>
              <a:t>Figura</a:t>
            </a:r>
            <a:r>
              <a:rPr sz="900" b="1" spc="5" dirty="0">
                <a:latin typeface="Arial"/>
                <a:cs typeface="Arial"/>
              </a:rPr>
              <a:t> </a:t>
            </a:r>
            <a:r>
              <a:rPr sz="900" b="1" spc="10" dirty="0">
                <a:latin typeface="Arial"/>
                <a:cs typeface="Arial"/>
              </a:rPr>
              <a:t>F: </a:t>
            </a:r>
            <a:r>
              <a:rPr sz="900" spc="15" dirty="0">
                <a:latin typeface="Arial MT"/>
                <a:cs typeface="Arial MT"/>
              </a:rPr>
              <a:t>Fazendo</a:t>
            </a:r>
            <a:r>
              <a:rPr sz="900" spc="5" dirty="0">
                <a:latin typeface="Arial MT"/>
                <a:cs typeface="Arial MT"/>
              </a:rPr>
              <a:t> </a:t>
            </a:r>
            <a:r>
              <a:rPr sz="900" spc="15" dirty="0">
                <a:latin typeface="Arial MT"/>
                <a:cs typeface="Arial MT"/>
              </a:rPr>
              <a:t>o</a:t>
            </a:r>
            <a:r>
              <a:rPr sz="900" spc="5" dirty="0">
                <a:latin typeface="Arial MT"/>
                <a:cs typeface="Arial MT"/>
              </a:rPr>
              <a:t> </a:t>
            </a:r>
            <a:r>
              <a:rPr sz="900" spc="10" dirty="0">
                <a:latin typeface="Arial MT"/>
                <a:cs typeface="Arial MT"/>
              </a:rPr>
              <a:t>plantio</a:t>
            </a:r>
            <a:r>
              <a:rPr sz="900" spc="-5" dirty="0">
                <a:latin typeface="Arial MT"/>
                <a:cs typeface="Arial MT"/>
              </a:rPr>
              <a:t> </a:t>
            </a:r>
            <a:r>
              <a:rPr sz="900" spc="15" dirty="0">
                <a:latin typeface="Arial MT"/>
                <a:cs typeface="Arial MT"/>
              </a:rPr>
              <a:t>das</a:t>
            </a:r>
            <a:r>
              <a:rPr sz="900" spc="5" dirty="0">
                <a:latin typeface="Arial MT"/>
                <a:cs typeface="Arial MT"/>
              </a:rPr>
              <a:t> </a:t>
            </a:r>
            <a:r>
              <a:rPr sz="900" spc="15" dirty="0">
                <a:latin typeface="Arial MT"/>
                <a:cs typeface="Arial MT"/>
              </a:rPr>
              <a:t>mudas;</a:t>
            </a:r>
            <a:r>
              <a:rPr sz="900" spc="5" dirty="0">
                <a:latin typeface="Arial MT"/>
                <a:cs typeface="Arial MT"/>
              </a:rPr>
              <a:t> </a:t>
            </a:r>
            <a:r>
              <a:rPr sz="900" b="1" spc="15" dirty="0">
                <a:latin typeface="Arial"/>
                <a:cs typeface="Arial"/>
              </a:rPr>
              <a:t>Figura</a:t>
            </a:r>
            <a:r>
              <a:rPr sz="900" b="1" spc="5" dirty="0">
                <a:latin typeface="Arial"/>
                <a:cs typeface="Arial"/>
              </a:rPr>
              <a:t> </a:t>
            </a:r>
            <a:r>
              <a:rPr sz="900" b="1" spc="15" dirty="0">
                <a:latin typeface="Arial"/>
                <a:cs typeface="Arial"/>
              </a:rPr>
              <a:t>G:</a:t>
            </a:r>
            <a:r>
              <a:rPr sz="900" b="1" spc="5" dirty="0">
                <a:latin typeface="Arial"/>
                <a:cs typeface="Arial"/>
              </a:rPr>
              <a:t> </a:t>
            </a:r>
            <a:r>
              <a:rPr sz="900" spc="10" dirty="0">
                <a:latin typeface="Arial MT"/>
                <a:cs typeface="Arial MT"/>
              </a:rPr>
              <a:t>Primeiras</a:t>
            </a:r>
            <a:r>
              <a:rPr sz="900" spc="5" dirty="0">
                <a:latin typeface="Arial MT"/>
                <a:cs typeface="Arial MT"/>
              </a:rPr>
              <a:t> </a:t>
            </a:r>
            <a:r>
              <a:rPr sz="900" spc="15" dirty="0">
                <a:latin typeface="Arial MT"/>
                <a:cs typeface="Arial MT"/>
              </a:rPr>
              <a:t>mudas</a:t>
            </a:r>
            <a:r>
              <a:rPr sz="900" spc="-5" dirty="0">
                <a:latin typeface="Arial MT"/>
                <a:cs typeface="Arial MT"/>
              </a:rPr>
              <a:t> </a:t>
            </a:r>
            <a:r>
              <a:rPr sz="900" spc="10" dirty="0">
                <a:latin typeface="Arial MT"/>
                <a:cs typeface="Arial MT"/>
              </a:rPr>
              <a:t>produzidas </a:t>
            </a:r>
            <a:r>
              <a:rPr sz="900" spc="-235" dirty="0">
                <a:latin typeface="Arial MT"/>
                <a:cs typeface="Arial MT"/>
              </a:rPr>
              <a:t> </a:t>
            </a:r>
            <a:r>
              <a:rPr sz="900" spc="10" dirty="0">
                <a:latin typeface="Arial MT"/>
                <a:cs typeface="Arial MT"/>
              </a:rPr>
              <a:t>pelas</a:t>
            </a:r>
            <a:r>
              <a:rPr sz="900" dirty="0">
                <a:latin typeface="Arial MT"/>
                <a:cs typeface="Arial MT"/>
              </a:rPr>
              <a:t> </a:t>
            </a:r>
            <a:r>
              <a:rPr sz="900" spc="15" dirty="0">
                <a:latin typeface="Arial MT"/>
                <a:cs typeface="Arial MT"/>
              </a:rPr>
              <a:t>mudas;</a:t>
            </a:r>
            <a:r>
              <a:rPr sz="900" spc="-10" dirty="0">
                <a:latin typeface="Arial MT"/>
                <a:cs typeface="Arial MT"/>
              </a:rPr>
              <a:t> </a:t>
            </a:r>
            <a:r>
              <a:rPr sz="900" b="1" spc="15" dirty="0">
                <a:latin typeface="Arial"/>
                <a:cs typeface="Arial"/>
              </a:rPr>
              <a:t>Figura</a:t>
            </a:r>
            <a:r>
              <a:rPr sz="900" b="1" dirty="0">
                <a:latin typeface="Arial"/>
                <a:cs typeface="Arial"/>
              </a:rPr>
              <a:t> </a:t>
            </a:r>
            <a:r>
              <a:rPr sz="900" b="1" spc="10" dirty="0">
                <a:latin typeface="Arial"/>
                <a:cs typeface="Arial"/>
              </a:rPr>
              <a:t>H</a:t>
            </a:r>
            <a:r>
              <a:rPr sz="900" spc="10" dirty="0">
                <a:latin typeface="Arial MT"/>
                <a:cs typeface="Arial MT"/>
              </a:rPr>
              <a:t>: Primeiros</a:t>
            </a:r>
            <a:r>
              <a:rPr sz="900" dirty="0">
                <a:latin typeface="Arial MT"/>
                <a:cs typeface="Arial MT"/>
              </a:rPr>
              <a:t> </a:t>
            </a:r>
            <a:r>
              <a:rPr sz="900" spc="15" dirty="0">
                <a:latin typeface="Arial MT"/>
                <a:cs typeface="Arial MT"/>
              </a:rPr>
              <a:t>tomates</a:t>
            </a:r>
            <a:r>
              <a:rPr sz="900" spc="-30" dirty="0">
                <a:latin typeface="Arial MT"/>
                <a:cs typeface="Arial MT"/>
              </a:rPr>
              <a:t> </a:t>
            </a:r>
            <a:r>
              <a:rPr sz="900" spc="10" dirty="0">
                <a:latin typeface="Arial MT"/>
                <a:cs typeface="Arial MT"/>
              </a:rPr>
              <a:t>produzidos.</a:t>
            </a:r>
            <a:endParaRPr sz="900">
              <a:latin typeface="Arial MT"/>
              <a:cs typeface="Arial MT"/>
            </a:endParaRPr>
          </a:p>
          <a:p>
            <a:pPr marL="13970">
              <a:lnSpc>
                <a:spcPct val="100000"/>
              </a:lnSpc>
              <a:spcBef>
                <a:spcPts val="40"/>
              </a:spcBef>
            </a:pPr>
            <a:r>
              <a:rPr sz="900" b="1" spc="10" dirty="0">
                <a:latin typeface="Arial"/>
                <a:cs typeface="Arial"/>
              </a:rPr>
              <a:t>Fonte: </a:t>
            </a:r>
            <a:r>
              <a:rPr sz="900" spc="10" dirty="0">
                <a:latin typeface="Arial MT"/>
                <a:cs typeface="Arial MT"/>
              </a:rPr>
              <a:t>Gabrieli </a:t>
            </a:r>
            <a:r>
              <a:rPr sz="900" spc="15" dirty="0">
                <a:latin typeface="Arial MT"/>
                <a:cs typeface="Arial MT"/>
              </a:rPr>
              <a:t>Monique</a:t>
            </a:r>
            <a:r>
              <a:rPr sz="900" spc="5" dirty="0">
                <a:latin typeface="Arial MT"/>
                <a:cs typeface="Arial MT"/>
              </a:rPr>
              <a:t> </a:t>
            </a:r>
            <a:r>
              <a:rPr sz="900" spc="15" dirty="0">
                <a:latin typeface="Arial MT"/>
                <a:cs typeface="Arial MT"/>
              </a:rPr>
              <a:t>Campos/</a:t>
            </a:r>
            <a:r>
              <a:rPr sz="900" spc="-10" dirty="0">
                <a:latin typeface="Arial MT"/>
                <a:cs typeface="Arial MT"/>
              </a:rPr>
              <a:t> </a:t>
            </a:r>
            <a:r>
              <a:rPr sz="900" spc="10" dirty="0">
                <a:latin typeface="Arial MT"/>
                <a:cs typeface="Arial MT"/>
              </a:rPr>
              <a:t>Gabrieli</a:t>
            </a:r>
            <a:r>
              <a:rPr sz="900" spc="5" dirty="0">
                <a:latin typeface="Arial MT"/>
                <a:cs typeface="Arial MT"/>
              </a:rPr>
              <a:t> </a:t>
            </a:r>
            <a:r>
              <a:rPr sz="900" spc="15" dirty="0">
                <a:latin typeface="Arial MT"/>
                <a:cs typeface="Arial MT"/>
              </a:rPr>
              <a:t>Monique</a:t>
            </a:r>
            <a:r>
              <a:rPr sz="900" spc="10" dirty="0">
                <a:latin typeface="Arial MT"/>
                <a:cs typeface="Arial MT"/>
              </a:rPr>
              <a:t> </a:t>
            </a:r>
            <a:r>
              <a:rPr sz="900" spc="15" dirty="0">
                <a:latin typeface="Arial MT"/>
                <a:cs typeface="Arial MT"/>
              </a:rPr>
              <a:t>Campos</a:t>
            </a:r>
            <a:r>
              <a:rPr sz="900" spc="-5" dirty="0">
                <a:latin typeface="Arial MT"/>
                <a:cs typeface="Arial MT"/>
              </a:rPr>
              <a:t> </a:t>
            </a:r>
            <a:r>
              <a:rPr sz="900" spc="5" dirty="0">
                <a:latin typeface="Arial MT"/>
                <a:cs typeface="Arial MT"/>
              </a:rPr>
              <a:t>/</a:t>
            </a:r>
            <a:r>
              <a:rPr sz="900" spc="-40" dirty="0">
                <a:latin typeface="Arial MT"/>
                <a:cs typeface="Arial MT"/>
              </a:rPr>
              <a:t> </a:t>
            </a:r>
            <a:r>
              <a:rPr sz="900" spc="10" dirty="0">
                <a:latin typeface="Arial MT"/>
                <a:cs typeface="Arial MT"/>
              </a:rPr>
              <a:t>Alisson </a:t>
            </a:r>
            <a:r>
              <a:rPr sz="900" spc="15" dirty="0">
                <a:latin typeface="Arial MT"/>
                <a:cs typeface="Arial MT"/>
              </a:rPr>
              <a:t>R. Klauck</a:t>
            </a:r>
            <a:r>
              <a:rPr sz="900" spc="5" dirty="0">
                <a:latin typeface="Arial MT"/>
                <a:cs typeface="Arial MT"/>
              </a:rPr>
              <a:t> /</a:t>
            </a:r>
            <a:r>
              <a:rPr sz="900" spc="-50" dirty="0">
                <a:latin typeface="Arial MT"/>
                <a:cs typeface="Arial MT"/>
              </a:rPr>
              <a:t> </a:t>
            </a:r>
            <a:r>
              <a:rPr sz="900" spc="10" dirty="0">
                <a:latin typeface="Arial MT"/>
                <a:cs typeface="Arial MT"/>
              </a:rPr>
              <a:t>Alisson</a:t>
            </a:r>
            <a:r>
              <a:rPr sz="900" spc="20" dirty="0">
                <a:latin typeface="Arial MT"/>
                <a:cs typeface="Arial MT"/>
              </a:rPr>
              <a:t> </a:t>
            </a:r>
            <a:r>
              <a:rPr sz="900" spc="15" dirty="0">
                <a:latin typeface="Arial MT"/>
                <a:cs typeface="Arial MT"/>
              </a:rPr>
              <a:t>R.</a:t>
            </a:r>
            <a:r>
              <a:rPr sz="900" spc="5" dirty="0">
                <a:latin typeface="Arial MT"/>
                <a:cs typeface="Arial MT"/>
              </a:rPr>
              <a:t> </a:t>
            </a:r>
            <a:r>
              <a:rPr sz="900" spc="10" dirty="0">
                <a:latin typeface="Arial MT"/>
                <a:cs typeface="Arial MT"/>
              </a:rPr>
              <a:t>Klauck.</a:t>
            </a:r>
            <a:endParaRPr sz="9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480"/>
              </a:spcBef>
            </a:pPr>
            <a:r>
              <a:rPr sz="1400" b="1" spc="-5" dirty="0">
                <a:latin typeface="Arial"/>
                <a:cs typeface="Arial"/>
              </a:rPr>
              <a:t>Fluxograma</a:t>
            </a:r>
            <a:r>
              <a:rPr sz="1400" b="1" spc="-25" dirty="0">
                <a:latin typeface="Arial"/>
                <a:cs typeface="Arial"/>
              </a:rPr>
              <a:t> </a:t>
            </a:r>
            <a:r>
              <a:rPr sz="1400" b="1" spc="-5" dirty="0">
                <a:latin typeface="Arial"/>
                <a:cs typeface="Arial"/>
              </a:rPr>
              <a:t>3</a:t>
            </a:r>
            <a:r>
              <a:rPr sz="1400" spc="-5" dirty="0">
                <a:latin typeface="Arial MT"/>
                <a:cs typeface="Arial MT"/>
              </a:rPr>
              <a:t>:Pós</a:t>
            </a:r>
            <a:r>
              <a:rPr sz="1400" spc="-15" dirty="0">
                <a:latin typeface="Arial MT"/>
                <a:cs typeface="Arial MT"/>
              </a:rPr>
              <a:t> </a:t>
            </a:r>
            <a:r>
              <a:rPr sz="1400" spc="-5" dirty="0">
                <a:latin typeface="Arial MT"/>
                <a:cs typeface="Arial MT"/>
              </a:rPr>
              <a:t>-</a:t>
            </a:r>
            <a:r>
              <a:rPr sz="1400" spc="-10" dirty="0">
                <a:latin typeface="Arial MT"/>
                <a:cs typeface="Arial MT"/>
              </a:rPr>
              <a:t> </a:t>
            </a:r>
            <a:r>
              <a:rPr sz="1400" spc="-5" dirty="0">
                <a:latin typeface="Arial MT"/>
                <a:cs typeface="Arial MT"/>
              </a:rPr>
              <a:t>colheita.</a:t>
            </a:r>
            <a:endParaRPr sz="1400">
              <a:latin typeface="Arial MT"/>
              <a:cs typeface="Arial MT"/>
            </a:endParaRPr>
          </a:p>
          <a:p>
            <a:pPr marL="153035">
              <a:lnSpc>
                <a:spcPct val="100000"/>
              </a:lnSpc>
              <a:spcBef>
                <a:spcPts val="555"/>
              </a:spcBef>
              <a:tabLst>
                <a:tab pos="1821814" algn="l"/>
                <a:tab pos="3464560" algn="l"/>
                <a:tab pos="5201285" algn="l"/>
              </a:tabLst>
            </a:pPr>
            <a:r>
              <a:rPr sz="1100" b="1" dirty="0">
                <a:latin typeface="Arial"/>
                <a:cs typeface="Arial"/>
              </a:rPr>
              <a:t>I	</a:t>
            </a:r>
            <a:r>
              <a:rPr sz="1100" b="1" spc="5" dirty="0">
                <a:latin typeface="Arial"/>
                <a:cs typeface="Arial"/>
              </a:rPr>
              <a:t>J	</a:t>
            </a:r>
            <a:r>
              <a:rPr sz="1100" b="1" spc="10" dirty="0">
                <a:latin typeface="Arial"/>
                <a:cs typeface="Arial"/>
              </a:rPr>
              <a:t>K	L</a:t>
            </a:r>
            <a:endParaRPr sz="1100">
              <a:latin typeface="Arial"/>
              <a:cs typeface="Arial"/>
            </a:endParaRPr>
          </a:p>
        </p:txBody>
      </p:sp>
      <p:grpSp>
        <p:nvGrpSpPr>
          <p:cNvPr id="74" name="object 74"/>
          <p:cNvGrpSpPr/>
          <p:nvPr/>
        </p:nvGrpSpPr>
        <p:grpSpPr>
          <a:xfrm>
            <a:off x="395936" y="16781781"/>
            <a:ext cx="6919595" cy="2226945"/>
            <a:chOff x="395936" y="16781781"/>
            <a:chExt cx="6919595" cy="2226945"/>
          </a:xfrm>
        </p:grpSpPr>
        <p:pic>
          <p:nvPicPr>
            <p:cNvPr id="75" name="object 75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4039730" y="16799510"/>
              <a:ext cx="1473827" cy="2190058"/>
            </a:xfrm>
            <a:prstGeom prst="rect">
              <a:avLst/>
            </a:prstGeom>
          </p:spPr>
        </p:pic>
        <p:sp>
          <p:nvSpPr>
            <p:cNvPr id="76" name="object 76"/>
            <p:cNvSpPr/>
            <p:nvPr/>
          </p:nvSpPr>
          <p:spPr>
            <a:xfrm>
              <a:off x="4033229" y="16793009"/>
              <a:ext cx="1487170" cy="2203450"/>
            </a:xfrm>
            <a:custGeom>
              <a:avLst/>
              <a:gdLst/>
              <a:ahLst/>
              <a:cxnLst/>
              <a:rect l="l" t="t" r="r" b="b"/>
              <a:pathLst>
                <a:path w="1487170" h="2203450">
                  <a:moveTo>
                    <a:pt x="0" y="2203059"/>
                  </a:moveTo>
                  <a:lnTo>
                    <a:pt x="1486828" y="2203059"/>
                  </a:lnTo>
                  <a:lnTo>
                    <a:pt x="1486828" y="0"/>
                  </a:lnTo>
                  <a:lnTo>
                    <a:pt x="0" y="0"/>
                  </a:lnTo>
                  <a:lnTo>
                    <a:pt x="0" y="2203059"/>
                  </a:lnTo>
                  <a:close/>
                </a:path>
              </a:pathLst>
            </a:custGeom>
            <a:ln w="130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7" name="object 77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5824397" y="16799510"/>
              <a:ext cx="1477373" cy="2175875"/>
            </a:xfrm>
            <a:prstGeom prst="rect">
              <a:avLst/>
            </a:prstGeom>
          </p:spPr>
        </p:pic>
        <p:sp>
          <p:nvSpPr>
            <p:cNvPr id="78" name="object 78"/>
            <p:cNvSpPr/>
            <p:nvPr/>
          </p:nvSpPr>
          <p:spPr>
            <a:xfrm>
              <a:off x="5817897" y="16793009"/>
              <a:ext cx="1490980" cy="2189480"/>
            </a:xfrm>
            <a:custGeom>
              <a:avLst/>
              <a:gdLst/>
              <a:ahLst/>
              <a:cxnLst/>
              <a:rect l="l" t="t" r="r" b="b"/>
              <a:pathLst>
                <a:path w="1490979" h="2189480">
                  <a:moveTo>
                    <a:pt x="0" y="2188876"/>
                  </a:moveTo>
                  <a:lnTo>
                    <a:pt x="1490374" y="2188876"/>
                  </a:lnTo>
                  <a:lnTo>
                    <a:pt x="1490374" y="0"/>
                  </a:lnTo>
                  <a:lnTo>
                    <a:pt x="0" y="0"/>
                  </a:lnTo>
                  <a:lnTo>
                    <a:pt x="0" y="2188876"/>
                  </a:lnTo>
                  <a:close/>
                </a:path>
              </a:pathLst>
            </a:custGeom>
            <a:ln w="130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9" name="object 79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413664" y="16799510"/>
              <a:ext cx="1477373" cy="2193604"/>
            </a:xfrm>
            <a:prstGeom prst="rect">
              <a:avLst/>
            </a:prstGeom>
          </p:spPr>
        </p:pic>
        <p:sp>
          <p:nvSpPr>
            <p:cNvPr id="80" name="object 80"/>
            <p:cNvSpPr/>
            <p:nvPr/>
          </p:nvSpPr>
          <p:spPr>
            <a:xfrm>
              <a:off x="407164" y="16793009"/>
              <a:ext cx="1490980" cy="2206625"/>
            </a:xfrm>
            <a:custGeom>
              <a:avLst/>
              <a:gdLst/>
              <a:ahLst/>
              <a:cxnLst/>
              <a:rect l="l" t="t" r="r" b="b"/>
              <a:pathLst>
                <a:path w="1490980" h="2206625">
                  <a:moveTo>
                    <a:pt x="0" y="2206605"/>
                  </a:moveTo>
                  <a:lnTo>
                    <a:pt x="1490374" y="2206605"/>
                  </a:lnTo>
                  <a:lnTo>
                    <a:pt x="1490374" y="0"/>
                  </a:lnTo>
                  <a:lnTo>
                    <a:pt x="0" y="0"/>
                  </a:lnTo>
                  <a:lnTo>
                    <a:pt x="0" y="2206605"/>
                  </a:lnTo>
                  <a:close/>
                </a:path>
              </a:pathLst>
            </a:custGeom>
            <a:ln w="130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1" name="object 81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2244425" y="16799510"/>
              <a:ext cx="1473827" cy="2195968"/>
            </a:xfrm>
            <a:prstGeom prst="rect">
              <a:avLst/>
            </a:prstGeom>
          </p:spPr>
        </p:pic>
        <p:sp>
          <p:nvSpPr>
            <p:cNvPr id="82" name="object 82"/>
            <p:cNvSpPr/>
            <p:nvPr/>
          </p:nvSpPr>
          <p:spPr>
            <a:xfrm>
              <a:off x="2237925" y="16793009"/>
              <a:ext cx="1487170" cy="2209165"/>
            </a:xfrm>
            <a:custGeom>
              <a:avLst/>
              <a:gdLst/>
              <a:ahLst/>
              <a:cxnLst/>
              <a:rect l="l" t="t" r="r" b="b"/>
              <a:pathLst>
                <a:path w="1487170" h="2209165">
                  <a:moveTo>
                    <a:pt x="0" y="2208968"/>
                  </a:moveTo>
                  <a:lnTo>
                    <a:pt x="1486828" y="2208968"/>
                  </a:lnTo>
                  <a:lnTo>
                    <a:pt x="1486828" y="0"/>
                  </a:lnTo>
                  <a:lnTo>
                    <a:pt x="0" y="0"/>
                  </a:lnTo>
                  <a:lnTo>
                    <a:pt x="0" y="2208968"/>
                  </a:lnTo>
                  <a:close/>
                </a:path>
              </a:pathLst>
            </a:custGeom>
            <a:ln w="130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3" name="object 83"/>
            <p:cNvSpPr/>
            <p:nvPr/>
          </p:nvSpPr>
          <p:spPr>
            <a:xfrm>
              <a:off x="5478101" y="17146988"/>
              <a:ext cx="442595" cy="471805"/>
            </a:xfrm>
            <a:custGeom>
              <a:avLst/>
              <a:gdLst/>
              <a:ahLst/>
              <a:cxnLst/>
              <a:rect l="l" t="t" r="r" b="b"/>
              <a:pathLst>
                <a:path w="442595" h="471805">
                  <a:moveTo>
                    <a:pt x="221015" y="0"/>
                  </a:moveTo>
                  <a:lnTo>
                    <a:pt x="221015" y="117894"/>
                  </a:lnTo>
                  <a:lnTo>
                    <a:pt x="0" y="117894"/>
                  </a:lnTo>
                  <a:lnTo>
                    <a:pt x="0" y="353683"/>
                  </a:lnTo>
                  <a:lnTo>
                    <a:pt x="221015" y="353683"/>
                  </a:lnTo>
                  <a:lnTo>
                    <a:pt x="221015" y="471577"/>
                  </a:lnTo>
                  <a:lnTo>
                    <a:pt x="442030" y="235788"/>
                  </a:lnTo>
                  <a:lnTo>
                    <a:pt x="221015" y="0"/>
                  </a:lnTo>
                  <a:close/>
                </a:path>
              </a:pathLst>
            </a:custGeom>
            <a:solidFill>
              <a:srgbClr val="00AFE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4" name="object 84"/>
            <p:cNvSpPr/>
            <p:nvPr/>
          </p:nvSpPr>
          <p:spPr>
            <a:xfrm>
              <a:off x="5478101" y="17146988"/>
              <a:ext cx="442595" cy="471805"/>
            </a:xfrm>
            <a:custGeom>
              <a:avLst/>
              <a:gdLst/>
              <a:ahLst/>
              <a:cxnLst/>
              <a:rect l="l" t="t" r="r" b="b"/>
              <a:pathLst>
                <a:path w="442595" h="471805">
                  <a:moveTo>
                    <a:pt x="0" y="117894"/>
                  </a:moveTo>
                  <a:lnTo>
                    <a:pt x="221015" y="117894"/>
                  </a:lnTo>
                  <a:lnTo>
                    <a:pt x="221015" y="0"/>
                  </a:lnTo>
                  <a:lnTo>
                    <a:pt x="442030" y="235788"/>
                  </a:lnTo>
                  <a:lnTo>
                    <a:pt x="221015" y="471577"/>
                  </a:lnTo>
                  <a:lnTo>
                    <a:pt x="221015" y="353683"/>
                  </a:lnTo>
                  <a:lnTo>
                    <a:pt x="0" y="353683"/>
                  </a:lnTo>
                  <a:lnTo>
                    <a:pt x="0" y="117894"/>
                  </a:lnTo>
                  <a:close/>
                </a:path>
              </a:pathLst>
            </a:custGeom>
            <a:ln w="11818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5" name="object 85"/>
            <p:cNvSpPr/>
            <p:nvPr/>
          </p:nvSpPr>
          <p:spPr>
            <a:xfrm>
              <a:off x="3713526" y="17146988"/>
              <a:ext cx="443230" cy="471805"/>
            </a:xfrm>
            <a:custGeom>
              <a:avLst/>
              <a:gdLst/>
              <a:ahLst/>
              <a:cxnLst/>
              <a:rect l="l" t="t" r="r" b="b"/>
              <a:pathLst>
                <a:path w="443229" h="471805">
                  <a:moveTo>
                    <a:pt x="221606" y="0"/>
                  </a:moveTo>
                  <a:lnTo>
                    <a:pt x="221606" y="117894"/>
                  </a:lnTo>
                  <a:lnTo>
                    <a:pt x="0" y="117894"/>
                  </a:lnTo>
                  <a:lnTo>
                    <a:pt x="0" y="353683"/>
                  </a:lnTo>
                  <a:lnTo>
                    <a:pt x="221606" y="353683"/>
                  </a:lnTo>
                  <a:lnTo>
                    <a:pt x="221606" y="471577"/>
                  </a:lnTo>
                  <a:lnTo>
                    <a:pt x="443212" y="235788"/>
                  </a:lnTo>
                  <a:lnTo>
                    <a:pt x="221606" y="0"/>
                  </a:lnTo>
                  <a:close/>
                </a:path>
              </a:pathLst>
            </a:custGeom>
            <a:solidFill>
              <a:srgbClr val="00AFE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6" name="object 86"/>
            <p:cNvSpPr/>
            <p:nvPr/>
          </p:nvSpPr>
          <p:spPr>
            <a:xfrm>
              <a:off x="3713526" y="17146988"/>
              <a:ext cx="443230" cy="471805"/>
            </a:xfrm>
            <a:custGeom>
              <a:avLst/>
              <a:gdLst/>
              <a:ahLst/>
              <a:cxnLst/>
              <a:rect l="l" t="t" r="r" b="b"/>
              <a:pathLst>
                <a:path w="443229" h="471805">
                  <a:moveTo>
                    <a:pt x="0" y="117894"/>
                  </a:moveTo>
                  <a:lnTo>
                    <a:pt x="221606" y="117894"/>
                  </a:lnTo>
                  <a:lnTo>
                    <a:pt x="221606" y="0"/>
                  </a:lnTo>
                  <a:lnTo>
                    <a:pt x="443212" y="235788"/>
                  </a:lnTo>
                  <a:lnTo>
                    <a:pt x="221606" y="471577"/>
                  </a:lnTo>
                  <a:lnTo>
                    <a:pt x="221606" y="353683"/>
                  </a:lnTo>
                  <a:lnTo>
                    <a:pt x="0" y="353683"/>
                  </a:lnTo>
                  <a:lnTo>
                    <a:pt x="0" y="117894"/>
                  </a:lnTo>
                  <a:close/>
                </a:path>
              </a:pathLst>
            </a:custGeom>
            <a:ln w="11818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7" name="object 87"/>
            <p:cNvSpPr/>
            <p:nvPr/>
          </p:nvSpPr>
          <p:spPr>
            <a:xfrm>
              <a:off x="1848489" y="17146988"/>
              <a:ext cx="443230" cy="471805"/>
            </a:xfrm>
            <a:custGeom>
              <a:avLst/>
              <a:gdLst/>
              <a:ahLst/>
              <a:cxnLst/>
              <a:rect l="l" t="t" r="r" b="b"/>
              <a:pathLst>
                <a:path w="443230" h="471805">
                  <a:moveTo>
                    <a:pt x="221606" y="0"/>
                  </a:moveTo>
                  <a:lnTo>
                    <a:pt x="221606" y="117894"/>
                  </a:lnTo>
                  <a:lnTo>
                    <a:pt x="0" y="117894"/>
                  </a:lnTo>
                  <a:lnTo>
                    <a:pt x="0" y="353683"/>
                  </a:lnTo>
                  <a:lnTo>
                    <a:pt x="221606" y="353683"/>
                  </a:lnTo>
                  <a:lnTo>
                    <a:pt x="221606" y="471577"/>
                  </a:lnTo>
                  <a:lnTo>
                    <a:pt x="443212" y="235788"/>
                  </a:lnTo>
                  <a:lnTo>
                    <a:pt x="221606" y="0"/>
                  </a:lnTo>
                  <a:close/>
                </a:path>
              </a:pathLst>
            </a:custGeom>
            <a:solidFill>
              <a:srgbClr val="00AFE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8" name="object 88"/>
            <p:cNvSpPr/>
            <p:nvPr/>
          </p:nvSpPr>
          <p:spPr>
            <a:xfrm>
              <a:off x="1848489" y="17146988"/>
              <a:ext cx="443230" cy="471805"/>
            </a:xfrm>
            <a:custGeom>
              <a:avLst/>
              <a:gdLst/>
              <a:ahLst/>
              <a:cxnLst/>
              <a:rect l="l" t="t" r="r" b="b"/>
              <a:pathLst>
                <a:path w="443230" h="471805">
                  <a:moveTo>
                    <a:pt x="0" y="117894"/>
                  </a:moveTo>
                  <a:lnTo>
                    <a:pt x="221606" y="117894"/>
                  </a:lnTo>
                  <a:lnTo>
                    <a:pt x="221606" y="0"/>
                  </a:lnTo>
                  <a:lnTo>
                    <a:pt x="443212" y="235788"/>
                  </a:lnTo>
                  <a:lnTo>
                    <a:pt x="221606" y="471577"/>
                  </a:lnTo>
                  <a:lnTo>
                    <a:pt x="221606" y="353683"/>
                  </a:lnTo>
                  <a:lnTo>
                    <a:pt x="0" y="353683"/>
                  </a:lnTo>
                  <a:lnTo>
                    <a:pt x="0" y="117894"/>
                  </a:lnTo>
                  <a:close/>
                </a:path>
              </a:pathLst>
            </a:custGeom>
            <a:ln w="11818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9" name="object 89"/>
            <p:cNvSpPr/>
            <p:nvPr/>
          </p:nvSpPr>
          <p:spPr>
            <a:xfrm>
              <a:off x="395935" y="16781792"/>
              <a:ext cx="5646420" cy="215265"/>
            </a:xfrm>
            <a:custGeom>
              <a:avLst/>
              <a:gdLst/>
              <a:ahLst/>
              <a:cxnLst/>
              <a:rect l="l" t="t" r="r" b="b"/>
              <a:pathLst>
                <a:path w="5646420" h="215265">
                  <a:moveTo>
                    <a:pt x="243471" y="0"/>
                  </a:moveTo>
                  <a:lnTo>
                    <a:pt x="0" y="0"/>
                  </a:lnTo>
                  <a:lnTo>
                    <a:pt x="0" y="215099"/>
                  </a:lnTo>
                  <a:lnTo>
                    <a:pt x="243471" y="215099"/>
                  </a:lnTo>
                  <a:lnTo>
                    <a:pt x="243471" y="0"/>
                  </a:lnTo>
                  <a:close/>
                </a:path>
                <a:path w="5646420" h="215265">
                  <a:moveTo>
                    <a:pt x="2045855" y="0"/>
                  </a:moveTo>
                  <a:lnTo>
                    <a:pt x="1802384" y="0"/>
                  </a:lnTo>
                  <a:lnTo>
                    <a:pt x="1802384" y="215099"/>
                  </a:lnTo>
                  <a:lnTo>
                    <a:pt x="2045855" y="215099"/>
                  </a:lnTo>
                  <a:lnTo>
                    <a:pt x="2045855" y="0"/>
                  </a:lnTo>
                  <a:close/>
                </a:path>
                <a:path w="5646420" h="215265">
                  <a:moveTo>
                    <a:pt x="3870718" y="0"/>
                  </a:moveTo>
                  <a:lnTo>
                    <a:pt x="3627247" y="0"/>
                  </a:lnTo>
                  <a:lnTo>
                    <a:pt x="3627247" y="215099"/>
                  </a:lnTo>
                  <a:lnTo>
                    <a:pt x="3870718" y="215099"/>
                  </a:lnTo>
                  <a:lnTo>
                    <a:pt x="3870718" y="0"/>
                  </a:lnTo>
                  <a:close/>
                </a:path>
                <a:path w="5646420" h="215265">
                  <a:moveTo>
                    <a:pt x="5645924" y="0"/>
                  </a:moveTo>
                  <a:lnTo>
                    <a:pt x="5402453" y="0"/>
                  </a:lnTo>
                  <a:lnTo>
                    <a:pt x="5402453" y="215099"/>
                  </a:lnTo>
                  <a:lnTo>
                    <a:pt x="5645924" y="215099"/>
                  </a:lnTo>
                  <a:lnTo>
                    <a:pt x="5645924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90" name="object 90"/>
          <p:cNvSpPr txBox="1"/>
          <p:nvPr/>
        </p:nvSpPr>
        <p:spPr>
          <a:xfrm>
            <a:off x="354575" y="15985897"/>
            <a:ext cx="7044690" cy="998219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9050">
              <a:lnSpc>
                <a:spcPct val="100000"/>
              </a:lnSpc>
              <a:spcBef>
                <a:spcPts val="130"/>
              </a:spcBef>
            </a:pPr>
            <a:r>
              <a:rPr sz="900" b="1" spc="15" dirty="0">
                <a:latin typeface="Arial"/>
                <a:cs typeface="Arial"/>
              </a:rPr>
              <a:t>Figura</a:t>
            </a:r>
            <a:r>
              <a:rPr sz="900" b="1" spc="5" dirty="0">
                <a:latin typeface="Arial"/>
                <a:cs typeface="Arial"/>
              </a:rPr>
              <a:t> </a:t>
            </a:r>
            <a:r>
              <a:rPr sz="900" b="1" spc="10" dirty="0">
                <a:latin typeface="Arial"/>
                <a:cs typeface="Arial"/>
              </a:rPr>
              <a:t>M</a:t>
            </a:r>
            <a:r>
              <a:rPr sz="900" spc="10" dirty="0">
                <a:latin typeface="Arial MT"/>
                <a:cs typeface="Arial MT"/>
              </a:rPr>
              <a:t>:</a:t>
            </a:r>
            <a:r>
              <a:rPr sz="900" spc="5" dirty="0">
                <a:latin typeface="Arial MT"/>
                <a:cs typeface="Arial MT"/>
              </a:rPr>
              <a:t> </a:t>
            </a:r>
            <a:r>
              <a:rPr sz="900" spc="15" dirty="0">
                <a:latin typeface="Arial MT"/>
                <a:cs typeface="Arial MT"/>
              </a:rPr>
              <a:t>Sementes</a:t>
            </a:r>
            <a:r>
              <a:rPr sz="900" spc="-15" dirty="0">
                <a:latin typeface="Arial MT"/>
                <a:cs typeface="Arial MT"/>
              </a:rPr>
              <a:t> </a:t>
            </a:r>
            <a:r>
              <a:rPr sz="900" spc="15" dirty="0">
                <a:latin typeface="Arial MT"/>
                <a:cs typeface="Arial MT"/>
              </a:rPr>
              <a:t>para</a:t>
            </a:r>
            <a:r>
              <a:rPr sz="900" dirty="0">
                <a:latin typeface="Arial MT"/>
                <a:cs typeface="Arial MT"/>
              </a:rPr>
              <a:t> </a:t>
            </a:r>
            <a:r>
              <a:rPr sz="900" spc="15" dirty="0">
                <a:latin typeface="Arial MT"/>
                <a:cs typeface="Arial MT"/>
              </a:rPr>
              <a:t>o</a:t>
            </a:r>
            <a:r>
              <a:rPr sz="900" spc="5" dirty="0">
                <a:latin typeface="Arial MT"/>
                <a:cs typeface="Arial MT"/>
              </a:rPr>
              <a:t> </a:t>
            </a:r>
            <a:r>
              <a:rPr sz="900" spc="10" dirty="0">
                <a:latin typeface="Arial MT"/>
                <a:cs typeface="Arial MT"/>
              </a:rPr>
              <a:t>teste</a:t>
            </a:r>
            <a:r>
              <a:rPr sz="900" dirty="0">
                <a:latin typeface="Arial MT"/>
                <a:cs typeface="Arial MT"/>
              </a:rPr>
              <a:t> </a:t>
            </a:r>
            <a:r>
              <a:rPr sz="900" spc="15" dirty="0">
                <a:latin typeface="Arial MT"/>
                <a:cs typeface="Arial MT"/>
              </a:rPr>
              <a:t>de</a:t>
            </a:r>
            <a:r>
              <a:rPr sz="900" spc="10" dirty="0">
                <a:latin typeface="Arial MT"/>
                <a:cs typeface="Arial MT"/>
              </a:rPr>
              <a:t> germinação;</a:t>
            </a:r>
            <a:r>
              <a:rPr sz="900" spc="5" dirty="0">
                <a:latin typeface="Arial MT"/>
                <a:cs typeface="Arial MT"/>
              </a:rPr>
              <a:t> </a:t>
            </a:r>
            <a:r>
              <a:rPr sz="900" b="1" spc="15" dirty="0">
                <a:latin typeface="Arial"/>
                <a:cs typeface="Arial"/>
              </a:rPr>
              <a:t>Figura N</a:t>
            </a:r>
            <a:r>
              <a:rPr sz="900" spc="15" dirty="0">
                <a:latin typeface="Arial MT"/>
                <a:cs typeface="Arial MT"/>
              </a:rPr>
              <a:t>:</a:t>
            </a:r>
            <a:r>
              <a:rPr sz="900" spc="10" dirty="0">
                <a:latin typeface="Arial MT"/>
                <a:cs typeface="Arial MT"/>
              </a:rPr>
              <a:t> </a:t>
            </a:r>
            <a:r>
              <a:rPr sz="900" spc="15" dirty="0">
                <a:latin typeface="Arial MT"/>
                <a:cs typeface="Arial MT"/>
              </a:rPr>
              <a:t>Umedecendo</a:t>
            </a:r>
            <a:r>
              <a:rPr sz="900" spc="-10" dirty="0">
                <a:latin typeface="Arial MT"/>
                <a:cs typeface="Arial MT"/>
              </a:rPr>
              <a:t> </a:t>
            </a:r>
            <a:r>
              <a:rPr sz="900" spc="15" dirty="0">
                <a:latin typeface="Arial MT"/>
                <a:cs typeface="Arial MT"/>
              </a:rPr>
              <a:t>as</a:t>
            </a:r>
            <a:r>
              <a:rPr sz="900" spc="5" dirty="0">
                <a:latin typeface="Arial MT"/>
                <a:cs typeface="Arial MT"/>
              </a:rPr>
              <a:t> </a:t>
            </a:r>
            <a:r>
              <a:rPr sz="900" spc="15" dirty="0">
                <a:latin typeface="Arial MT"/>
                <a:cs typeface="Arial MT"/>
              </a:rPr>
              <a:t>sementes;</a:t>
            </a:r>
            <a:r>
              <a:rPr sz="900" spc="-10" dirty="0">
                <a:latin typeface="Arial MT"/>
                <a:cs typeface="Arial MT"/>
              </a:rPr>
              <a:t> </a:t>
            </a:r>
            <a:r>
              <a:rPr sz="900" b="1" spc="15" dirty="0">
                <a:latin typeface="Arial"/>
                <a:cs typeface="Arial"/>
              </a:rPr>
              <a:t>Figura</a:t>
            </a:r>
            <a:r>
              <a:rPr sz="900" b="1" spc="10" dirty="0">
                <a:latin typeface="Arial"/>
                <a:cs typeface="Arial"/>
              </a:rPr>
              <a:t> </a:t>
            </a:r>
            <a:r>
              <a:rPr sz="900" b="1" spc="15" dirty="0">
                <a:latin typeface="Arial"/>
                <a:cs typeface="Arial"/>
              </a:rPr>
              <a:t>O</a:t>
            </a:r>
            <a:r>
              <a:rPr sz="900" spc="15" dirty="0">
                <a:latin typeface="Arial MT"/>
                <a:cs typeface="Arial MT"/>
              </a:rPr>
              <a:t>:</a:t>
            </a:r>
            <a:r>
              <a:rPr sz="900" spc="-5" dirty="0">
                <a:latin typeface="Arial MT"/>
                <a:cs typeface="Arial MT"/>
              </a:rPr>
              <a:t> </a:t>
            </a:r>
            <a:r>
              <a:rPr sz="900" spc="15" dirty="0">
                <a:latin typeface="Arial MT"/>
                <a:cs typeface="Arial MT"/>
              </a:rPr>
              <a:t>Sementes</a:t>
            </a:r>
            <a:r>
              <a:rPr sz="900" spc="-15" dirty="0">
                <a:latin typeface="Arial MT"/>
                <a:cs typeface="Arial MT"/>
              </a:rPr>
              <a:t> </a:t>
            </a:r>
            <a:r>
              <a:rPr sz="900" spc="15" dirty="0">
                <a:latin typeface="Arial MT"/>
                <a:cs typeface="Arial MT"/>
              </a:rPr>
              <a:t>nos </a:t>
            </a:r>
            <a:r>
              <a:rPr sz="900" spc="10" dirty="0">
                <a:latin typeface="Arial MT"/>
                <a:cs typeface="Arial MT"/>
              </a:rPr>
              <a:t>plásticos.</a:t>
            </a:r>
            <a:r>
              <a:rPr sz="900" spc="-5" dirty="0">
                <a:latin typeface="Arial MT"/>
                <a:cs typeface="Arial MT"/>
              </a:rPr>
              <a:t> </a:t>
            </a:r>
            <a:r>
              <a:rPr sz="900" b="1" spc="15" dirty="0">
                <a:latin typeface="Arial"/>
                <a:cs typeface="Arial"/>
              </a:rPr>
              <a:t>Figura</a:t>
            </a:r>
            <a:r>
              <a:rPr sz="900" b="1" spc="10" dirty="0">
                <a:latin typeface="Arial"/>
                <a:cs typeface="Arial"/>
              </a:rPr>
              <a:t> </a:t>
            </a:r>
            <a:r>
              <a:rPr sz="900" b="1" spc="15" dirty="0">
                <a:latin typeface="Arial"/>
                <a:cs typeface="Arial"/>
              </a:rPr>
              <a:t>P:</a:t>
            </a:r>
            <a:endParaRPr sz="900">
              <a:latin typeface="Arial"/>
              <a:cs typeface="Arial"/>
            </a:endParaRPr>
          </a:p>
          <a:p>
            <a:pPr marL="19050">
              <a:lnSpc>
                <a:spcPct val="100000"/>
              </a:lnSpc>
              <a:spcBef>
                <a:spcPts val="35"/>
              </a:spcBef>
            </a:pPr>
            <a:r>
              <a:rPr sz="900" spc="15" dirty="0">
                <a:latin typeface="Arial MT"/>
                <a:cs typeface="Arial MT"/>
              </a:rPr>
              <a:t>Contagem</a:t>
            </a:r>
            <a:r>
              <a:rPr sz="900" spc="-25" dirty="0">
                <a:latin typeface="Arial MT"/>
                <a:cs typeface="Arial MT"/>
              </a:rPr>
              <a:t> </a:t>
            </a:r>
            <a:r>
              <a:rPr sz="900" spc="15" dirty="0">
                <a:latin typeface="Arial MT"/>
                <a:cs typeface="Arial MT"/>
              </a:rPr>
              <a:t>das</a:t>
            </a:r>
            <a:r>
              <a:rPr sz="900" spc="-25" dirty="0">
                <a:latin typeface="Arial MT"/>
                <a:cs typeface="Arial MT"/>
              </a:rPr>
              <a:t> </a:t>
            </a:r>
            <a:r>
              <a:rPr sz="900" spc="15" dirty="0">
                <a:latin typeface="Arial MT"/>
                <a:cs typeface="Arial MT"/>
              </a:rPr>
              <a:t>sementes.</a:t>
            </a:r>
            <a:endParaRPr sz="9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650"/>
              </a:spcBef>
            </a:pPr>
            <a:r>
              <a:rPr sz="900" b="1" spc="10" dirty="0">
                <a:latin typeface="Arial"/>
                <a:cs typeface="Arial"/>
              </a:rPr>
              <a:t>Fonte</a:t>
            </a:r>
            <a:r>
              <a:rPr sz="900" spc="10" dirty="0">
                <a:latin typeface="Arial MT"/>
                <a:cs typeface="Arial MT"/>
              </a:rPr>
              <a:t>:</a:t>
            </a:r>
            <a:r>
              <a:rPr sz="900" spc="-45" dirty="0">
                <a:latin typeface="Arial MT"/>
                <a:cs typeface="Arial MT"/>
              </a:rPr>
              <a:t> </a:t>
            </a:r>
            <a:r>
              <a:rPr sz="900" spc="10" dirty="0">
                <a:latin typeface="Arial MT"/>
                <a:cs typeface="Arial MT"/>
              </a:rPr>
              <a:t>Alisson</a:t>
            </a:r>
            <a:r>
              <a:rPr sz="900" spc="25" dirty="0">
                <a:latin typeface="Arial MT"/>
                <a:cs typeface="Arial MT"/>
              </a:rPr>
              <a:t> </a:t>
            </a:r>
            <a:r>
              <a:rPr sz="900" spc="10" dirty="0">
                <a:latin typeface="Arial MT"/>
                <a:cs typeface="Arial MT"/>
              </a:rPr>
              <a:t>Rodrigo</a:t>
            </a:r>
            <a:r>
              <a:rPr sz="900" spc="15" dirty="0">
                <a:latin typeface="Arial MT"/>
                <a:cs typeface="Arial MT"/>
              </a:rPr>
              <a:t> Klauck</a:t>
            </a:r>
            <a:r>
              <a:rPr sz="900" spc="5" dirty="0">
                <a:latin typeface="Arial MT"/>
                <a:cs typeface="Arial MT"/>
              </a:rPr>
              <a:t> / </a:t>
            </a:r>
            <a:r>
              <a:rPr sz="900" spc="10" dirty="0">
                <a:latin typeface="Arial MT"/>
                <a:cs typeface="Arial MT"/>
              </a:rPr>
              <a:t>Dionéia</a:t>
            </a:r>
            <a:r>
              <a:rPr sz="900" spc="5" dirty="0">
                <a:latin typeface="Arial MT"/>
                <a:cs typeface="Arial MT"/>
              </a:rPr>
              <a:t> </a:t>
            </a:r>
            <a:r>
              <a:rPr sz="900" spc="15" dirty="0">
                <a:latin typeface="Arial MT"/>
                <a:cs typeface="Arial MT"/>
              </a:rPr>
              <a:t>Schauren</a:t>
            </a:r>
            <a:r>
              <a:rPr sz="900" dirty="0">
                <a:latin typeface="Arial MT"/>
                <a:cs typeface="Arial MT"/>
              </a:rPr>
              <a:t> </a:t>
            </a:r>
            <a:r>
              <a:rPr sz="900" spc="5" dirty="0">
                <a:latin typeface="Arial MT"/>
                <a:cs typeface="Arial MT"/>
              </a:rPr>
              <a:t>/</a:t>
            </a:r>
            <a:r>
              <a:rPr sz="900" spc="-50" dirty="0">
                <a:latin typeface="Arial MT"/>
                <a:cs typeface="Arial MT"/>
              </a:rPr>
              <a:t> </a:t>
            </a:r>
            <a:r>
              <a:rPr sz="900" spc="10" dirty="0">
                <a:latin typeface="Arial MT"/>
                <a:cs typeface="Arial MT"/>
              </a:rPr>
              <a:t>Alisson</a:t>
            </a:r>
            <a:r>
              <a:rPr sz="900" spc="15" dirty="0">
                <a:latin typeface="Arial MT"/>
                <a:cs typeface="Arial MT"/>
              </a:rPr>
              <a:t> R.</a:t>
            </a:r>
            <a:r>
              <a:rPr sz="900" spc="35" dirty="0">
                <a:latin typeface="Arial MT"/>
                <a:cs typeface="Arial MT"/>
              </a:rPr>
              <a:t> </a:t>
            </a:r>
            <a:r>
              <a:rPr sz="900" spc="15" dirty="0">
                <a:latin typeface="Arial MT"/>
                <a:cs typeface="Arial MT"/>
              </a:rPr>
              <a:t>Klauck</a:t>
            </a:r>
            <a:r>
              <a:rPr sz="900" spc="5" dirty="0">
                <a:latin typeface="Arial MT"/>
                <a:cs typeface="Arial MT"/>
              </a:rPr>
              <a:t> / </a:t>
            </a:r>
            <a:r>
              <a:rPr sz="900" spc="15" dirty="0">
                <a:latin typeface="Arial MT"/>
                <a:cs typeface="Arial MT"/>
              </a:rPr>
              <a:t>Dionéia</a:t>
            </a:r>
            <a:r>
              <a:rPr sz="900" spc="5" dirty="0">
                <a:latin typeface="Arial MT"/>
                <a:cs typeface="Arial MT"/>
              </a:rPr>
              <a:t> </a:t>
            </a:r>
            <a:r>
              <a:rPr sz="900" spc="15" dirty="0">
                <a:latin typeface="Arial MT"/>
                <a:cs typeface="Arial MT"/>
              </a:rPr>
              <a:t>Schauren</a:t>
            </a:r>
            <a:r>
              <a:rPr sz="900" dirty="0">
                <a:latin typeface="Arial MT"/>
                <a:cs typeface="Arial MT"/>
              </a:rPr>
              <a:t> </a:t>
            </a:r>
            <a:r>
              <a:rPr sz="900" spc="5" dirty="0">
                <a:latin typeface="Arial MT"/>
                <a:cs typeface="Arial MT"/>
              </a:rPr>
              <a:t>.</a:t>
            </a:r>
            <a:endParaRPr sz="900">
              <a:latin typeface="Arial MT"/>
              <a:cs typeface="Arial MT"/>
            </a:endParaRPr>
          </a:p>
          <a:p>
            <a:pPr marL="76200">
              <a:lnSpc>
                <a:spcPct val="100000"/>
              </a:lnSpc>
              <a:spcBef>
                <a:spcPts val="420"/>
              </a:spcBef>
            </a:pPr>
            <a:r>
              <a:rPr sz="1400" b="1" spc="-5" dirty="0">
                <a:latin typeface="Arial"/>
                <a:cs typeface="Arial"/>
              </a:rPr>
              <a:t>Fluxograma</a:t>
            </a:r>
            <a:r>
              <a:rPr sz="1400" b="1" spc="-20" dirty="0">
                <a:latin typeface="Arial"/>
                <a:cs typeface="Arial"/>
              </a:rPr>
              <a:t> </a:t>
            </a:r>
            <a:r>
              <a:rPr sz="1400" b="1" spc="-5" dirty="0">
                <a:latin typeface="Arial"/>
                <a:cs typeface="Arial"/>
              </a:rPr>
              <a:t>5:</a:t>
            </a:r>
            <a:r>
              <a:rPr sz="1400" b="1" spc="-10" dirty="0">
                <a:latin typeface="Arial"/>
                <a:cs typeface="Arial"/>
              </a:rPr>
              <a:t> </a:t>
            </a:r>
            <a:r>
              <a:rPr sz="1400" spc="-30" dirty="0">
                <a:latin typeface="Arial MT"/>
                <a:cs typeface="Arial MT"/>
              </a:rPr>
              <a:t>Testes</a:t>
            </a:r>
            <a:r>
              <a:rPr sz="1400" spc="-15" dirty="0">
                <a:latin typeface="Arial MT"/>
                <a:cs typeface="Arial MT"/>
              </a:rPr>
              <a:t> </a:t>
            </a:r>
            <a:r>
              <a:rPr sz="1400" i="1" spc="-5" dirty="0">
                <a:latin typeface="Arial"/>
                <a:cs typeface="Arial"/>
              </a:rPr>
              <a:t>in</a:t>
            </a:r>
            <a:r>
              <a:rPr sz="1400" i="1" spc="-10" dirty="0">
                <a:latin typeface="Arial"/>
                <a:cs typeface="Arial"/>
              </a:rPr>
              <a:t> </a:t>
            </a:r>
            <a:r>
              <a:rPr sz="1400" i="1" spc="-5" dirty="0">
                <a:latin typeface="Arial"/>
                <a:cs typeface="Arial"/>
              </a:rPr>
              <a:t>vitro.</a:t>
            </a:r>
            <a:endParaRPr sz="1400">
              <a:latin typeface="Arial"/>
              <a:cs typeface="Arial"/>
            </a:endParaRPr>
          </a:p>
          <a:p>
            <a:pPr marL="107314">
              <a:lnSpc>
                <a:spcPct val="100000"/>
              </a:lnSpc>
              <a:spcBef>
                <a:spcPts val="280"/>
              </a:spcBef>
              <a:tabLst>
                <a:tab pos="1913889" algn="l"/>
                <a:tab pos="3743325" algn="l"/>
                <a:tab pos="5523230" algn="l"/>
              </a:tabLst>
            </a:pPr>
            <a:r>
              <a:rPr sz="1100" b="1" spc="10" dirty="0">
                <a:latin typeface="Arial"/>
                <a:cs typeface="Arial"/>
              </a:rPr>
              <a:t>Q	R	S	T</a:t>
            </a:r>
            <a:endParaRPr sz="1100">
              <a:latin typeface="Arial"/>
              <a:cs typeface="Arial"/>
            </a:endParaRPr>
          </a:p>
        </p:txBody>
      </p:sp>
      <p:sp>
        <p:nvSpPr>
          <p:cNvPr id="91" name="object 91"/>
          <p:cNvSpPr txBox="1"/>
          <p:nvPr/>
        </p:nvSpPr>
        <p:spPr>
          <a:xfrm>
            <a:off x="812442" y="19071421"/>
            <a:ext cx="6455410" cy="451484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marR="5080">
              <a:lnSpc>
                <a:spcPct val="103400"/>
              </a:lnSpc>
              <a:spcBef>
                <a:spcPts val="90"/>
              </a:spcBef>
            </a:pPr>
            <a:r>
              <a:rPr sz="900" b="1" spc="15" dirty="0">
                <a:latin typeface="Arial"/>
                <a:cs typeface="Arial"/>
              </a:rPr>
              <a:t>Figura</a:t>
            </a:r>
            <a:r>
              <a:rPr sz="900" b="1" dirty="0">
                <a:latin typeface="Arial"/>
                <a:cs typeface="Arial"/>
              </a:rPr>
              <a:t> </a:t>
            </a:r>
            <a:r>
              <a:rPr sz="900" b="1" spc="15" dirty="0">
                <a:latin typeface="Arial"/>
                <a:cs typeface="Arial"/>
              </a:rPr>
              <a:t>Q:</a:t>
            </a:r>
            <a:r>
              <a:rPr sz="900" b="1" spc="5" dirty="0">
                <a:latin typeface="Arial"/>
                <a:cs typeface="Arial"/>
              </a:rPr>
              <a:t> </a:t>
            </a:r>
            <a:r>
              <a:rPr sz="900" spc="15" dirty="0">
                <a:latin typeface="Arial MT"/>
                <a:cs typeface="Arial MT"/>
              </a:rPr>
              <a:t>Fazendo</a:t>
            </a:r>
            <a:r>
              <a:rPr sz="900" spc="5" dirty="0">
                <a:latin typeface="Arial MT"/>
                <a:cs typeface="Arial MT"/>
              </a:rPr>
              <a:t> </a:t>
            </a:r>
            <a:r>
              <a:rPr sz="900" spc="15" dirty="0">
                <a:latin typeface="Arial MT"/>
                <a:cs typeface="Arial MT"/>
              </a:rPr>
              <a:t>o</a:t>
            </a:r>
            <a:r>
              <a:rPr sz="900" spc="5" dirty="0">
                <a:latin typeface="Arial MT"/>
                <a:cs typeface="Arial MT"/>
              </a:rPr>
              <a:t> </a:t>
            </a:r>
            <a:r>
              <a:rPr sz="900" spc="15" dirty="0">
                <a:latin typeface="Arial MT"/>
                <a:cs typeface="Arial MT"/>
              </a:rPr>
              <a:t>preparo</a:t>
            </a:r>
            <a:r>
              <a:rPr sz="900" spc="-10" dirty="0">
                <a:latin typeface="Arial MT"/>
                <a:cs typeface="Arial MT"/>
              </a:rPr>
              <a:t> </a:t>
            </a:r>
            <a:r>
              <a:rPr sz="900" spc="15" dirty="0">
                <a:latin typeface="Arial MT"/>
                <a:cs typeface="Arial MT"/>
              </a:rPr>
              <a:t>dos</a:t>
            </a:r>
            <a:r>
              <a:rPr sz="900" spc="5" dirty="0">
                <a:latin typeface="Arial MT"/>
                <a:cs typeface="Arial MT"/>
              </a:rPr>
              <a:t> </a:t>
            </a:r>
            <a:r>
              <a:rPr sz="900" spc="10" dirty="0">
                <a:latin typeface="Arial MT"/>
                <a:cs typeface="Arial MT"/>
              </a:rPr>
              <a:t>extratos;</a:t>
            </a:r>
            <a:r>
              <a:rPr sz="900" spc="15" dirty="0">
                <a:latin typeface="Arial MT"/>
                <a:cs typeface="Arial MT"/>
              </a:rPr>
              <a:t> </a:t>
            </a:r>
            <a:r>
              <a:rPr sz="900" b="1" spc="15" dirty="0">
                <a:latin typeface="Arial"/>
                <a:cs typeface="Arial"/>
              </a:rPr>
              <a:t>Figura</a:t>
            </a:r>
            <a:r>
              <a:rPr sz="900" b="1" spc="5" dirty="0">
                <a:latin typeface="Arial"/>
                <a:cs typeface="Arial"/>
              </a:rPr>
              <a:t> </a:t>
            </a:r>
            <a:r>
              <a:rPr sz="900" b="1" spc="15" dirty="0">
                <a:latin typeface="Arial"/>
                <a:cs typeface="Arial"/>
              </a:rPr>
              <a:t>R:</a:t>
            </a:r>
            <a:r>
              <a:rPr sz="900" b="1" spc="10" dirty="0">
                <a:latin typeface="Arial"/>
                <a:cs typeface="Arial"/>
              </a:rPr>
              <a:t> </a:t>
            </a:r>
            <a:r>
              <a:rPr sz="900" spc="10" dirty="0">
                <a:latin typeface="Arial MT"/>
                <a:cs typeface="Arial MT"/>
              </a:rPr>
              <a:t>Identificação</a:t>
            </a:r>
            <a:r>
              <a:rPr sz="900" spc="-25" dirty="0">
                <a:latin typeface="Arial MT"/>
                <a:cs typeface="Arial MT"/>
              </a:rPr>
              <a:t> </a:t>
            </a:r>
            <a:r>
              <a:rPr sz="900" spc="15" dirty="0">
                <a:latin typeface="Arial MT"/>
                <a:cs typeface="Arial MT"/>
              </a:rPr>
              <a:t>das</a:t>
            </a:r>
            <a:r>
              <a:rPr sz="900" spc="5" dirty="0">
                <a:latin typeface="Arial MT"/>
                <a:cs typeface="Arial MT"/>
              </a:rPr>
              <a:t> </a:t>
            </a:r>
            <a:r>
              <a:rPr sz="900" spc="10" dirty="0">
                <a:latin typeface="Arial MT"/>
                <a:cs typeface="Arial MT"/>
              </a:rPr>
              <a:t>placas</a:t>
            </a:r>
            <a:r>
              <a:rPr sz="900" spc="5" dirty="0">
                <a:latin typeface="Arial MT"/>
                <a:cs typeface="Arial MT"/>
              </a:rPr>
              <a:t> </a:t>
            </a:r>
            <a:r>
              <a:rPr sz="900" spc="15" dirty="0">
                <a:latin typeface="Arial MT"/>
                <a:cs typeface="Arial MT"/>
              </a:rPr>
              <a:t>de</a:t>
            </a:r>
            <a:r>
              <a:rPr sz="900" spc="20" dirty="0">
                <a:latin typeface="Arial MT"/>
                <a:cs typeface="Arial MT"/>
              </a:rPr>
              <a:t> </a:t>
            </a:r>
            <a:r>
              <a:rPr sz="900" spc="10" dirty="0">
                <a:latin typeface="Arial MT"/>
                <a:cs typeface="Arial MT"/>
              </a:rPr>
              <a:t>petri;</a:t>
            </a:r>
            <a:r>
              <a:rPr sz="900" spc="-10" dirty="0">
                <a:latin typeface="Arial MT"/>
                <a:cs typeface="Arial MT"/>
              </a:rPr>
              <a:t> </a:t>
            </a:r>
            <a:r>
              <a:rPr sz="900" b="1" spc="15" dirty="0">
                <a:latin typeface="Arial"/>
                <a:cs typeface="Arial"/>
              </a:rPr>
              <a:t>Figura</a:t>
            </a:r>
            <a:r>
              <a:rPr sz="900" b="1" spc="5" dirty="0">
                <a:latin typeface="Arial"/>
                <a:cs typeface="Arial"/>
              </a:rPr>
              <a:t> </a:t>
            </a:r>
            <a:r>
              <a:rPr sz="900" b="1" spc="15" dirty="0">
                <a:latin typeface="Arial"/>
                <a:cs typeface="Arial"/>
              </a:rPr>
              <a:t>S: </a:t>
            </a:r>
            <a:r>
              <a:rPr sz="900" spc="5" dirty="0">
                <a:latin typeface="Arial MT"/>
                <a:cs typeface="Arial MT"/>
              </a:rPr>
              <a:t>Vertendo</a:t>
            </a:r>
            <a:r>
              <a:rPr sz="900" spc="-10" dirty="0">
                <a:latin typeface="Arial MT"/>
                <a:cs typeface="Arial MT"/>
              </a:rPr>
              <a:t> </a:t>
            </a:r>
            <a:r>
              <a:rPr sz="900" spc="15" dirty="0">
                <a:latin typeface="Arial MT"/>
                <a:cs typeface="Arial MT"/>
              </a:rPr>
              <a:t>meio</a:t>
            </a:r>
            <a:r>
              <a:rPr sz="900" dirty="0">
                <a:latin typeface="Arial MT"/>
                <a:cs typeface="Arial MT"/>
              </a:rPr>
              <a:t> </a:t>
            </a:r>
            <a:r>
              <a:rPr sz="900" spc="20" dirty="0">
                <a:latin typeface="Arial MT"/>
                <a:cs typeface="Arial MT"/>
              </a:rPr>
              <a:t>BDA</a:t>
            </a:r>
            <a:r>
              <a:rPr sz="900" spc="-40" dirty="0">
                <a:latin typeface="Arial MT"/>
                <a:cs typeface="Arial MT"/>
              </a:rPr>
              <a:t> </a:t>
            </a:r>
            <a:r>
              <a:rPr sz="900" spc="15" dirty="0">
                <a:latin typeface="Arial MT"/>
                <a:cs typeface="Arial MT"/>
              </a:rPr>
              <a:t>nas </a:t>
            </a:r>
            <a:r>
              <a:rPr sz="900" spc="-235" dirty="0">
                <a:latin typeface="Arial MT"/>
                <a:cs typeface="Arial MT"/>
              </a:rPr>
              <a:t> </a:t>
            </a:r>
            <a:r>
              <a:rPr sz="900" spc="10" dirty="0">
                <a:latin typeface="Arial MT"/>
                <a:cs typeface="Arial MT"/>
              </a:rPr>
              <a:t>placas</a:t>
            </a:r>
            <a:r>
              <a:rPr sz="900" dirty="0">
                <a:latin typeface="Arial MT"/>
                <a:cs typeface="Arial MT"/>
              </a:rPr>
              <a:t> </a:t>
            </a:r>
            <a:r>
              <a:rPr sz="900" spc="15" dirty="0">
                <a:latin typeface="Arial MT"/>
                <a:cs typeface="Arial MT"/>
              </a:rPr>
              <a:t>de</a:t>
            </a:r>
            <a:r>
              <a:rPr sz="900" spc="5" dirty="0">
                <a:latin typeface="Arial MT"/>
                <a:cs typeface="Arial MT"/>
              </a:rPr>
              <a:t> </a:t>
            </a:r>
            <a:r>
              <a:rPr sz="900" spc="10" dirty="0">
                <a:latin typeface="Arial MT"/>
                <a:cs typeface="Arial MT"/>
              </a:rPr>
              <a:t>petri;</a:t>
            </a:r>
            <a:r>
              <a:rPr sz="900" spc="-10" dirty="0">
                <a:latin typeface="Arial MT"/>
                <a:cs typeface="Arial MT"/>
              </a:rPr>
              <a:t> </a:t>
            </a:r>
            <a:r>
              <a:rPr sz="900" b="1" spc="15" dirty="0">
                <a:latin typeface="Arial"/>
                <a:cs typeface="Arial"/>
              </a:rPr>
              <a:t>Figura</a:t>
            </a:r>
            <a:r>
              <a:rPr sz="900" b="1" dirty="0">
                <a:latin typeface="Arial"/>
                <a:cs typeface="Arial"/>
              </a:rPr>
              <a:t> </a:t>
            </a:r>
            <a:r>
              <a:rPr sz="900" b="1" spc="-40" dirty="0">
                <a:latin typeface="Arial"/>
                <a:cs typeface="Arial"/>
              </a:rPr>
              <a:t>T:</a:t>
            </a:r>
            <a:r>
              <a:rPr sz="900" b="1" spc="5" dirty="0">
                <a:latin typeface="Arial"/>
                <a:cs typeface="Arial"/>
              </a:rPr>
              <a:t> </a:t>
            </a:r>
            <a:r>
              <a:rPr sz="900" spc="15" dirty="0">
                <a:latin typeface="Arial MT"/>
                <a:cs typeface="Arial MT"/>
              </a:rPr>
              <a:t>Fungo</a:t>
            </a:r>
            <a:r>
              <a:rPr sz="900" dirty="0">
                <a:latin typeface="Arial MT"/>
                <a:cs typeface="Arial MT"/>
              </a:rPr>
              <a:t> </a:t>
            </a:r>
            <a:r>
              <a:rPr sz="900" spc="10" dirty="0">
                <a:latin typeface="Arial MT"/>
                <a:cs typeface="Arial MT"/>
              </a:rPr>
              <a:t>inibido pelo</a:t>
            </a:r>
            <a:r>
              <a:rPr sz="900" spc="-5" dirty="0">
                <a:latin typeface="Arial MT"/>
                <a:cs typeface="Arial MT"/>
              </a:rPr>
              <a:t> </a:t>
            </a:r>
            <a:r>
              <a:rPr sz="900" spc="10" dirty="0">
                <a:latin typeface="Arial MT"/>
                <a:cs typeface="Arial MT"/>
              </a:rPr>
              <a:t>extrato</a:t>
            </a:r>
            <a:r>
              <a:rPr sz="900" spc="-5" dirty="0">
                <a:latin typeface="Arial MT"/>
                <a:cs typeface="Arial MT"/>
              </a:rPr>
              <a:t> </a:t>
            </a:r>
            <a:r>
              <a:rPr sz="900" spc="10" dirty="0">
                <a:latin typeface="Arial MT"/>
                <a:cs typeface="Arial MT"/>
              </a:rPr>
              <a:t>vegetal;</a:t>
            </a:r>
            <a:endParaRPr sz="9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40"/>
              </a:spcBef>
            </a:pPr>
            <a:r>
              <a:rPr sz="900" b="1" spc="10" dirty="0">
                <a:latin typeface="Arial"/>
                <a:cs typeface="Arial"/>
              </a:rPr>
              <a:t>Fonte: </a:t>
            </a:r>
            <a:r>
              <a:rPr sz="900" spc="10" dirty="0">
                <a:latin typeface="Arial MT"/>
                <a:cs typeface="Arial MT"/>
              </a:rPr>
              <a:t>Gabrieli </a:t>
            </a:r>
            <a:r>
              <a:rPr sz="900" spc="15" dirty="0">
                <a:latin typeface="Arial MT"/>
                <a:cs typeface="Arial MT"/>
              </a:rPr>
              <a:t>Monique</a:t>
            </a:r>
            <a:r>
              <a:rPr sz="900" spc="10" dirty="0">
                <a:latin typeface="Arial MT"/>
                <a:cs typeface="Arial MT"/>
              </a:rPr>
              <a:t> </a:t>
            </a:r>
            <a:r>
              <a:rPr sz="900" spc="15" dirty="0">
                <a:latin typeface="Arial MT"/>
                <a:cs typeface="Arial MT"/>
              </a:rPr>
              <a:t>Campos</a:t>
            </a:r>
            <a:r>
              <a:rPr sz="900" dirty="0">
                <a:latin typeface="Arial MT"/>
                <a:cs typeface="Arial MT"/>
              </a:rPr>
              <a:t> </a:t>
            </a:r>
            <a:r>
              <a:rPr sz="900" spc="5" dirty="0">
                <a:latin typeface="Arial MT"/>
                <a:cs typeface="Arial MT"/>
              </a:rPr>
              <a:t>/</a:t>
            </a:r>
            <a:r>
              <a:rPr sz="900" spc="10" dirty="0">
                <a:latin typeface="Arial MT"/>
                <a:cs typeface="Arial MT"/>
              </a:rPr>
              <a:t> Gabrieli</a:t>
            </a:r>
            <a:r>
              <a:rPr sz="900" dirty="0">
                <a:latin typeface="Arial MT"/>
                <a:cs typeface="Arial MT"/>
              </a:rPr>
              <a:t> </a:t>
            </a:r>
            <a:r>
              <a:rPr sz="900" spc="15" dirty="0">
                <a:latin typeface="Arial MT"/>
                <a:cs typeface="Arial MT"/>
              </a:rPr>
              <a:t>M. Campos</a:t>
            </a:r>
            <a:r>
              <a:rPr sz="900" dirty="0">
                <a:latin typeface="Arial MT"/>
                <a:cs typeface="Arial MT"/>
              </a:rPr>
              <a:t> </a:t>
            </a:r>
            <a:r>
              <a:rPr sz="900" spc="5" dirty="0">
                <a:latin typeface="Arial MT"/>
                <a:cs typeface="Arial MT"/>
              </a:rPr>
              <a:t>/</a:t>
            </a:r>
            <a:r>
              <a:rPr sz="900" spc="10" dirty="0">
                <a:latin typeface="Arial MT"/>
                <a:cs typeface="Arial MT"/>
              </a:rPr>
              <a:t> Gabrieli</a:t>
            </a:r>
            <a:r>
              <a:rPr sz="900" spc="5" dirty="0">
                <a:latin typeface="Arial MT"/>
                <a:cs typeface="Arial MT"/>
              </a:rPr>
              <a:t> </a:t>
            </a:r>
            <a:r>
              <a:rPr sz="900" spc="15" dirty="0">
                <a:latin typeface="Arial MT"/>
                <a:cs typeface="Arial MT"/>
              </a:rPr>
              <a:t>Monique</a:t>
            </a:r>
            <a:r>
              <a:rPr sz="900" spc="5" dirty="0">
                <a:latin typeface="Arial MT"/>
                <a:cs typeface="Arial MT"/>
              </a:rPr>
              <a:t> </a:t>
            </a:r>
            <a:r>
              <a:rPr sz="900" spc="15" dirty="0">
                <a:latin typeface="Arial MT"/>
                <a:cs typeface="Arial MT"/>
              </a:rPr>
              <a:t>Campos</a:t>
            </a:r>
            <a:r>
              <a:rPr sz="900" dirty="0">
                <a:latin typeface="Arial MT"/>
                <a:cs typeface="Arial MT"/>
              </a:rPr>
              <a:t> </a:t>
            </a:r>
            <a:r>
              <a:rPr sz="900" spc="5" dirty="0">
                <a:latin typeface="Arial MT"/>
                <a:cs typeface="Arial MT"/>
              </a:rPr>
              <a:t>/</a:t>
            </a:r>
            <a:r>
              <a:rPr sz="900" spc="-35" dirty="0">
                <a:latin typeface="Arial MT"/>
                <a:cs typeface="Arial MT"/>
              </a:rPr>
              <a:t> </a:t>
            </a:r>
            <a:r>
              <a:rPr sz="900" spc="10" dirty="0">
                <a:latin typeface="Arial MT"/>
                <a:cs typeface="Arial MT"/>
              </a:rPr>
              <a:t>Alisson</a:t>
            </a:r>
            <a:r>
              <a:rPr sz="900" spc="5" dirty="0">
                <a:latin typeface="Arial MT"/>
                <a:cs typeface="Arial MT"/>
              </a:rPr>
              <a:t> </a:t>
            </a:r>
            <a:r>
              <a:rPr sz="900" spc="15" dirty="0">
                <a:latin typeface="Arial MT"/>
                <a:cs typeface="Arial MT"/>
              </a:rPr>
              <a:t>R.</a:t>
            </a:r>
            <a:r>
              <a:rPr sz="900" spc="50" dirty="0">
                <a:latin typeface="Arial MT"/>
                <a:cs typeface="Arial MT"/>
              </a:rPr>
              <a:t> </a:t>
            </a:r>
            <a:r>
              <a:rPr sz="900" spc="10" dirty="0">
                <a:latin typeface="Arial MT"/>
                <a:cs typeface="Arial MT"/>
              </a:rPr>
              <a:t>Klauck.</a:t>
            </a:r>
            <a:endParaRPr sz="900">
              <a:latin typeface="Arial MT"/>
              <a:cs typeface="Arial MT"/>
            </a:endParaRPr>
          </a:p>
        </p:txBody>
      </p:sp>
      <p:sp>
        <p:nvSpPr>
          <p:cNvPr id="92" name="object 92"/>
          <p:cNvSpPr txBox="1"/>
          <p:nvPr/>
        </p:nvSpPr>
        <p:spPr>
          <a:xfrm>
            <a:off x="328573" y="13712397"/>
            <a:ext cx="3770629" cy="2387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400" b="1" spc="-5" dirty="0">
                <a:latin typeface="Arial"/>
                <a:cs typeface="Arial"/>
              </a:rPr>
              <a:t>Fluxograma</a:t>
            </a:r>
            <a:r>
              <a:rPr sz="1400" b="1" spc="-20" dirty="0">
                <a:latin typeface="Arial"/>
                <a:cs typeface="Arial"/>
              </a:rPr>
              <a:t> </a:t>
            </a:r>
            <a:r>
              <a:rPr sz="1400" b="1" spc="-10" dirty="0">
                <a:latin typeface="Arial"/>
                <a:cs typeface="Arial"/>
              </a:rPr>
              <a:t>4</a:t>
            </a:r>
            <a:r>
              <a:rPr sz="1400" spc="-10" dirty="0">
                <a:latin typeface="Arial MT"/>
                <a:cs typeface="Arial MT"/>
              </a:rPr>
              <a:t>:</a:t>
            </a:r>
            <a:r>
              <a:rPr sz="1400" spc="-35" dirty="0">
                <a:latin typeface="Arial MT"/>
                <a:cs typeface="Arial MT"/>
              </a:rPr>
              <a:t> Teste</a:t>
            </a:r>
            <a:r>
              <a:rPr sz="1400" spc="-25" dirty="0">
                <a:latin typeface="Arial MT"/>
                <a:cs typeface="Arial MT"/>
              </a:rPr>
              <a:t> </a:t>
            </a:r>
            <a:r>
              <a:rPr sz="1400" spc="-5" dirty="0">
                <a:latin typeface="Arial MT"/>
                <a:cs typeface="Arial MT"/>
              </a:rPr>
              <a:t>de</a:t>
            </a:r>
            <a:r>
              <a:rPr sz="1400" spc="-20" dirty="0">
                <a:latin typeface="Arial MT"/>
                <a:cs typeface="Arial MT"/>
              </a:rPr>
              <a:t> </a:t>
            </a:r>
            <a:r>
              <a:rPr sz="1400" spc="-5" dirty="0">
                <a:latin typeface="Arial MT"/>
                <a:cs typeface="Arial MT"/>
              </a:rPr>
              <a:t>germinação/alelopatia.</a:t>
            </a:r>
            <a:endParaRPr sz="1400">
              <a:latin typeface="Arial MT"/>
              <a:cs typeface="Arial MT"/>
            </a:endParaRPr>
          </a:p>
        </p:txBody>
      </p:sp>
      <p:grpSp>
        <p:nvGrpSpPr>
          <p:cNvPr id="93" name="object 93"/>
          <p:cNvGrpSpPr/>
          <p:nvPr/>
        </p:nvGrpSpPr>
        <p:grpSpPr>
          <a:xfrm>
            <a:off x="388844" y="13946407"/>
            <a:ext cx="6586220" cy="2030095"/>
            <a:chOff x="388844" y="13946407"/>
            <a:chExt cx="6586220" cy="2030095"/>
          </a:xfrm>
        </p:grpSpPr>
        <p:pic>
          <p:nvPicPr>
            <p:cNvPr id="94" name="object 94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410118" y="13964135"/>
              <a:ext cx="1281178" cy="1954862"/>
            </a:xfrm>
            <a:prstGeom prst="rect">
              <a:avLst/>
            </a:prstGeom>
          </p:spPr>
        </p:pic>
        <p:pic>
          <p:nvPicPr>
            <p:cNvPr id="95" name="object 95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2200695" y="13964135"/>
              <a:ext cx="1282360" cy="1972589"/>
            </a:xfrm>
            <a:prstGeom prst="rect">
              <a:avLst/>
            </a:prstGeom>
          </p:spPr>
        </p:pic>
        <p:pic>
          <p:nvPicPr>
            <p:cNvPr id="96" name="object 96"/>
            <p:cNvPicPr/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3940450" y="13964135"/>
              <a:ext cx="1290633" cy="1989135"/>
            </a:xfrm>
            <a:prstGeom prst="rect">
              <a:avLst/>
            </a:prstGeom>
          </p:spPr>
        </p:pic>
        <p:pic>
          <p:nvPicPr>
            <p:cNvPr id="97" name="object 97"/>
            <p:cNvPicPr/>
            <p:nvPr/>
          </p:nvPicPr>
          <p:blipFill>
            <a:blip r:embed="rId25" cstate="print"/>
            <a:stretch>
              <a:fillRect/>
            </a:stretch>
          </p:blipFill>
          <p:spPr>
            <a:xfrm>
              <a:off x="5664841" y="13964135"/>
              <a:ext cx="1296365" cy="1998591"/>
            </a:xfrm>
            <a:prstGeom prst="rect">
              <a:avLst/>
            </a:prstGeom>
          </p:spPr>
        </p:pic>
        <p:sp>
          <p:nvSpPr>
            <p:cNvPr id="98" name="object 98"/>
            <p:cNvSpPr/>
            <p:nvPr/>
          </p:nvSpPr>
          <p:spPr>
            <a:xfrm>
              <a:off x="5658340" y="13957635"/>
              <a:ext cx="1310005" cy="2011680"/>
            </a:xfrm>
            <a:custGeom>
              <a:avLst/>
              <a:gdLst/>
              <a:ahLst/>
              <a:cxnLst/>
              <a:rect l="l" t="t" r="r" b="b"/>
              <a:pathLst>
                <a:path w="1310004" h="2011680">
                  <a:moveTo>
                    <a:pt x="0" y="2011591"/>
                  </a:moveTo>
                  <a:lnTo>
                    <a:pt x="1309543" y="2011591"/>
                  </a:lnTo>
                  <a:lnTo>
                    <a:pt x="1309543" y="0"/>
                  </a:lnTo>
                  <a:lnTo>
                    <a:pt x="0" y="0"/>
                  </a:lnTo>
                  <a:lnTo>
                    <a:pt x="0" y="2011591"/>
                  </a:lnTo>
                  <a:close/>
                </a:path>
              </a:pathLst>
            </a:custGeom>
            <a:ln w="130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9" name="object 99"/>
            <p:cNvSpPr/>
            <p:nvPr/>
          </p:nvSpPr>
          <p:spPr>
            <a:xfrm>
              <a:off x="388844" y="13946407"/>
              <a:ext cx="240029" cy="213995"/>
            </a:xfrm>
            <a:custGeom>
              <a:avLst/>
              <a:gdLst/>
              <a:ahLst/>
              <a:cxnLst/>
              <a:rect l="l" t="t" r="r" b="b"/>
              <a:pathLst>
                <a:path w="240029" h="213994">
                  <a:moveTo>
                    <a:pt x="239925" y="0"/>
                  </a:moveTo>
                  <a:lnTo>
                    <a:pt x="0" y="0"/>
                  </a:lnTo>
                  <a:lnTo>
                    <a:pt x="0" y="213923"/>
                  </a:lnTo>
                  <a:lnTo>
                    <a:pt x="239925" y="213923"/>
                  </a:lnTo>
                  <a:lnTo>
                    <a:pt x="23992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00" name="object 100"/>
          <p:cNvSpPr txBox="1"/>
          <p:nvPr/>
        </p:nvSpPr>
        <p:spPr>
          <a:xfrm>
            <a:off x="403618" y="13957634"/>
            <a:ext cx="1294765" cy="1967864"/>
          </a:xfrm>
          <a:prstGeom prst="rect">
            <a:avLst/>
          </a:prstGeom>
          <a:ln w="13000">
            <a:solidFill>
              <a:srgbClr val="000000"/>
            </a:solidFill>
          </a:ln>
        </p:spPr>
        <p:txBody>
          <a:bodyPr vert="horz" wrap="square" lIns="0" tIns="8890" rIns="0" bIns="0" rtlCol="0">
            <a:spAutoFit/>
          </a:bodyPr>
          <a:lstStyle/>
          <a:p>
            <a:pPr marL="27305">
              <a:lnSpc>
                <a:spcPct val="100000"/>
              </a:lnSpc>
              <a:spcBef>
                <a:spcPts val="70"/>
              </a:spcBef>
            </a:pPr>
            <a:r>
              <a:rPr sz="1100" b="1" spc="10" dirty="0">
                <a:latin typeface="Arial"/>
                <a:cs typeface="Arial"/>
              </a:rPr>
              <a:t>M</a:t>
            </a:r>
            <a:endParaRPr sz="1100">
              <a:latin typeface="Arial"/>
              <a:cs typeface="Arial"/>
            </a:endParaRPr>
          </a:p>
        </p:txBody>
      </p:sp>
      <p:sp>
        <p:nvSpPr>
          <p:cNvPr id="101" name="object 101"/>
          <p:cNvSpPr/>
          <p:nvPr/>
        </p:nvSpPr>
        <p:spPr>
          <a:xfrm>
            <a:off x="2169966" y="13946407"/>
            <a:ext cx="240029" cy="213995"/>
          </a:xfrm>
          <a:custGeom>
            <a:avLst/>
            <a:gdLst/>
            <a:ahLst/>
            <a:cxnLst/>
            <a:rect l="l" t="t" r="r" b="b"/>
            <a:pathLst>
              <a:path w="240030" h="213994">
                <a:moveTo>
                  <a:pt x="239925" y="0"/>
                </a:moveTo>
                <a:lnTo>
                  <a:pt x="0" y="0"/>
                </a:lnTo>
                <a:lnTo>
                  <a:pt x="0" y="213923"/>
                </a:lnTo>
                <a:lnTo>
                  <a:pt x="239925" y="213923"/>
                </a:lnTo>
                <a:lnTo>
                  <a:pt x="239925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" name="object 102"/>
          <p:cNvSpPr txBox="1"/>
          <p:nvPr/>
        </p:nvSpPr>
        <p:spPr>
          <a:xfrm>
            <a:off x="2194195" y="13957634"/>
            <a:ext cx="1295400" cy="1985645"/>
          </a:xfrm>
          <a:prstGeom prst="rect">
            <a:avLst/>
          </a:prstGeom>
          <a:ln w="13000">
            <a:solidFill>
              <a:srgbClr val="000000"/>
            </a:solidFill>
          </a:ln>
        </p:spPr>
        <p:txBody>
          <a:bodyPr vert="horz" wrap="square" lIns="0" tIns="8890" rIns="0" bIns="0" rtlCol="0">
            <a:spAutoFit/>
          </a:bodyPr>
          <a:lstStyle/>
          <a:p>
            <a:pPr marL="18415">
              <a:lnSpc>
                <a:spcPct val="100000"/>
              </a:lnSpc>
              <a:spcBef>
                <a:spcPts val="70"/>
              </a:spcBef>
            </a:pPr>
            <a:r>
              <a:rPr sz="1100" b="1" spc="10" dirty="0">
                <a:latin typeface="Arial"/>
                <a:cs typeface="Arial"/>
              </a:rPr>
              <a:t>N</a:t>
            </a:r>
            <a:endParaRPr sz="1100">
              <a:latin typeface="Arial"/>
              <a:cs typeface="Arial"/>
            </a:endParaRPr>
          </a:p>
        </p:txBody>
      </p:sp>
      <p:sp>
        <p:nvSpPr>
          <p:cNvPr id="103" name="object 103"/>
          <p:cNvSpPr/>
          <p:nvPr/>
        </p:nvSpPr>
        <p:spPr>
          <a:xfrm>
            <a:off x="3926268" y="13946407"/>
            <a:ext cx="238760" cy="213995"/>
          </a:xfrm>
          <a:custGeom>
            <a:avLst/>
            <a:gdLst/>
            <a:ahLst/>
            <a:cxnLst/>
            <a:rect l="l" t="t" r="r" b="b"/>
            <a:pathLst>
              <a:path w="238760" h="213994">
                <a:moveTo>
                  <a:pt x="238743" y="0"/>
                </a:moveTo>
                <a:lnTo>
                  <a:pt x="0" y="0"/>
                </a:lnTo>
                <a:lnTo>
                  <a:pt x="0" y="213923"/>
                </a:lnTo>
                <a:lnTo>
                  <a:pt x="238743" y="213923"/>
                </a:lnTo>
                <a:lnTo>
                  <a:pt x="23874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" name="object 104"/>
          <p:cNvSpPr txBox="1"/>
          <p:nvPr/>
        </p:nvSpPr>
        <p:spPr>
          <a:xfrm>
            <a:off x="3933950" y="13957634"/>
            <a:ext cx="1303655" cy="2002155"/>
          </a:xfrm>
          <a:prstGeom prst="rect">
            <a:avLst/>
          </a:prstGeom>
          <a:ln w="13000">
            <a:solidFill>
              <a:srgbClr val="000000"/>
            </a:solidFill>
          </a:ln>
        </p:spPr>
        <p:txBody>
          <a:bodyPr vert="horz" wrap="square" lIns="0" tIns="8890" rIns="0" bIns="0" rtlCol="0">
            <a:spAutoFit/>
          </a:bodyPr>
          <a:lstStyle/>
          <a:p>
            <a:pPr marL="34290">
              <a:lnSpc>
                <a:spcPct val="100000"/>
              </a:lnSpc>
              <a:spcBef>
                <a:spcPts val="70"/>
              </a:spcBef>
            </a:pPr>
            <a:r>
              <a:rPr sz="1100" b="1" spc="10" dirty="0">
                <a:latin typeface="Arial"/>
                <a:cs typeface="Arial"/>
              </a:rPr>
              <a:t>O</a:t>
            </a:r>
            <a:endParaRPr sz="1100">
              <a:latin typeface="Arial"/>
              <a:cs typeface="Arial"/>
            </a:endParaRPr>
          </a:p>
        </p:txBody>
      </p:sp>
      <p:grpSp>
        <p:nvGrpSpPr>
          <p:cNvPr id="105" name="object 105"/>
          <p:cNvGrpSpPr/>
          <p:nvPr/>
        </p:nvGrpSpPr>
        <p:grpSpPr>
          <a:xfrm>
            <a:off x="1737268" y="13946407"/>
            <a:ext cx="4116070" cy="1383030"/>
            <a:chOff x="1737268" y="13946407"/>
            <a:chExt cx="4116070" cy="1383030"/>
          </a:xfrm>
        </p:grpSpPr>
        <p:sp>
          <p:nvSpPr>
            <p:cNvPr id="106" name="object 106"/>
            <p:cNvSpPr/>
            <p:nvPr/>
          </p:nvSpPr>
          <p:spPr>
            <a:xfrm>
              <a:off x="1743300" y="14851742"/>
              <a:ext cx="436245" cy="471805"/>
            </a:xfrm>
            <a:custGeom>
              <a:avLst/>
              <a:gdLst/>
              <a:ahLst/>
              <a:cxnLst/>
              <a:rect l="l" t="t" r="r" b="b"/>
              <a:pathLst>
                <a:path w="436244" h="471805">
                  <a:moveTo>
                    <a:pt x="218060" y="0"/>
                  </a:moveTo>
                  <a:lnTo>
                    <a:pt x="218060" y="117894"/>
                  </a:lnTo>
                  <a:lnTo>
                    <a:pt x="0" y="117894"/>
                  </a:lnTo>
                  <a:lnTo>
                    <a:pt x="0" y="353683"/>
                  </a:lnTo>
                  <a:lnTo>
                    <a:pt x="218060" y="353683"/>
                  </a:lnTo>
                  <a:lnTo>
                    <a:pt x="218060" y="471577"/>
                  </a:lnTo>
                  <a:lnTo>
                    <a:pt x="436120" y="235788"/>
                  </a:lnTo>
                  <a:lnTo>
                    <a:pt x="218060" y="0"/>
                  </a:lnTo>
                  <a:close/>
                </a:path>
              </a:pathLst>
            </a:custGeom>
            <a:solidFill>
              <a:srgbClr val="00AFE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7" name="object 107"/>
            <p:cNvSpPr/>
            <p:nvPr/>
          </p:nvSpPr>
          <p:spPr>
            <a:xfrm>
              <a:off x="1743300" y="14851742"/>
              <a:ext cx="436245" cy="471805"/>
            </a:xfrm>
            <a:custGeom>
              <a:avLst/>
              <a:gdLst/>
              <a:ahLst/>
              <a:cxnLst/>
              <a:rect l="l" t="t" r="r" b="b"/>
              <a:pathLst>
                <a:path w="436244" h="471805">
                  <a:moveTo>
                    <a:pt x="0" y="117894"/>
                  </a:moveTo>
                  <a:lnTo>
                    <a:pt x="218060" y="117894"/>
                  </a:lnTo>
                  <a:lnTo>
                    <a:pt x="218060" y="0"/>
                  </a:lnTo>
                  <a:lnTo>
                    <a:pt x="436120" y="235788"/>
                  </a:lnTo>
                  <a:lnTo>
                    <a:pt x="218060" y="471577"/>
                  </a:lnTo>
                  <a:lnTo>
                    <a:pt x="218060" y="353683"/>
                  </a:lnTo>
                  <a:lnTo>
                    <a:pt x="0" y="353683"/>
                  </a:lnTo>
                  <a:lnTo>
                    <a:pt x="0" y="117894"/>
                  </a:lnTo>
                  <a:close/>
                </a:path>
              </a:pathLst>
            </a:custGeom>
            <a:ln w="11818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8" name="object 108"/>
            <p:cNvSpPr/>
            <p:nvPr/>
          </p:nvSpPr>
          <p:spPr>
            <a:xfrm>
              <a:off x="3510239" y="14851742"/>
              <a:ext cx="436245" cy="471805"/>
            </a:xfrm>
            <a:custGeom>
              <a:avLst/>
              <a:gdLst/>
              <a:ahLst/>
              <a:cxnLst/>
              <a:rect l="l" t="t" r="r" b="b"/>
              <a:pathLst>
                <a:path w="436245" h="471805">
                  <a:moveTo>
                    <a:pt x="218060" y="0"/>
                  </a:moveTo>
                  <a:lnTo>
                    <a:pt x="218060" y="117894"/>
                  </a:lnTo>
                  <a:lnTo>
                    <a:pt x="0" y="117894"/>
                  </a:lnTo>
                  <a:lnTo>
                    <a:pt x="0" y="353683"/>
                  </a:lnTo>
                  <a:lnTo>
                    <a:pt x="218060" y="353683"/>
                  </a:lnTo>
                  <a:lnTo>
                    <a:pt x="218060" y="471577"/>
                  </a:lnTo>
                  <a:lnTo>
                    <a:pt x="436120" y="235788"/>
                  </a:lnTo>
                  <a:lnTo>
                    <a:pt x="218060" y="0"/>
                  </a:lnTo>
                  <a:close/>
                </a:path>
              </a:pathLst>
            </a:custGeom>
            <a:solidFill>
              <a:srgbClr val="00AFE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9" name="object 109"/>
            <p:cNvSpPr/>
            <p:nvPr/>
          </p:nvSpPr>
          <p:spPr>
            <a:xfrm>
              <a:off x="3510239" y="14851742"/>
              <a:ext cx="436245" cy="471805"/>
            </a:xfrm>
            <a:custGeom>
              <a:avLst/>
              <a:gdLst/>
              <a:ahLst/>
              <a:cxnLst/>
              <a:rect l="l" t="t" r="r" b="b"/>
              <a:pathLst>
                <a:path w="436245" h="471805">
                  <a:moveTo>
                    <a:pt x="0" y="117894"/>
                  </a:moveTo>
                  <a:lnTo>
                    <a:pt x="218060" y="117894"/>
                  </a:lnTo>
                  <a:lnTo>
                    <a:pt x="218060" y="0"/>
                  </a:lnTo>
                  <a:lnTo>
                    <a:pt x="436120" y="235788"/>
                  </a:lnTo>
                  <a:lnTo>
                    <a:pt x="218060" y="471577"/>
                  </a:lnTo>
                  <a:lnTo>
                    <a:pt x="218060" y="353683"/>
                  </a:lnTo>
                  <a:lnTo>
                    <a:pt x="0" y="353683"/>
                  </a:lnTo>
                  <a:lnTo>
                    <a:pt x="0" y="117894"/>
                  </a:lnTo>
                  <a:close/>
                </a:path>
              </a:pathLst>
            </a:custGeom>
            <a:ln w="11818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0" name="object 110"/>
            <p:cNvSpPr/>
            <p:nvPr/>
          </p:nvSpPr>
          <p:spPr>
            <a:xfrm>
              <a:off x="5259449" y="14851742"/>
              <a:ext cx="436245" cy="471805"/>
            </a:xfrm>
            <a:custGeom>
              <a:avLst/>
              <a:gdLst/>
              <a:ahLst/>
              <a:cxnLst/>
              <a:rect l="l" t="t" r="r" b="b"/>
              <a:pathLst>
                <a:path w="436245" h="471805">
                  <a:moveTo>
                    <a:pt x="218060" y="0"/>
                  </a:moveTo>
                  <a:lnTo>
                    <a:pt x="218060" y="117894"/>
                  </a:lnTo>
                  <a:lnTo>
                    <a:pt x="0" y="117894"/>
                  </a:lnTo>
                  <a:lnTo>
                    <a:pt x="0" y="353683"/>
                  </a:lnTo>
                  <a:lnTo>
                    <a:pt x="218060" y="353683"/>
                  </a:lnTo>
                  <a:lnTo>
                    <a:pt x="218060" y="471577"/>
                  </a:lnTo>
                  <a:lnTo>
                    <a:pt x="436120" y="235788"/>
                  </a:lnTo>
                  <a:lnTo>
                    <a:pt x="218060" y="0"/>
                  </a:lnTo>
                  <a:close/>
                </a:path>
              </a:pathLst>
            </a:custGeom>
            <a:solidFill>
              <a:srgbClr val="00AFE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1" name="object 111"/>
            <p:cNvSpPr/>
            <p:nvPr/>
          </p:nvSpPr>
          <p:spPr>
            <a:xfrm>
              <a:off x="5259449" y="14851742"/>
              <a:ext cx="436245" cy="471805"/>
            </a:xfrm>
            <a:custGeom>
              <a:avLst/>
              <a:gdLst/>
              <a:ahLst/>
              <a:cxnLst/>
              <a:rect l="l" t="t" r="r" b="b"/>
              <a:pathLst>
                <a:path w="436245" h="471805">
                  <a:moveTo>
                    <a:pt x="0" y="117894"/>
                  </a:moveTo>
                  <a:lnTo>
                    <a:pt x="218060" y="117894"/>
                  </a:lnTo>
                  <a:lnTo>
                    <a:pt x="218060" y="0"/>
                  </a:lnTo>
                  <a:lnTo>
                    <a:pt x="436120" y="235788"/>
                  </a:lnTo>
                  <a:lnTo>
                    <a:pt x="218060" y="471577"/>
                  </a:lnTo>
                  <a:lnTo>
                    <a:pt x="218060" y="353683"/>
                  </a:lnTo>
                  <a:lnTo>
                    <a:pt x="0" y="353683"/>
                  </a:lnTo>
                  <a:lnTo>
                    <a:pt x="0" y="117894"/>
                  </a:lnTo>
                  <a:close/>
                </a:path>
              </a:pathLst>
            </a:custGeom>
            <a:ln w="11818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2" name="object 112"/>
            <p:cNvSpPr/>
            <p:nvPr/>
          </p:nvSpPr>
          <p:spPr>
            <a:xfrm>
              <a:off x="5614019" y="13946407"/>
              <a:ext cx="238760" cy="213995"/>
            </a:xfrm>
            <a:custGeom>
              <a:avLst/>
              <a:gdLst/>
              <a:ahLst/>
              <a:cxnLst/>
              <a:rect l="l" t="t" r="r" b="b"/>
              <a:pathLst>
                <a:path w="238760" h="213994">
                  <a:moveTo>
                    <a:pt x="238743" y="0"/>
                  </a:moveTo>
                  <a:lnTo>
                    <a:pt x="0" y="0"/>
                  </a:lnTo>
                  <a:lnTo>
                    <a:pt x="0" y="213923"/>
                  </a:lnTo>
                  <a:lnTo>
                    <a:pt x="238743" y="213923"/>
                  </a:lnTo>
                  <a:lnTo>
                    <a:pt x="238743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13" name="object 113"/>
          <p:cNvSpPr txBox="1"/>
          <p:nvPr/>
        </p:nvSpPr>
        <p:spPr>
          <a:xfrm>
            <a:off x="5643867" y="13951731"/>
            <a:ext cx="120014" cy="19621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sz="1100" b="1" spc="10" dirty="0">
                <a:latin typeface="Arial"/>
                <a:cs typeface="Arial"/>
              </a:rPr>
              <a:t>P</a:t>
            </a:r>
            <a:endParaRPr sz="1100">
              <a:latin typeface="Arial"/>
              <a:cs typeface="Arial"/>
            </a:endParaRPr>
          </a:p>
        </p:txBody>
      </p:sp>
      <p:grpSp>
        <p:nvGrpSpPr>
          <p:cNvPr id="114" name="object 114"/>
          <p:cNvGrpSpPr/>
          <p:nvPr/>
        </p:nvGrpSpPr>
        <p:grpSpPr>
          <a:xfrm>
            <a:off x="7682165" y="15311324"/>
            <a:ext cx="6616065" cy="478155"/>
            <a:chOff x="7682165" y="15311324"/>
            <a:chExt cx="6616065" cy="478155"/>
          </a:xfrm>
        </p:grpSpPr>
        <p:sp>
          <p:nvSpPr>
            <p:cNvPr id="115" name="object 115"/>
            <p:cNvSpPr/>
            <p:nvPr/>
          </p:nvSpPr>
          <p:spPr>
            <a:xfrm>
              <a:off x="7684705" y="15313864"/>
              <a:ext cx="6610984" cy="473075"/>
            </a:xfrm>
            <a:custGeom>
              <a:avLst/>
              <a:gdLst/>
              <a:ahLst/>
              <a:cxnLst/>
              <a:rect l="l" t="t" r="r" b="b"/>
              <a:pathLst>
                <a:path w="6610984" h="473075">
                  <a:moveTo>
                    <a:pt x="6610360" y="0"/>
                  </a:moveTo>
                  <a:lnTo>
                    <a:pt x="0" y="0"/>
                  </a:lnTo>
                  <a:lnTo>
                    <a:pt x="0" y="472759"/>
                  </a:lnTo>
                  <a:lnTo>
                    <a:pt x="6610360" y="472759"/>
                  </a:lnTo>
                  <a:lnTo>
                    <a:pt x="6610360" y="0"/>
                  </a:lnTo>
                  <a:close/>
                </a:path>
              </a:pathLst>
            </a:custGeom>
            <a:solidFill>
              <a:srgbClr val="4AD0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6" name="object 116"/>
            <p:cNvSpPr/>
            <p:nvPr/>
          </p:nvSpPr>
          <p:spPr>
            <a:xfrm>
              <a:off x="7684705" y="15313864"/>
              <a:ext cx="6610984" cy="473075"/>
            </a:xfrm>
            <a:custGeom>
              <a:avLst/>
              <a:gdLst/>
              <a:ahLst/>
              <a:cxnLst/>
              <a:rect l="l" t="t" r="r" b="b"/>
              <a:pathLst>
                <a:path w="6610984" h="473075">
                  <a:moveTo>
                    <a:pt x="0" y="472759"/>
                  </a:moveTo>
                  <a:lnTo>
                    <a:pt x="6610360" y="472759"/>
                  </a:lnTo>
                  <a:lnTo>
                    <a:pt x="6610360" y="0"/>
                  </a:lnTo>
                  <a:lnTo>
                    <a:pt x="0" y="0"/>
                  </a:lnTo>
                  <a:lnTo>
                    <a:pt x="0" y="472759"/>
                  </a:lnTo>
                  <a:close/>
                </a:path>
              </a:pathLst>
            </a:custGeom>
            <a:ln w="4727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7" name="object 117"/>
            <p:cNvPicPr/>
            <p:nvPr/>
          </p:nvPicPr>
          <p:blipFill>
            <a:blip r:embed="rId26" cstate="print"/>
            <a:stretch>
              <a:fillRect/>
            </a:stretch>
          </p:blipFill>
          <p:spPr>
            <a:xfrm>
              <a:off x="9883038" y="15369419"/>
              <a:ext cx="2216178" cy="316861"/>
            </a:xfrm>
            <a:prstGeom prst="rect">
              <a:avLst/>
            </a:prstGeom>
          </p:spPr>
        </p:pic>
      </p:grpSp>
      <p:sp>
        <p:nvSpPr>
          <p:cNvPr id="118" name="object 118"/>
          <p:cNvSpPr txBox="1"/>
          <p:nvPr/>
        </p:nvSpPr>
        <p:spPr>
          <a:xfrm>
            <a:off x="7613986" y="15822263"/>
            <a:ext cx="6990080" cy="236601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8100" marR="31750" indent="212725" algn="just">
              <a:lnSpc>
                <a:spcPct val="100000"/>
              </a:lnSpc>
              <a:spcBef>
                <a:spcPts val="95"/>
              </a:spcBef>
            </a:pPr>
            <a:r>
              <a:rPr sz="1400" spc="-5" dirty="0">
                <a:latin typeface="Arial MT"/>
                <a:cs typeface="Arial MT"/>
              </a:rPr>
              <a:t>A partir da </a:t>
            </a:r>
            <a:r>
              <a:rPr sz="1400" spc="-10" dirty="0">
                <a:latin typeface="Arial MT"/>
                <a:cs typeface="Arial MT"/>
              </a:rPr>
              <a:t>análise dos </a:t>
            </a:r>
            <a:r>
              <a:rPr sz="1400" spc="-5" dirty="0">
                <a:latin typeface="Arial MT"/>
                <a:cs typeface="Arial MT"/>
              </a:rPr>
              <a:t>frutos no teste de pré colheita é possível observar </a:t>
            </a:r>
            <a:r>
              <a:rPr sz="1400" spc="-10" dirty="0">
                <a:latin typeface="Arial MT"/>
                <a:cs typeface="Arial MT"/>
              </a:rPr>
              <a:t>que os </a:t>
            </a:r>
            <a:r>
              <a:rPr sz="1400" spc="-5" dirty="0">
                <a:latin typeface="Arial MT"/>
                <a:cs typeface="Arial MT"/>
              </a:rPr>
              <a:t> extratos de </a:t>
            </a:r>
            <a:r>
              <a:rPr sz="1400" i="1" spc="-5" dirty="0">
                <a:latin typeface="Arial"/>
                <a:cs typeface="Arial"/>
              </a:rPr>
              <a:t>Hovenia </a:t>
            </a:r>
            <a:r>
              <a:rPr sz="1400" i="1" spc="-10" dirty="0">
                <a:latin typeface="Arial"/>
                <a:cs typeface="Arial"/>
              </a:rPr>
              <a:t>dulcis </a:t>
            </a:r>
            <a:r>
              <a:rPr sz="1400" spc="-10" dirty="0">
                <a:latin typeface="Arial MT"/>
                <a:cs typeface="Arial MT"/>
              </a:rPr>
              <a:t>não </a:t>
            </a:r>
            <a:r>
              <a:rPr sz="1400" spc="-5" dirty="0">
                <a:latin typeface="Arial MT"/>
                <a:cs typeface="Arial MT"/>
              </a:rPr>
              <a:t>interferiram no desenvolvimento </a:t>
            </a:r>
            <a:r>
              <a:rPr sz="1400" spc="-10" dirty="0">
                <a:latin typeface="Arial MT"/>
                <a:cs typeface="Arial MT"/>
              </a:rPr>
              <a:t>dos </a:t>
            </a:r>
            <a:r>
              <a:rPr sz="1400" spc="-5" dirty="0">
                <a:latin typeface="Arial MT"/>
                <a:cs typeface="Arial MT"/>
              </a:rPr>
              <a:t>frutos, tornando </a:t>
            </a:r>
            <a:r>
              <a:rPr sz="1400" dirty="0">
                <a:latin typeface="Arial MT"/>
                <a:cs typeface="Arial MT"/>
              </a:rPr>
              <a:t> </a:t>
            </a:r>
            <a:r>
              <a:rPr sz="1400" spc="-5" dirty="0">
                <a:latin typeface="Arial MT"/>
                <a:cs typeface="Arial MT"/>
              </a:rPr>
              <a:t>possível a </a:t>
            </a:r>
            <a:r>
              <a:rPr sz="1400" spc="-10" dirty="0">
                <a:latin typeface="Arial MT"/>
                <a:cs typeface="Arial MT"/>
              </a:rPr>
              <a:t>aplicação dos</a:t>
            </a:r>
            <a:r>
              <a:rPr sz="1400" spc="-5" dirty="0">
                <a:latin typeface="Arial MT"/>
                <a:cs typeface="Arial MT"/>
              </a:rPr>
              <a:t> extratos </a:t>
            </a:r>
            <a:r>
              <a:rPr sz="1400" spc="-10" dirty="0">
                <a:latin typeface="Arial MT"/>
                <a:cs typeface="Arial MT"/>
              </a:rPr>
              <a:t>nas</a:t>
            </a:r>
            <a:r>
              <a:rPr sz="1400" spc="-5" dirty="0">
                <a:latin typeface="Arial MT"/>
                <a:cs typeface="Arial MT"/>
              </a:rPr>
              <a:t> plantas sem causar </a:t>
            </a:r>
            <a:r>
              <a:rPr sz="1400" spc="-10" dirty="0">
                <a:latin typeface="Arial MT"/>
                <a:cs typeface="Arial MT"/>
              </a:rPr>
              <a:t>danos</a:t>
            </a:r>
            <a:r>
              <a:rPr sz="1400" spc="365" dirty="0">
                <a:latin typeface="Arial MT"/>
                <a:cs typeface="Arial MT"/>
              </a:rPr>
              <a:t> </a:t>
            </a:r>
            <a:r>
              <a:rPr sz="1400" spc="-5" dirty="0">
                <a:latin typeface="Arial MT"/>
                <a:cs typeface="Arial MT"/>
              </a:rPr>
              <a:t>à </a:t>
            </a:r>
            <a:r>
              <a:rPr sz="1400" spc="-10" dirty="0">
                <a:latin typeface="Arial MT"/>
                <a:cs typeface="Arial MT"/>
              </a:rPr>
              <a:t>produção.</a:t>
            </a:r>
            <a:r>
              <a:rPr sz="1400" spc="370" dirty="0">
                <a:latin typeface="Arial MT"/>
                <a:cs typeface="Arial MT"/>
              </a:rPr>
              <a:t> </a:t>
            </a:r>
            <a:r>
              <a:rPr sz="1400" spc="-10" dirty="0">
                <a:latin typeface="Arial MT"/>
                <a:cs typeface="Arial MT"/>
              </a:rPr>
              <a:t>Sendo </a:t>
            </a:r>
            <a:r>
              <a:rPr sz="1400" spc="-5" dirty="0">
                <a:latin typeface="Arial MT"/>
                <a:cs typeface="Arial MT"/>
              </a:rPr>
              <a:t> </a:t>
            </a:r>
            <a:r>
              <a:rPr sz="1400" spc="-10" dirty="0">
                <a:latin typeface="Arial MT"/>
                <a:cs typeface="Arial MT"/>
              </a:rPr>
              <a:t>que</a:t>
            </a:r>
            <a:r>
              <a:rPr sz="1400" spc="-5" dirty="0">
                <a:latin typeface="Arial MT"/>
                <a:cs typeface="Arial MT"/>
              </a:rPr>
              <a:t> </a:t>
            </a:r>
            <a:r>
              <a:rPr sz="1400" spc="-10" dirty="0">
                <a:latin typeface="Arial MT"/>
                <a:cs typeface="Arial MT"/>
              </a:rPr>
              <a:t>nenhuma</a:t>
            </a:r>
            <a:r>
              <a:rPr sz="1400" spc="-5" dirty="0">
                <a:latin typeface="Arial MT"/>
                <a:cs typeface="Arial MT"/>
              </a:rPr>
              <a:t> lesão</a:t>
            </a:r>
            <a:r>
              <a:rPr sz="1400" dirty="0">
                <a:latin typeface="Arial MT"/>
                <a:cs typeface="Arial MT"/>
              </a:rPr>
              <a:t> </a:t>
            </a:r>
            <a:r>
              <a:rPr sz="1400" spc="-5" dirty="0">
                <a:latin typeface="Arial MT"/>
                <a:cs typeface="Arial MT"/>
              </a:rPr>
              <a:t>de</a:t>
            </a:r>
            <a:r>
              <a:rPr sz="1400" dirty="0">
                <a:latin typeface="Arial MT"/>
                <a:cs typeface="Arial MT"/>
              </a:rPr>
              <a:t> </a:t>
            </a:r>
            <a:r>
              <a:rPr sz="1400" spc="-5" dirty="0">
                <a:latin typeface="Arial MT"/>
                <a:cs typeface="Arial MT"/>
              </a:rPr>
              <a:t>antracnose</a:t>
            </a:r>
            <a:r>
              <a:rPr sz="1400" dirty="0">
                <a:latin typeface="Arial MT"/>
                <a:cs typeface="Arial MT"/>
              </a:rPr>
              <a:t> </a:t>
            </a:r>
            <a:r>
              <a:rPr sz="1400" spc="-5" dirty="0">
                <a:latin typeface="Arial MT"/>
                <a:cs typeface="Arial MT"/>
              </a:rPr>
              <a:t>apareceu</a:t>
            </a:r>
            <a:r>
              <a:rPr sz="1400" dirty="0">
                <a:latin typeface="Arial MT"/>
                <a:cs typeface="Arial MT"/>
              </a:rPr>
              <a:t> </a:t>
            </a:r>
            <a:r>
              <a:rPr sz="1400" spc="-10" dirty="0">
                <a:latin typeface="Arial MT"/>
                <a:cs typeface="Arial MT"/>
              </a:rPr>
              <a:t>nos</a:t>
            </a:r>
            <a:r>
              <a:rPr sz="1400" spc="-5" dirty="0">
                <a:latin typeface="Arial MT"/>
                <a:cs typeface="Arial MT"/>
              </a:rPr>
              <a:t> frutos</a:t>
            </a:r>
            <a:r>
              <a:rPr sz="1400" dirty="0">
                <a:latin typeface="Arial MT"/>
                <a:cs typeface="Arial MT"/>
              </a:rPr>
              <a:t> </a:t>
            </a:r>
            <a:r>
              <a:rPr sz="1400" spc="-10" dirty="0">
                <a:latin typeface="Arial MT"/>
                <a:cs typeface="Arial MT"/>
              </a:rPr>
              <a:t>em</a:t>
            </a:r>
            <a:r>
              <a:rPr sz="1400" spc="-5" dirty="0">
                <a:latin typeface="Arial MT"/>
                <a:cs typeface="Arial MT"/>
              </a:rPr>
              <a:t> tratamentos</a:t>
            </a:r>
            <a:r>
              <a:rPr sz="1400" dirty="0">
                <a:latin typeface="Arial MT"/>
                <a:cs typeface="Arial MT"/>
              </a:rPr>
              <a:t> </a:t>
            </a:r>
            <a:r>
              <a:rPr sz="1400" spc="-5" dirty="0">
                <a:latin typeface="Arial MT"/>
                <a:cs typeface="Arial MT"/>
              </a:rPr>
              <a:t>acima</a:t>
            </a:r>
            <a:r>
              <a:rPr sz="1400" dirty="0">
                <a:latin typeface="Arial MT"/>
                <a:cs typeface="Arial MT"/>
              </a:rPr>
              <a:t> de </a:t>
            </a:r>
            <a:r>
              <a:rPr sz="1400" spc="-375" dirty="0">
                <a:latin typeface="Arial MT"/>
                <a:cs typeface="Arial MT"/>
              </a:rPr>
              <a:t> </a:t>
            </a:r>
            <a:r>
              <a:rPr sz="1400" spc="-5" dirty="0">
                <a:latin typeface="Arial MT"/>
                <a:cs typeface="Arial MT"/>
              </a:rPr>
              <a:t>30g/L</a:t>
            </a:r>
            <a:r>
              <a:rPr sz="1350" spc="-7" baseline="24691" dirty="0">
                <a:latin typeface="Arial MT"/>
                <a:cs typeface="Arial MT"/>
              </a:rPr>
              <a:t>-1</a:t>
            </a:r>
            <a:r>
              <a:rPr sz="1400" spc="-5" dirty="0">
                <a:latin typeface="Arial MT"/>
                <a:cs typeface="Arial MT"/>
              </a:rPr>
              <a:t>, também se nota </a:t>
            </a:r>
            <a:r>
              <a:rPr sz="1400" spc="-10" dirty="0">
                <a:latin typeface="Arial MT"/>
                <a:cs typeface="Arial MT"/>
              </a:rPr>
              <a:t>que abaixo </a:t>
            </a:r>
            <a:r>
              <a:rPr sz="1400" spc="-5" dirty="0">
                <a:latin typeface="Arial MT"/>
                <a:cs typeface="Arial MT"/>
              </a:rPr>
              <a:t>desta concentração todos os frutos foram </a:t>
            </a:r>
            <a:r>
              <a:rPr sz="1400" spc="-10" dirty="0">
                <a:latin typeface="Arial MT"/>
                <a:cs typeface="Arial MT"/>
              </a:rPr>
              <a:t>perdidos </a:t>
            </a:r>
            <a:r>
              <a:rPr sz="1400" spc="-5" dirty="0">
                <a:latin typeface="Arial MT"/>
                <a:cs typeface="Arial MT"/>
              </a:rPr>
              <a:t> para</a:t>
            </a:r>
            <a:r>
              <a:rPr sz="1400" spc="-10" dirty="0">
                <a:latin typeface="Arial MT"/>
                <a:cs typeface="Arial MT"/>
              </a:rPr>
              <a:t> </a:t>
            </a:r>
            <a:r>
              <a:rPr sz="1400" spc="-5" dirty="0">
                <a:latin typeface="Arial MT"/>
                <a:cs typeface="Arial MT"/>
              </a:rPr>
              <a:t>a contaminação</a:t>
            </a:r>
            <a:r>
              <a:rPr sz="1400" spc="5" dirty="0">
                <a:latin typeface="Arial MT"/>
                <a:cs typeface="Arial MT"/>
              </a:rPr>
              <a:t> </a:t>
            </a:r>
            <a:r>
              <a:rPr sz="1400" spc="-10" dirty="0">
                <a:latin typeface="Arial MT"/>
                <a:cs typeface="Arial MT"/>
              </a:rPr>
              <a:t>por</a:t>
            </a:r>
            <a:r>
              <a:rPr sz="1400" dirty="0">
                <a:latin typeface="Arial MT"/>
                <a:cs typeface="Arial MT"/>
              </a:rPr>
              <a:t> </a:t>
            </a:r>
            <a:r>
              <a:rPr sz="1400" spc="-5" dirty="0">
                <a:latin typeface="Arial MT"/>
                <a:cs typeface="Arial MT"/>
              </a:rPr>
              <a:t>antracnose.</a:t>
            </a:r>
            <a:endParaRPr sz="1400">
              <a:latin typeface="Arial MT"/>
              <a:cs typeface="Arial MT"/>
            </a:endParaRPr>
          </a:p>
          <a:p>
            <a:pPr marL="38100" marR="30480" indent="212725">
              <a:lnSpc>
                <a:spcPts val="1680"/>
              </a:lnSpc>
              <a:spcBef>
                <a:spcPts val="25"/>
              </a:spcBef>
            </a:pPr>
            <a:r>
              <a:rPr sz="1400" spc="-5" dirty="0">
                <a:latin typeface="Arial MT"/>
                <a:cs typeface="Arial MT"/>
              </a:rPr>
              <a:t>A</a:t>
            </a:r>
            <a:r>
              <a:rPr sz="1400" spc="55" dirty="0">
                <a:latin typeface="Arial MT"/>
                <a:cs typeface="Arial MT"/>
              </a:rPr>
              <a:t> </a:t>
            </a:r>
            <a:r>
              <a:rPr sz="1400" spc="-5" dirty="0">
                <a:latin typeface="Arial MT"/>
                <a:cs typeface="Arial MT"/>
              </a:rPr>
              <a:t>utilização</a:t>
            </a:r>
            <a:r>
              <a:rPr sz="1400" spc="125" dirty="0">
                <a:latin typeface="Arial MT"/>
                <a:cs typeface="Arial MT"/>
              </a:rPr>
              <a:t> </a:t>
            </a:r>
            <a:r>
              <a:rPr sz="1400" spc="-5" dirty="0">
                <a:latin typeface="Arial MT"/>
                <a:cs typeface="Arial MT"/>
              </a:rPr>
              <a:t>do</a:t>
            </a:r>
            <a:r>
              <a:rPr sz="1400" spc="130" dirty="0">
                <a:latin typeface="Arial MT"/>
                <a:cs typeface="Arial MT"/>
              </a:rPr>
              <a:t> </a:t>
            </a:r>
            <a:r>
              <a:rPr sz="1400" spc="-5" dirty="0">
                <a:latin typeface="Arial MT"/>
                <a:cs typeface="Arial MT"/>
              </a:rPr>
              <a:t>extrato</a:t>
            </a:r>
            <a:r>
              <a:rPr sz="1400" spc="135" dirty="0">
                <a:latin typeface="Arial MT"/>
                <a:cs typeface="Arial MT"/>
              </a:rPr>
              <a:t> </a:t>
            </a:r>
            <a:r>
              <a:rPr sz="1400" spc="-5" dirty="0">
                <a:latin typeface="Arial MT"/>
                <a:cs typeface="Arial MT"/>
              </a:rPr>
              <a:t>de</a:t>
            </a:r>
            <a:r>
              <a:rPr sz="1400" spc="125" dirty="0">
                <a:latin typeface="Arial MT"/>
                <a:cs typeface="Arial MT"/>
              </a:rPr>
              <a:t> </a:t>
            </a:r>
            <a:r>
              <a:rPr sz="1400" i="1" spc="-10" dirty="0">
                <a:latin typeface="Arial"/>
                <a:cs typeface="Arial"/>
              </a:rPr>
              <a:t>Hovenia</a:t>
            </a:r>
            <a:r>
              <a:rPr sz="1400" i="1" spc="130" dirty="0">
                <a:latin typeface="Arial"/>
                <a:cs typeface="Arial"/>
              </a:rPr>
              <a:t> </a:t>
            </a:r>
            <a:r>
              <a:rPr sz="1400" i="1" spc="-10" dirty="0">
                <a:latin typeface="Arial"/>
                <a:cs typeface="Arial"/>
              </a:rPr>
              <a:t>dulcis</a:t>
            </a:r>
            <a:r>
              <a:rPr sz="1400" i="1" spc="130" dirty="0">
                <a:latin typeface="Arial"/>
                <a:cs typeface="Arial"/>
              </a:rPr>
              <a:t> </a:t>
            </a:r>
            <a:r>
              <a:rPr sz="1400" spc="-5" dirty="0">
                <a:latin typeface="Arial MT"/>
                <a:cs typeface="Arial MT"/>
              </a:rPr>
              <a:t>apresentou</a:t>
            </a:r>
            <a:r>
              <a:rPr sz="1400" spc="130" dirty="0">
                <a:latin typeface="Arial MT"/>
                <a:cs typeface="Arial MT"/>
              </a:rPr>
              <a:t> </a:t>
            </a:r>
            <a:r>
              <a:rPr sz="1400" spc="-5" dirty="0">
                <a:latin typeface="Arial MT"/>
                <a:cs typeface="Arial MT"/>
              </a:rPr>
              <a:t>resultados</a:t>
            </a:r>
            <a:r>
              <a:rPr sz="1400" spc="125" dirty="0">
                <a:latin typeface="Arial MT"/>
                <a:cs typeface="Arial MT"/>
              </a:rPr>
              <a:t> </a:t>
            </a:r>
            <a:r>
              <a:rPr sz="1400" spc="-5" dirty="0">
                <a:latin typeface="Arial MT"/>
                <a:cs typeface="Arial MT"/>
              </a:rPr>
              <a:t>satisfatórios</a:t>
            </a:r>
            <a:r>
              <a:rPr sz="1400" spc="135" dirty="0">
                <a:latin typeface="Arial MT"/>
                <a:cs typeface="Arial MT"/>
              </a:rPr>
              <a:t> </a:t>
            </a:r>
            <a:r>
              <a:rPr sz="1400" spc="-5" dirty="0">
                <a:latin typeface="Arial MT"/>
                <a:cs typeface="Arial MT"/>
              </a:rPr>
              <a:t>para</a:t>
            </a:r>
            <a:r>
              <a:rPr sz="1400" spc="125" dirty="0">
                <a:latin typeface="Arial MT"/>
                <a:cs typeface="Arial MT"/>
              </a:rPr>
              <a:t> </a:t>
            </a:r>
            <a:r>
              <a:rPr sz="1400" spc="-5" dirty="0">
                <a:latin typeface="Arial MT"/>
                <a:cs typeface="Arial MT"/>
              </a:rPr>
              <a:t>a </a:t>
            </a:r>
            <a:r>
              <a:rPr sz="1400" spc="-375" dirty="0">
                <a:latin typeface="Arial MT"/>
                <a:cs typeface="Arial MT"/>
              </a:rPr>
              <a:t> </a:t>
            </a:r>
            <a:r>
              <a:rPr sz="1400" spc="-10" dirty="0">
                <a:latin typeface="Arial MT"/>
                <a:cs typeface="Arial MT"/>
              </a:rPr>
              <a:t>aplicação</a:t>
            </a:r>
            <a:r>
              <a:rPr sz="1400" spc="-5" dirty="0">
                <a:latin typeface="Arial MT"/>
                <a:cs typeface="Arial MT"/>
              </a:rPr>
              <a:t> </a:t>
            </a:r>
            <a:r>
              <a:rPr sz="1400" i="1" spc="-5" dirty="0">
                <a:latin typeface="Arial"/>
                <a:cs typeface="Arial"/>
              </a:rPr>
              <a:t>in</a:t>
            </a:r>
            <a:r>
              <a:rPr sz="1400" i="1" dirty="0">
                <a:latin typeface="Arial"/>
                <a:cs typeface="Arial"/>
              </a:rPr>
              <a:t> </a:t>
            </a:r>
            <a:r>
              <a:rPr sz="1400" i="1" spc="-5" dirty="0">
                <a:latin typeface="Arial"/>
                <a:cs typeface="Arial"/>
              </a:rPr>
              <a:t>vitro</a:t>
            </a:r>
            <a:r>
              <a:rPr sz="1400" i="1" dirty="0">
                <a:latin typeface="Arial"/>
                <a:cs typeface="Arial"/>
              </a:rPr>
              <a:t> </a:t>
            </a:r>
            <a:r>
              <a:rPr sz="1400" spc="-5" dirty="0">
                <a:latin typeface="Arial MT"/>
                <a:cs typeface="Arial MT"/>
              </a:rPr>
              <a:t>para</a:t>
            </a:r>
            <a:r>
              <a:rPr sz="1400" dirty="0">
                <a:latin typeface="Arial MT"/>
                <a:cs typeface="Arial MT"/>
              </a:rPr>
              <a:t> </a:t>
            </a:r>
            <a:r>
              <a:rPr sz="1400" spc="-5" dirty="0">
                <a:latin typeface="Arial MT"/>
                <a:cs typeface="Arial MT"/>
              </a:rPr>
              <a:t>os</a:t>
            </a:r>
            <a:r>
              <a:rPr sz="1400" spc="5" dirty="0">
                <a:latin typeface="Arial MT"/>
                <a:cs typeface="Arial MT"/>
              </a:rPr>
              <a:t> </a:t>
            </a:r>
            <a:r>
              <a:rPr sz="1400" spc="-5" dirty="0">
                <a:latin typeface="Arial MT"/>
                <a:cs typeface="Arial MT"/>
              </a:rPr>
              <a:t>tratamentos</a:t>
            </a:r>
            <a:r>
              <a:rPr sz="1400" dirty="0">
                <a:latin typeface="Arial MT"/>
                <a:cs typeface="Arial MT"/>
              </a:rPr>
              <a:t> </a:t>
            </a:r>
            <a:r>
              <a:rPr sz="1400" spc="-5" dirty="0">
                <a:latin typeface="Arial MT"/>
                <a:cs typeface="Arial MT"/>
              </a:rPr>
              <a:t>utilizando</a:t>
            </a:r>
            <a:r>
              <a:rPr sz="1400" dirty="0">
                <a:latin typeface="Arial MT"/>
                <a:cs typeface="Arial MT"/>
              </a:rPr>
              <a:t> </a:t>
            </a:r>
            <a:r>
              <a:rPr sz="1400" spc="-5" dirty="0">
                <a:latin typeface="Arial MT"/>
                <a:cs typeface="Arial MT"/>
              </a:rPr>
              <a:t>as</a:t>
            </a:r>
            <a:r>
              <a:rPr sz="1400" spc="5" dirty="0">
                <a:latin typeface="Arial MT"/>
                <a:cs typeface="Arial MT"/>
              </a:rPr>
              <a:t> </a:t>
            </a:r>
            <a:r>
              <a:rPr sz="1400" spc="-5" dirty="0">
                <a:latin typeface="Arial MT"/>
                <a:cs typeface="Arial MT"/>
              </a:rPr>
              <a:t>concentrações</a:t>
            </a:r>
            <a:r>
              <a:rPr sz="1400" dirty="0">
                <a:latin typeface="Arial MT"/>
                <a:cs typeface="Arial MT"/>
              </a:rPr>
              <a:t> </a:t>
            </a:r>
            <a:r>
              <a:rPr sz="1400" spc="-5" dirty="0">
                <a:latin typeface="Arial MT"/>
                <a:cs typeface="Arial MT"/>
              </a:rPr>
              <a:t>de</a:t>
            </a:r>
            <a:r>
              <a:rPr sz="1400" dirty="0">
                <a:latin typeface="Arial MT"/>
                <a:cs typeface="Arial MT"/>
              </a:rPr>
              <a:t> </a:t>
            </a:r>
            <a:r>
              <a:rPr sz="1400" spc="-5" dirty="0">
                <a:latin typeface="Arial MT"/>
                <a:cs typeface="Arial MT"/>
              </a:rPr>
              <a:t>Folha</a:t>
            </a:r>
            <a:r>
              <a:rPr sz="1400" spc="5" dirty="0">
                <a:latin typeface="Arial MT"/>
                <a:cs typeface="Arial MT"/>
              </a:rPr>
              <a:t> </a:t>
            </a:r>
            <a:r>
              <a:rPr sz="1400" dirty="0">
                <a:latin typeface="Arial MT"/>
                <a:cs typeface="Arial MT"/>
              </a:rPr>
              <a:t>2g/L</a:t>
            </a:r>
            <a:r>
              <a:rPr sz="1350" baseline="24691" dirty="0">
                <a:latin typeface="Arial MT"/>
                <a:cs typeface="Arial MT"/>
              </a:rPr>
              <a:t>-1</a:t>
            </a:r>
            <a:r>
              <a:rPr sz="1400" dirty="0">
                <a:latin typeface="Arial MT"/>
                <a:cs typeface="Arial MT"/>
              </a:rPr>
              <a:t>,1g/L</a:t>
            </a:r>
            <a:r>
              <a:rPr sz="1350" baseline="24691" dirty="0">
                <a:latin typeface="Arial MT"/>
                <a:cs typeface="Arial MT"/>
              </a:rPr>
              <a:t>-1</a:t>
            </a:r>
            <a:endParaRPr sz="1350" baseline="24691">
              <a:latin typeface="Arial MT"/>
              <a:cs typeface="Arial MT"/>
            </a:endParaRPr>
          </a:p>
          <a:p>
            <a:pPr marL="38100">
              <a:lnSpc>
                <a:spcPts val="1610"/>
              </a:lnSpc>
            </a:pPr>
            <a:r>
              <a:rPr sz="1400" spc="-5" dirty="0">
                <a:latin typeface="Arial MT"/>
                <a:cs typeface="Arial MT"/>
              </a:rPr>
              <a:t>;</a:t>
            </a:r>
            <a:r>
              <a:rPr sz="1400" spc="260" dirty="0">
                <a:latin typeface="Arial MT"/>
                <a:cs typeface="Arial MT"/>
              </a:rPr>
              <a:t> </a:t>
            </a:r>
            <a:r>
              <a:rPr sz="1400" spc="-5" dirty="0">
                <a:latin typeface="Arial MT"/>
                <a:cs typeface="Arial MT"/>
              </a:rPr>
              <a:t>Fruto</a:t>
            </a:r>
            <a:r>
              <a:rPr sz="1400" spc="250" dirty="0">
                <a:latin typeface="Arial MT"/>
                <a:cs typeface="Arial MT"/>
              </a:rPr>
              <a:t> </a:t>
            </a:r>
            <a:r>
              <a:rPr sz="1400" dirty="0">
                <a:latin typeface="Arial MT"/>
                <a:cs typeface="Arial MT"/>
              </a:rPr>
              <a:t>1g/L</a:t>
            </a:r>
            <a:r>
              <a:rPr sz="1350" baseline="24691" dirty="0">
                <a:latin typeface="Arial MT"/>
                <a:cs typeface="Arial MT"/>
              </a:rPr>
              <a:t>-1</a:t>
            </a:r>
            <a:r>
              <a:rPr sz="1400" dirty="0">
                <a:latin typeface="Arial MT"/>
                <a:cs typeface="Arial MT"/>
              </a:rPr>
              <a:t>,</a:t>
            </a:r>
            <a:r>
              <a:rPr sz="1400" spc="240" dirty="0">
                <a:latin typeface="Arial MT"/>
                <a:cs typeface="Arial MT"/>
              </a:rPr>
              <a:t> </a:t>
            </a:r>
            <a:r>
              <a:rPr sz="1400" spc="-5" dirty="0">
                <a:latin typeface="Arial MT"/>
                <a:cs typeface="Arial MT"/>
              </a:rPr>
              <a:t>1,5g/L</a:t>
            </a:r>
            <a:r>
              <a:rPr sz="1350" spc="-7" baseline="24691" dirty="0">
                <a:latin typeface="Arial MT"/>
                <a:cs typeface="Arial MT"/>
              </a:rPr>
              <a:t>-1</a:t>
            </a:r>
            <a:r>
              <a:rPr sz="1400" spc="-5" dirty="0">
                <a:latin typeface="Arial MT"/>
                <a:cs typeface="Arial MT"/>
              </a:rPr>
              <a:t>,</a:t>
            </a:r>
            <a:r>
              <a:rPr sz="1400" spc="260" dirty="0">
                <a:latin typeface="Arial MT"/>
                <a:cs typeface="Arial MT"/>
              </a:rPr>
              <a:t> </a:t>
            </a:r>
            <a:r>
              <a:rPr sz="1400" spc="-5" dirty="0">
                <a:latin typeface="Arial MT"/>
                <a:cs typeface="Arial MT"/>
              </a:rPr>
              <a:t>2g/L</a:t>
            </a:r>
            <a:r>
              <a:rPr sz="1350" spc="-7" baseline="24691" dirty="0">
                <a:latin typeface="Arial MT"/>
                <a:cs typeface="Arial MT"/>
              </a:rPr>
              <a:t>-1</a:t>
            </a:r>
            <a:r>
              <a:rPr sz="1400" spc="-5" dirty="0">
                <a:latin typeface="Arial MT"/>
                <a:cs typeface="Arial MT"/>
              </a:rPr>
              <a:t>;</a:t>
            </a:r>
            <a:r>
              <a:rPr sz="1400" spc="260" dirty="0">
                <a:latin typeface="Arial MT"/>
                <a:cs typeface="Arial MT"/>
              </a:rPr>
              <a:t> </a:t>
            </a:r>
            <a:r>
              <a:rPr sz="1400" spc="-10" dirty="0">
                <a:latin typeface="Arial MT"/>
                <a:cs typeface="Arial MT"/>
              </a:rPr>
              <a:t>Caule</a:t>
            </a:r>
            <a:r>
              <a:rPr sz="1400" spc="254" dirty="0">
                <a:latin typeface="Arial MT"/>
                <a:cs typeface="Arial MT"/>
              </a:rPr>
              <a:t> </a:t>
            </a:r>
            <a:r>
              <a:rPr sz="1400" spc="-5" dirty="0">
                <a:latin typeface="Arial MT"/>
                <a:cs typeface="Arial MT"/>
              </a:rPr>
              <a:t>desidratado</a:t>
            </a:r>
            <a:r>
              <a:rPr sz="1400" spc="250" dirty="0">
                <a:latin typeface="Arial MT"/>
                <a:cs typeface="Arial MT"/>
              </a:rPr>
              <a:t> </a:t>
            </a:r>
            <a:r>
              <a:rPr sz="1400" spc="-10" dirty="0">
                <a:latin typeface="Arial MT"/>
                <a:cs typeface="Arial MT"/>
              </a:rPr>
              <a:t>em</a:t>
            </a:r>
            <a:r>
              <a:rPr sz="1400" spc="260" dirty="0">
                <a:latin typeface="Arial MT"/>
                <a:cs typeface="Arial MT"/>
              </a:rPr>
              <a:t> </a:t>
            </a:r>
            <a:r>
              <a:rPr sz="1400" spc="-5" dirty="0">
                <a:latin typeface="Arial MT"/>
                <a:cs typeface="Arial MT"/>
              </a:rPr>
              <a:t>todas</a:t>
            </a:r>
            <a:r>
              <a:rPr sz="1400" spc="250" dirty="0">
                <a:latin typeface="Arial MT"/>
                <a:cs typeface="Arial MT"/>
              </a:rPr>
              <a:t> </a:t>
            </a:r>
            <a:r>
              <a:rPr sz="1400" spc="-5" dirty="0">
                <a:latin typeface="Arial MT"/>
                <a:cs typeface="Arial MT"/>
              </a:rPr>
              <a:t>as</a:t>
            </a:r>
            <a:r>
              <a:rPr sz="1400" spc="260" dirty="0">
                <a:latin typeface="Arial MT"/>
                <a:cs typeface="Arial MT"/>
              </a:rPr>
              <a:t> </a:t>
            </a:r>
            <a:r>
              <a:rPr sz="1400" spc="-5" dirty="0">
                <a:latin typeface="Arial MT"/>
                <a:cs typeface="Arial MT"/>
              </a:rPr>
              <a:t>concentrações;</a:t>
            </a:r>
            <a:r>
              <a:rPr sz="1400" spc="260" dirty="0">
                <a:latin typeface="Arial MT"/>
                <a:cs typeface="Arial MT"/>
              </a:rPr>
              <a:t> </a:t>
            </a:r>
            <a:r>
              <a:rPr sz="1400" spc="-10" dirty="0">
                <a:latin typeface="Arial MT"/>
                <a:cs typeface="Arial MT"/>
              </a:rPr>
              <a:t>Caule</a:t>
            </a:r>
            <a:endParaRPr sz="1400">
              <a:latin typeface="Arial MT"/>
              <a:cs typeface="Arial MT"/>
            </a:endParaRPr>
          </a:p>
          <a:p>
            <a:pPr marL="38100" marR="32384">
              <a:lnSpc>
                <a:spcPts val="1680"/>
              </a:lnSpc>
              <a:spcBef>
                <a:spcPts val="55"/>
              </a:spcBef>
            </a:pPr>
            <a:r>
              <a:rPr sz="1400" spc="-5" dirty="0">
                <a:latin typeface="Arial MT"/>
                <a:cs typeface="Arial MT"/>
              </a:rPr>
              <a:t>1,5g/L</a:t>
            </a:r>
            <a:r>
              <a:rPr sz="1350" spc="-7" baseline="24691" dirty="0">
                <a:latin typeface="Arial MT"/>
                <a:cs typeface="Arial MT"/>
              </a:rPr>
              <a:t>-1</a:t>
            </a:r>
            <a:r>
              <a:rPr sz="1400" spc="-5" dirty="0">
                <a:latin typeface="Arial MT"/>
                <a:cs typeface="Arial MT"/>
              </a:rPr>
              <a:t>,</a:t>
            </a:r>
            <a:r>
              <a:rPr sz="1400" spc="15" dirty="0">
                <a:latin typeface="Arial MT"/>
                <a:cs typeface="Arial MT"/>
              </a:rPr>
              <a:t> </a:t>
            </a:r>
            <a:r>
              <a:rPr sz="1400" dirty="0">
                <a:latin typeface="Arial MT"/>
                <a:cs typeface="Arial MT"/>
              </a:rPr>
              <a:t>1g/L</a:t>
            </a:r>
            <a:r>
              <a:rPr sz="1350" baseline="24691" dirty="0">
                <a:latin typeface="Arial MT"/>
                <a:cs typeface="Arial MT"/>
              </a:rPr>
              <a:t>-1</a:t>
            </a:r>
            <a:r>
              <a:rPr sz="1400" dirty="0">
                <a:latin typeface="Arial MT"/>
                <a:cs typeface="Arial MT"/>
              </a:rPr>
              <a:t>,</a:t>
            </a:r>
            <a:r>
              <a:rPr sz="1400" spc="5" dirty="0">
                <a:latin typeface="Arial MT"/>
                <a:cs typeface="Arial MT"/>
              </a:rPr>
              <a:t> </a:t>
            </a:r>
            <a:r>
              <a:rPr sz="1400" spc="-5" dirty="0">
                <a:latin typeface="Arial MT"/>
                <a:cs typeface="Arial MT"/>
              </a:rPr>
              <a:t>0,5g/L</a:t>
            </a:r>
            <a:r>
              <a:rPr sz="1350" spc="-7" baseline="24691" dirty="0">
                <a:latin typeface="Arial MT"/>
                <a:cs typeface="Arial MT"/>
              </a:rPr>
              <a:t>-1</a:t>
            </a:r>
            <a:r>
              <a:rPr sz="1400" spc="-5" dirty="0">
                <a:latin typeface="Arial MT"/>
                <a:cs typeface="Arial MT"/>
              </a:rPr>
              <a:t>.</a:t>
            </a:r>
            <a:r>
              <a:rPr sz="1400" spc="20" dirty="0">
                <a:latin typeface="Arial MT"/>
                <a:cs typeface="Arial MT"/>
              </a:rPr>
              <a:t> </a:t>
            </a:r>
            <a:r>
              <a:rPr sz="1400" spc="-10" dirty="0">
                <a:latin typeface="Arial MT"/>
                <a:cs typeface="Arial MT"/>
              </a:rPr>
              <a:t>Sendo</a:t>
            </a:r>
            <a:r>
              <a:rPr sz="1400" spc="10" dirty="0">
                <a:latin typeface="Arial MT"/>
                <a:cs typeface="Arial MT"/>
              </a:rPr>
              <a:t> </a:t>
            </a:r>
            <a:r>
              <a:rPr sz="1400" spc="-5" dirty="0">
                <a:latin typeface="Arial MT"/>
                <a:cs typeface="Arial MT"/>
              </a:rPr>
              <a:t>o</a:t>
            </a:r>
            <a:r>
              <a:rPr sz="1400" spc="10" dirty="0">
                <a:latin typeface="Arial MT"/>
                <a:cs typeface="Arial MT"/>
              </a:rPr>
              <a:t> </a:t>
            </a:r>
            <a:r>
              <a:rPr sz="1400" spc="-10" dirty="0">
                <a:latin typeface="Arial MT"/>
                <a:cs typeface="Arial MT"/>
              </a:rPr>
              <a:t>melhor</a:t>
            </a:r>
            <a:r>
              <a:rPr sz="1400" spc="20" dirty="0">
                <a:latin typeface="Arial MT"/>
                <a:cs typeface="Arial MT"/>
              </a:rPr>
              <a:t> </a:t>
            </a:r>
            <a:r>
              <a:rPr sz="1400" spc="-5" dirty="0">
                <a:latin typeface="Arial MT"/>
                <a:cs typeface="Arial MT"/>
              </a:rPr>
              <a:t>dentre</a:t>
            </a:r>
            <a:r>
              <a:rPr sz="1400" spc="10" dirty="0">
                <a:latin typeface="Arial MT"/>
                <a:cs typeface="Arial MT"/>
              </a:rPr>
              <a:t> </a:t>
            </a:r>
            <a:r>
              <a:rPr sz="1400" spc="-5" dirty="0">
                <a:latin typeface="Arial MT"/>
                <a:cs typeface="Arial MT"/>
              </a:rPr>
              <a:t>os</a:t>
            </a:r>
            <a:r>
              <a:rPr sz="1400" spc="20" dirty="0">
                <a:latin typeface="Arial MT"/>
                <a:cs typeface="Arial MT"/>
              </a:rPr>
              <a:t> </a:t>
            </a:r>
            <a:r>
              <a:rPr sz="1400" spc="-5" dirty="0">
                <a:latin typeface="Arial MT"/>
                <a:cs typeface="Arial MT"/>
              </a:rPr>
              <a:t>tratamentos</a:t>
            </a:r>
            <a:r>
              <a:rPr sz="1400" spc="10" dirty="0">
                <a:latin typeface="Arial MT"/>
                <a:cs typeface="Arial MT"/>
              </a:rPr>
              <a:t> </a:t>
            </a:r>
            <a:r>
              <a:rPr sz="1400" spc="-5" dirty="0">
                <a:latin typeface="Arial MT"/>
                <a:cs typeface="Arial MT"/>
              </a:rPr>
              <a:t>os</a:t>
            </a:r>
            <a:r>
              <a:rPr sz="1400" spc="15" dirty="0">
                <a:latin typeface="Arial MT"/>
                <a:cs typeface="Arial MT"/>
              </a:rPr>
              <a:t> </a:t>
            </a:r>
            <a:r>
              <a:rPr sz="1400" spc="-5" dirty="0">
                <a:latin typeface="Arial MT"/>
                <a:cs typeface="Arial MT"/>
              </a:rPr>
              <a:t>extratos</a:t>
            </a:r>
            <a:r>
              <a:rPr sz="1400" spc="15" dirty="0">
                <a:latin typeface="Arial MT"/>
                <a:cs typeface="Arial MT"/>
              </a:rPr>
              <a:t> </a:t>
            </a:r>
            <a:r>
              <a:rPr sz="1400" spc="-5" dirty="0">
                <a:latin typeface="Arial MT"/>
                <a:cs typeface="Arial MT"/>
              </a:rPr>
              <a:t>de</a:t>
            </a:r>
            <a:r>
              <a:rPr sz="1400" spc="10" dirty="0">
                <a:latin typeface="Arial MT"/>
                <a:cs typeface="Arial MT"/>
              </a:rPr>
              <a:t> </a:t>
            </a:r>
            <a:r>
              <a:rPr sz="1400" spc="-5" dirty="0">
                <a:latin typeface="Arial MT"/>
                <a:cs typeface="Arial MT"/>
              </a:rPr>
              <a:t>semente, </a:t>
            </a:r>
            <a:r>
              <a:rPr sz="1400" spc="-375" dirty="0">
                <a:latin typeface="Arial MT"/>
                <a:cs typeface="Arial MT"/>
              </a:rPr>
              <a:t> </a:t>
            </a:r>
            <a:r>
              <a:rPr sz="1400" spc="-5" dirty="0">
                <a:latin typeface="Arial MT"/>
                <a:cs typeface="Arial MT"/>
              </a:rPr>
              <a:t>já </a:t>
            </a:r>
            <a:r>
              <a:rPr sz="1400" spc="-10" dirty="0">
                <a:latin typeface="Arial MT"/>
                <a:cs typeface="Arial MT"/>
              </a:rPr>
              <a:t>que</a:t>
            </a:r>
            <a:r>
              <a:rPr sz="1400" spc="-5" dirty="0">
                <a:latin typeface="Arial MT"/>
                <a:cs typeface="Arial MT"/>
              </a:rPr>
              <a:t> esse</a:t>
            </a:r>
            <a:r>
              <a:rPr sz="1400" dirty="0">
                <a:latin typeface="Arial MT"/>
                <a:cs typeface="Arial MT"/>
              </a:rPr>
              <a:t> </a:t>
            </a:r>
            <a:r>
              <a:rPr sz="1400" spc="-5" dirty="0">
                <a:latin typeface="Arial MT"/>
                <a:cs typeface="Arial MT"/>
              </a:rPr>
              <a:t>apresentou o menor diâmetro</a:t>
            </a:r>
            <a:r>
              <a:rPr sz="1400" spc="10" dirty="0">
                <a:latin typeface="Arial MT"/>
                <a:cs typeface="Arial MT"/>
              </a:rPr>
              <a:t> </a:t>
            </a:r>
            <a:r>
              <a:rPr sz="1400" spc="-5" dirty="0">
                <a:latin typeface="Arial MT"/>
                <a:cs typeface="Arial MT"/>
              </a:rPr>
              <a:t>de colônia</a:t>
            </a:r>
            <a:r>
              <a:rPr sz="1400" dirty="0">
                <a:latin typeface="Arial MT"/>
                <a:cs typeface="Arial MT"/>
              </a:rPr>
              <a:t> </a:t>
            </a:r>
            <a:r>
              <a:rPr sz="1400" spc="-5" dirty="0">
                <a:latin typeface="Arial MT"/>
                <a:cs typeface="Arial MT"/>
              </a:rPr>
              <a:t>com uma</a:t>
            </a:r>
            <a:r>
              <a:rPr sz="1400" spc="-10" dirty="0">
                <a:latin typeface="Arial MT"/>
                <a:cs typeface="Arial MT"/>
              </a:rPr>
              <a:t> redução</a:t>
            </a:r>
            <a:r>
              <a:rPr sz="1400" spc="-5" dirty="0">
                <a:latin typeface="Arial MT"/>
                <a:cs typeface="Arial MT"/>
              </a:rPr>
              <a:t> de </a:t>
            </a:r>
            <a:r>
              <a:rPr sz="1400" spc="-10" dirty="0">
                <a:latin typeface="Arial MT"/>
                <a:cs typeface="Arial MT"/>
              </a:rPr>
              <a:t>55%.</a:t>
            </a:r>
            <a:endParaRPr sz="1400">
              <a:latin typeface="Arial MT"/>
              <a:cs typeface="Arial MT"/>
            </a:endParaRPr>
          </a:p>
        </p:txBody>
      </p:sp>
      <p:grpSp>
        <p:nvGrpSpPr>
          <p:cNvPr id="119" name="object 119"/>
          <p:cNvGrpSpPr/>
          <p:nvPr/>
        </p:nvGrpSpPr>
        <p:grpSpPr>
          <a:xfrm>
            <a:off x="376875" y="498143"/>
            <a:ext cx="13425267" cy="2910063"/>
            <a:chOff x="508216" y="400663"/>
            <a:chExt cx="13425267" cy="2910063"/>
          </a:xfrm>
        </p:grpSpPr>
        <p:sp>
          <p:nvSpPr>
            <p:cNvPr id="120" name="object 120"/>
            <p:cNvSpPr/>
            <p:nvPr/>
          </p:nvSpPr>
          <p:spPr>
            <a:xfrm>
              <a:off x="508216" y="2838921"/>
              <a:ext cx="6610984" cy="471805"/>
            </a:xfrm>
            <a:custGeom>
              <a:avLst/>
              <a:gdLst/>
              <a:ahLst/>
              <a:cxnLst/>
              <a:rect l="l" t="t" r="r" b="b"/>
              <a:pathLst>
                <a:path w="6610984" h="471804">
                  <a:moveTo>
                    <a:pt x="6610360" y="0"/>
                  </a:moveTo>
                  <a:lnTo>
                    <a:pt x="0" y="0"/>
                  </a:lnTo>
                  <a:lnTo>
                    <a:pt x="0" y="471577"/>
                  </a:lnTo>
                  <a:lnTo>
                    <a:pt x="6610360" y="471577"/>
                  </a:lnTo>
                  <a:lnTo>
                    <a:pt x="6610360" y="0"/>
                  </a:lnTo>
                  <a:close/>
                </a:path>
              </a:pathLst>
            </a:custGeom>
            <a:solidFill>
              <a:srgbClr val="4AD0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1" name="object 121"/>
            <p:cNvSpPr/>
            <p:nvPr/>
          </p:nvSpPr>
          <p:spPr>
            <a:xfrm>
              <a:off x="508216" y="2838921"/>
              <a:ext cx="6610984" cy="471805"/>
            </a:xfrm>
            <a:custGeom>
              <a:avLst/>
              <a:gdLst/>
              <a:ahLst/>
              <a:cxnLst/>
              <a:rect l="l" t="t" r="r" b="b"/>
              <a:pathLst>
                <a:path w="6610984" h="471804">
                  <a:moveTo>
                    <a:pt x="0" y="471577"/>
                  </a:moveTo>
                  <a:lnTo>
                    <a:pt x="6610360" y="471577"/>
                  </a:lnTo>
                  <a:lnTo>
                    <a:pt x="6610360" y="0"/>
                  </a:lnTo>
                  <a:lnTo>
                    <a:pt x="0" y="0"/>
                  </a:lnTo>
                  <a:lnTo>
                    <a:pt x="0" y="471577"/>
                  </a:lnTo>
                  <a:close/>
                </a:path>
              </a:pathLst>
            </a:custGeom>
            <a:ln w="4727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22" name="object 122"/>
            <p:cNvPicPr/>
            <p:nvPr/>
          </p:nvPicPr>
          <p:blipFill>
            <a:blip r:embed="rId27" cstate="print"/>
            <a:stretch>
              <a:fillRect/>
            </a:stretch>
          </p:blipFill>
          <p:spPr>
            <a:xfrm>
              <a:off x="2952383" y="2944104"/>
              <a:ext cx="1722144" cy="266051"/>
            </a:xfrm>
            <a:prstGeom prst="rect">
              <a:avLst/>
            </a:prstGeom>
          </p:spPr>
        </p:pic>
        <p:pic>
          <p:nvPicPr>
            <p:cNvPr id="123" name="object 12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23063" y="400663"/>
              <a:ext cx="1071982" cy="1030615"/>
            </a:xfrm>
            <a:prstGeom prst="rect">
              <a:avLst/>
            </a:prstGeom>
          </p:spPr>
        </p:pic>
        <p:pic>
          <p:nvPicPr>
            <p:cNvPr id="124" name="object 124"/>
            <p:cNvPicPr/>
            <p:nvPr/>
          </p:nvPicPr>
          <p:blipFill>
            <a:blip r:embed="rId28" cstate="print"/>
            <a:stretch>
              <a:fillRect/>
            </a:stretch>
          </p:blipFill>
          <p:spPr>
            <a:xfrm>
              <a:off x="12929611" y="475923"/>
              <a:ext cx="1003872" cy="1066302"/>
            </a:xfrm>
            <a:prstGeom prst="rect">
              <a:avLst/>
            </a:prstGeom>
          </p:spPr>
        </p:pic>
      </p:grpSp>
      <p:sp>
        <p:nvSpPr>
          <p:cNvPr id="133" name="object 133"/>
          <p:cNvSpPr txBox="1"/>
          <p:nvPr/>
        </p:nvSpPr>
        <p:spPr>
          <a:xfrm>
            <a:off x="494777" y="3513082"/>
            <a:ext cx="6843395" cy="131953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7780" marR="5080" indent="166370" algn="just">
              <a:lnSpc>
                <a:spcPct val="100000"/>
              </a:lnSpc>
              <a:spcBef>
                <a:spcPts val="95"/>
              </a:spcBef>
            </a:pPr>
            <a:r>
              <a:rPr sz="1400" spc="-10" dirty="0">
                <a:solidFill>
                  <a:srgbClr val="000009"/>
                </a:solidFill>
                <a:latin typeface="Arial MT"/>
                <a:cs typeface="Arial MT"/>
              </a:rPr>
              <a:t>Avaliar </a:t>
            </a:r>
            <a:r>
              <a:rPr sz="1400" spc="-5" dirty="0">
                <a:solidFill>
                  <a:srgbClr val="000009"/>
                </a:solidFill>
                <a:latin typeface="Arial MT"/>
                <a:cs typeface="Arial MT"/>
              </a:rPr>
              <a:t>a eficácia do extrato </a:t>
            </a:r>
            <a:r>
              <a:rPr sz="1400" spc="-10" dirty="0">
                <a:solidFill>
                  <a:srgbClr val="000009"/>
                </a:solidFill>
                <a:latin typeface="Arial MT"/>
                <a:cs typeface="Arial MT"/>
              </a:rPr>
              <a:t>aquoso </a:t>
            </a:r>
            <a:r>
              <a:rPr sz="1400" spc="-5" dirty="0">
                <a:solidFill>
                  <a:srgbClr val="000009"/>
                </a:solidFill>
                <a:latin typeface="Arial MT"/>
                <a:cs typeface="Arial MT"/>
              </a:rPr>
              <a:t>de uva-do-Japão (</a:t>
            </a:r>
            <a:r>
              <a:rPr sz="1400" i="1" spc="-5" dirty="0">
                <a:solidFill>
                  <a:srgbClr val="000009"/>
                </a:solidFill>
                <a:latin typeface="Arial"/>
                <a:cs typeface="Arial"/>
              </a:rPr>
              <a:t>Hovenia </a:t>
            </a:r>
            <a:r>
              <a:rPr sz="1400" i="1" spc="-10" dirty="0">
                <a:solidFill>
                  <a:srgbClr val="000009"/>
                </a:solidFill>
                <a:latin typeface="Arial"/>
                <a:cs typeface="Arial"/>
              </a:rPr>
              <a:t>dulcis</a:t>
            </a:r>
            <a:r>
              <a:rPr sz="1400" spc="-10" dirty="0">
                <a:solidFill>
                  <a:srgbClr val="000009"/>
                </a:solidFill>
                <a:latin typeface="Arial MT"/>
                <a:cs typeface="Arial MT"/>
              </a:rPr>
              <a:t>) </a:t>
            </a:r>
            <a:r>
              <a:rPr sz="1400" spc="-5" dirty="0">
                <a:solidFill>
                  <a:srgbClr val="000009"/>
                </a:solidFill>
                <a:latin typeface="Arial MT"/>
                <a:cs typeface="Arial MT"/>
              </a:rPr>
              <a:t>em situação </a:t>
            </a:r>
            <a:r>
              <a:rPr sz="1400" dirty="0">
                <a:solidFill>
                  <a:srgbClr val="000009"/>
                </a:solidFill>
                <a:latin typeface="Arial MT"/>
                <a:cs typeface="Arial MT"/>
              </a:rPr>
              <a:t> </a:t>
            </a:r>
            <a:r>
              <a:rPr sz="1400" spc="-5" dirty="0">
                <a:solidFill>
                  <a:srgbClr val="000009"/>
                </a:solidFill>
                <a:latin typeface="Arial MT"/>
                <a:cs typeface="Arial MT"/>
              </a:rPr>
              <a:t>de</a:t>
            </a:r>
            <a:r>
              <a:rPr sz="1400" dirty="0">
                <a:solidFill>
                  <a:srgbClr val="000009"/>
                </a:solidFill>
                <a:latin typeface="Arial MT"/>
                <a:cs typeface="Arial MT"/>
              </a:rPr>
              <a:t> </a:t>
            </a:r>
            <a:r>
              <a:rPr sz="1400" spc="-5" dirty="0">
                <a:solidFill>
                  <a:srgbClr val="000009"/>
                </a:solidFill>
                <a:latin typeface="Arial MT"/>
                <a:cs typeface="Arial MT"/>
              </a:rPr>
              <a:t>campo</a:t>
            </a:r>
            <a:r>
              <a:rPr sz="1400" dirty="0">
                <a:solidFill>
                  <a:srgbClr val="000009"/>
                </a:solidFill>
                <a:latin typeface="Arial MT"/>
                <a:cs typeface="Arial MT"/>
              </a:rPr>
              <a:t> </a:t>
            </a:r>
            <a:r>
              <a:rPr sz="1400" spc="-5" dirty="0">
                <a:solidFill>
                  <a:srgbClr val="000009"/>
                </a:solidFill>
                <a:latin typeface="Arial MT"/>
                <a:cs typeface="Arial MT"/>
              </a:rPr>
              <a:t>no</a:t>
            </a:r>
            <a:r>
              <a:rPr sz="1400" dirty="0">
                <a:solidFill>
                  <a:srgbClr val="000009"/>
                </a:solidFill>
                <a:latin typeface="Arial MT"/>
                <a:cs typeface="Arial MT"/>
              </a:rPr>
              <a:t> </a:t>
            </a:r>
            <a:r>
              <a:rPr sz="1400" spc="-5" dirty="0">
                <a:solidFill>
                  <a:srgbClr val="000009"/>
                </a:solidFill>
                <a:latin typeface="Arial MT"/>
                <a:cs typeface="Arial MT"/>
              </a:rPr>
              <a:t>controle</a:t>
            </a:r>
            <a:r>
              <a:rPr sz="1400" dirty="0">
                <a:solidFill>
                  <a:srgbClr val="000009"/>
                </a:solidFill>
                <a:latin typeface="Arial MT"/>
                <a:cs typeface="Arial MT"/>
              </a:rPr>
              <a:t> </a:t>
            </a:r>
            <a:r>
              <a:rPr sz="1400" spc="-5" dirty="0">
                <a:solidFill>
                  <a:srgbClr val="000009"/>
                </a:solidFill>
                <a:latin typeface="Arial MT"/>
                <a:cs typeface="Arial MT"/>
              </a:rPr>
              <a:t>ou</a:t>
            </a:r>
            <a:r>
              <a:rPr sz="1400" dirty="0">
                <a:solidFill>
                  <a:srgbClr val="000009"/>
                </a:solidFill>
                <a:latin typeface="Arial MT"/>
                <a:cs typeface="Arial MT"/>
              </a:rPr>
              <a:t> </a:t>
            </a:r>
            <a:r>
              <a:rPr sz="1400" spc="-5" dirty="0">
                <a:solidFill>
                  <a:srgbClr val="000009"/>
                </a:solidFill>
                <a:latin typeface="Arial MT"/>
                <a:cs typeface="Arial MT"/>
              </a:rPr>
              <a:t>possível</a:t>
            </a:r>
            <a:r>
              <a:rPr sz="1400" dirty="0">
                <a:solidFill>
                  <a:srgbClr val="000009"/>
                </a:solidFill>
                <a:latin typeface="Arial MT"/>
                <a:cs typeface="Arial MT"/>
              </a:rPr>
              <a:t> </a:t>
            </a:r>
            <a:r>
              <a:rPr sz="1400" spc="-5" dirty="0">
                <a:solidFill>
                  <a:srgbClr val="000009"/>
                </a:solidFill>
                <a:latin typeface="Arial MT"/>
                <a:cs typeface="Arial MT"/>
              </a:rPr>
              <a:t>inibição,</a:t>
            </a:r>
            <a:r>
              <a:rPr sz="1400" dirty="0">
                <a:solidFill>
                  <a:srgbClr val="000009"/>
                </a:solidFill>
                <a:latin typeface="Arial MT"/>
                <a:cs typeface="Arial MT"/>
              </a:rPr>
              <a:t> </a:t>
            </a:r>
            <a:r>
              <a:rPr sz="1400" spc="-5" dirty="0">
                <a:solidFill>
                  <a:srgbClr val="000009"/>
                </a:solidFill>
                <a:latin typeface="Arial MT"/>
                <a:cs typeface="Arial MT"/>
              </a:rPr>
              <a:t>do</a:t>
            </a:r>
            <a:r>
              <a:rPr sz="1400" dirty="0">
                <a:solidFill>
                  <a:srgbClr val="000009"/>
                </a:solidFill>
                <a:latin typeface="Arial MT"/>
                <a:cs typeface="Arial MT"/>
              </a:rPr>
              <a:t> </a:t>
            </a:r>
            <a:r>
              <a:rPr sz="1400" spc="-5" dirty="0">
                <a:solidFill>
                  <a:srgbClr val="000009"/>
                </a:solidFill>
                <a:latin typeface="Arial MT"/>
                <a:cs typeface="Arial MT"/>
              </a:rPr>
              <a:t>patógeno</a:t>
            </a:r>
            <a:r>
              <a:rPr sz="1400" dirty="0">
                <a:solidFill>
                  <a:srgbClr val="000009"/>
                </a:solidFill>
                <a:latin typeface="Arial MT"/>
                <a:cs typeface="Arial MT"/>
              </a:rPr>
              <a:t> </a:t>
            </a:r>
            <a:r>
              <a:rPr sz="1400" i="1" spc="-5" dirty="0">
                <a:solidFill>
                  <a:srgbClr val="000009"/>
                </a:solidFill>
                <a:latin typeface="Arial"/>
                <a:cs typeface="Arial"/>
              </a:rPr>
              <a:t>C.</a:t>
            </a:r>
            <a:r>
              <a:rPr sz="1400" i="1" dirty="0">
                <a:solidFill>
                  <a:srgbClr val="000009"/>
                </a:solidFill>
                <a:latin typeface="Arial"/>
                <a:cs typeface="Arial"/>
              </a:rPr>
              <a:t> </a:t>
            </a:r>
            <a:r>
              <a:rPr sz="1400" i="1" spc="-10" dirty="0">
                <a:solidFill>
                  <a:srgbClr val="000009"/>
                </a:solidFill>
                <a:latin typeface="Arial"/>
                <a:cs typeface="Arial"/>
              </a:rPr>
              <a:t>gloeosporioides</a:t>
            </a:r>
            <a:r>
              <a:rPr sz="1400" i="1" spc="-5" dirty="0">
                <a:solidFill>
                  <a:srgbClr val="000009"/>
                </a:solidFill>
                <a:latin typeface="Arial"/>
                <a:cs typeface="Arial"/>
              </a:rPr>
              <a:t> </a:t>
            </a:r>
            <a:r>
              <a:rPr sz="1400" spc="-10" dirty="0">
                <a:solidFill>
                  <a:srgbClr val="000009"/>
                </a:solidFill>
                <a:latin typeface="Arial MT"/>
                <a:cs typeface="Arial MT"/>
              </a:rPr>
              <a:t>em </a:t>
            </a:r>
            <a:r>
              <a:rPr sz="1400" spc="-5" dirty="0">
                <a:solidFill>
                  <a:srgbClr val="000009"/>
                </a:solidFill>
                <a:latin typeface="Arial MT"/>
                <a:cs typeface="Arial MT"/>
              </a:rPr>
              <a:t> diferentes</a:t>
            </a:r>
            <a:r>
              <a:rPr sz="1400" spc="170" dirty="0">
                <a:solidFill>
                  <a:srgbClr val="000009"/>
                </a:solidFill>
                <a:latin typeface="Arial MT"/>
                <a:cs typeface="Arial MT"/>
              </a:rPr>
              <a:t> </a:t>
            </a:r>
            <a:r>
              <a:rPr sz="1400" spc="-5" dirty="0">
                <a:solidFill>
                  <a:srgbClr val="000009"/>
                </a:solidFill>
                <a:latin typeface="Arial MT"/>
                <a:cs typeface="Arial MT"/>
              </a:rPr>
              <a:t>concentrações</a:t>
            </a:r>
            <a:r>
              <a:rPr sz="1400" spc="165" dirty="0">
                <a:solidFill>
                  <a:srgbClr val="000009"/>
                </a:solidFill>
                <a:latin typeface="Arial MT"/>
                <a:cs typeface="Arial MT"/>
              </a:rPr>
              <a:t> </a:t>
            </a:r>
            <a:r>
              <a:rPr sz="1400" spc="-5" dirty="0">
                <a:solidFill>
                  <a:srgbClr val="000009"/>
                </a:solidFill>
                <a:latin typeface="Arial MT"/>
                <a:cs typeface="Arial MT"/>
              </a:rPr>
              <a:t>e</a:t>
            </a:r>
            <a:r>
              <a:rPr sz="1400" spc="170" dirty="0">
                <a:solidFill>
                  <a:srgbClr val="000009"/>
                </a:solidFill>
                <a:latin typeface="Arial MT"/>
                <a:cs typeface="Arial MT"/>
              </a:rPr>
              <a:t> </a:t>
            </a:r>
            <a:r>
              <a:rPr sz="1400" spc="-5" dirty="0">
                <a:solidFill>
                  <a:srgbClr val="000009"/>
                </a:solidFill>
                <a:latin typeface="Arial MT"/>
                <a:cs typeface="Arial MT"/>
              </a:rPr>
              <a:t>a</a:t>
            </a:r>
            <a:r>
              <a:rPr sz="1400" spc="170" dirty="0">
                <a:solidFill>
                  <a:srgbClr val="000009"/>
                </a:solidFill>
                <a:latin typeface="Arial MT"/>
                <a:cs typeface="Arial MT"/>
              </a:rPr>
              <a:t> </a:t>
            </a:r>
            <a:r>
              <a:rPr sz="1400" spc="-10" dirty="0">
                <a:solidFill>
                  <a:srgbClr val="000009"/>
                </a:solidFill>
                <a:latin typeface="Arial MT"/>
                <a:cs typeface="Arial MT"/>
              </a:rPr>
              <a:t>viabilidade</a:t>
            </a:r>
            <a:r>
              <a:rPr sz="1400" spc="160" dirty="0">
                <a:solidFill>
                  <a:srgbClr val="000009"/>
                </a:solidFill>
                <a:latin typeface="Arial MT"/>
                <a:cs typeface="Arial MT"/>
              </a:rPr>
              <a:t> </a:t>
            </a:r>
            <a:r>
              <a:rPr sz="1400" spc="-5" dirty="0">
                <a:solidFill>
                  <a:srgbClr val="000009"/>
                </a:solidFill>
                <a:latin typeface="Arial MT"/>
                <a:cs typeface="Arial MT"/>
              </a:rPr>
              <a:t>da</a:t>
            </a:r>
            <a:r>
              <a:rPr sz="1400" spc="175" dirty="0">
                <a:solidFill>
                  <a:srgbClr val="000009"/>
                </a:solidFill>
                <a:latin typeface="Arial MT"/>
                <a:cs typeface="Arial MT"/>
              </a:rPr>
              <a:t> </a:t>
            </a:r>
            <a:r>
              <a:rPr sz="1400" spc="-10" dirty="0">
                <a:solidFill>
                  <a:srgbClr val="000009"/>
                </a:solidFill>
                <a:latin typeface="Arial MT"/>
                <a:cs typeface="Arial MT"/>
              </a:rPr>
              <a:t>aplicação</a:t>
            </a:r>
            <a:r>
              <a:rPr sz="1400" spc="170" dirty="0">
                <a:solidFill>
                  <a:srgbClr val="000009"/>
                </a:solidFill>
                <a:latin typeface="Arial MT"/>
                <a:cs typeface="Arial MT"/>
              </a:rPr>
              <a:t> </a:t>
            </a:r>
            <a:r>
              <a:rPr sz="1400" spc="-5" dirty="0">
                <a:solidFill>
                  <a:srgbClr val="000009"/>
                </a:solidFill>
                <a:latin typeface="Arial MT"/>
                <a:cs typeface="Arial MT"/>
              </a:rPr>
              <a:t>do</a:t>
            </a:r>
            <a:r>
              <a:rPr sz="1400" spc="170" dirty="0">
                <a:solidFill>
                  <a:srgbClr val="000009"/>
                </a:solidFill>
                <a:latin typeface="Arial MT"/>
                <a:cs typeface="Arial MT"/>
              </a:rPr>
              <a:t> </a:t>
            </a:r>
            <a:r>
              <a:rPr sz="1400" spc="-5" dirty="0">
                <a:solidFill>
                  <a:srgbClr val="000009"/>
                </a:solidFill>
                <a:latin typeface="Arial MT"/>
                <a:cs typeface="Arial MT"/>
              </a:rPr>
              <a:t>extrato</a:t>
            </a:r>
            <a:r>
              <a:rPr sz="1400" spc="165" dirty="0">
                <a:solidFill>
                  <a:srgbClr val="000009"/>
                </a:solidFill>
                <a:latin typeface="Arial MT"/>
                <a:cs typeface="Arial MT"/>
              </a:rPr>
              <a:t> </a:t>
            </a:r>
            <a:r>
              <a:rPr sz="1400" spc="-5" dirty="0">
                <a:solidFill>
                  <a:srgbClr val="000009"/>
                </a:solidFill>
                <a:latin typeface="Arial MT"/>
                <a:cs typeface="Arial MT"/>
              </a:rPr>
              <a:t>preparados</a:t>
            </a:r>
            <a:r>
              <a:rPr sz="1400" spc="170" dirty="0">
                <a:solidFill>
                  <a:srgbClr val="000009"/>
                </a:solidFill>
                <a:latin typeface="Arial MT"/>
                <a:cs typeface="Arial MT"/>
              </a:rPr>
              <a:t> </a:t>
            </a:r>
            <a:r>
              <a:rPr sz="1400" spc="-5" dirty="0">
                <a:solidFill>
                  <a:srgbClr val="000009"/>
                </a:solidFill>
                <a:latin typeface="Arial MT"/>
                <a:cs typeface="Arial MT"/>
              </a:rPr>
              <a:t>a</a:t>
            </a:r>
            <a:r>
              <a:rPr sz="1400" spc="170" dirty="0">
                <a:solidFill>
                  <a:srgbClr val="000009"/>
                </a:solidFill>
                <a:latin typeface="Arial MT"/>
                <a:cs typeface="Arial MT"/>
              </a:rPr>
              <a:t> </a:t>
            </a:r>
            <a:r>
              <a:rPr sz="1400" spc="-5" dirty="0">
                <a:solidFill>
                  <a:srgbClr val="000009"/>
                </a:solidFill>
                <a:latin typeface="Arial MT"/>
                <a:cs typeface="Arial MT"/>
              </a:rPr>
              <a:t>partir </a:t>
            </a:r>
            <a:r>
              <a:rPr sz="1400" spc="-380" dirty="0">
                <a:solidFill>
                  <a:srgbClr val="000009"/>
                </a:solidFill>
                <a:latin typeface="Arial MT"/>
                <a:cs typeface="Arial MT"/>
              </a:rPr>
              <a:t> </a:t>
            </a:r>
            <a:r>
              <a:rPr sz="1400" spc="-5" dirty="0">
                <a:solidFill>
                  <a:srgbClr val="000009"/>
                </a:solidFill>
                <a:latin typeface="Arial MT"/>
                <a:cs typeface="Arial MT"/>
              </a:rPr>
              <a:t>de diferentes partes de uva-do-Japão no controle ou redução do desenvolvimento </a:t>
            </a:r>
            <a:r>
              <a:rPr sz="1400" i="1" spc="-10" dirty="0">
                <a:solidFill>
                  <a:srgbClr val="000009"/>
                </a:solidFill>
                <a:latin typeface="Arial"/>
                <a:cs typeface="Arial"/>
              </a:rPr>
              <a:t>in </a:t>
            </a:r>
            <a:r>
              <a:rPr sz="1400" i="1" spc="-5" dirty="0">
                <a:solidFill>
                  <a:srgbClr val="000009"/>
                </a:solidFill>
                <a:latin typeface="Arial"/>
                <a:cs typeface="Arial"/>
              </a:rPr>
              <a:t> vitro</a:t>
            </a:r>
            <a:r>
              <a:rPr sz="1400" i="1" spc="-10" dirty="0">
                <a:solidFill>
                  <a:srgbClr val="000009"/>
                </a:solidFill>
                <a:latin typeface="Arial"/>
                <a:cs typeface="Arial"/>
              </a:rPr>
              <a:t> </a:t>
            </a:r>
            <a:r>
              <a:rPr sz="1400" spc="-5" dirty="0">
                <a:solidFill>
                  <a:srgbClr val="000009"/>
                </a:solidFill>
                <a:latin typeface="Arial MT"/>
                <a:cs typeface="Arial MT"/>
              </a:rPr>
              <a:t>do </a:t>
            </a:r>
            <a:r>
              <a:rPr sz="1400" spc="-10" dirty="0">
                <a:solidFill>
                  <a:srgbClr val="000009"/>
                </a:solidFill>
                <a:latin typeface="Arial MT"/>
                <a:cs typeface="Arial MT"/>
              </a:rPr>
              <a:t>patógeno.</a:t>
            </a:r>
            <a:endParaRPr sz="1400">
              <a:latin typeface="Arial MT"/>
              <a:cs typeface="Arial MT"/>
            </a:endParaRPr>
          </a:p>
          <a:p>
            <a:pPr marL="12700" algn="just">
              <a:lnSpc>
                <a:spcPct val="100000"/>
              </a:lnSpc>
              <a:spcBef>
                <a:spcPts val="110"/>
              </a:spcBef>
            </a:pPr>
            <a:r>
              <a:rPr sz="1400" b="1" spc="-5" dirty="0">
                <a:latin typeface="Arial"/>
                <a:cs typeface="Arial"/>
              </a:rPr>
              <a:t>Fluxograma</a:t>
            </a:r>
            <a:r>
              <a:rPr sz="1400" b="1" spc="-20" dirty="0">
                <a:latin typeface="Arial"/>
                <a:cs typeface="Arial"/>
              </a:rPr>
              <a:t> </a:t>
            </a:r>
            <a:r>
              <a:rPr sz="1400" b="1" spc="-5" dirty="0">
                <a:latin typeface="Arial"/>
                <a:cs typeface="Arial"/>
              </a:rPr>
              <a:t>1</a:t>
            </a:r>
            <a:r>
              <a:rPr sz="1400" spc="-5" dirty="0">
                <a:latin typeface="Arial MT"/>
                <a:cs typeface="Arial MT"/>
              </a:rPr>
              <a:t>:</a:t>
            </a:r>
            <a:r>
              <a:rPr sz="1400" spc="-10" dirty="0">
                <a:latin typeface="Arial MT"/>
                <a:cs typeface="Arial MT"/>
              </a:rPr>
              <a:t> </a:t>
            </a:r>
            <a:r>
              <a:rPr sz="1400" spc="-5" dirty="0">
                <a:latin typeface="Arial MT"/>
                <a:cs typeface="Arial MT"/>
              </a:rPr>
              <a:t>Preparo</a:t>
            </a:r>
            <a:r>
              <a:rPr sz="1400" spc="-20" dirty="0">
                <a:latin typeface="Arial MT"/>
                <a:cs typeface="Arial MT"/>
              </a:rPr>
              <a:t> </a:t>
            </a:r>
            <a:r>
              <a:rPr sz="1400" spc="-5" dirty="0">
                <a:latin typeface="Arial MT"/>
                <a:cs typeface="Arial MT"/>
              </a:rPr>
              <a:t>dos</a:t>
            </a:r>
            <a:r>
              <a:rPr sz="1400" spc="-10" dirty="0">
                <a:latin typeface="Arial MT"/>
                <a:cs typeface="Arial MT"/>
              </a:rPr>
              <a:t> </a:t>
            </a:r>
            <a:r>
              <a:rPr sz="1400" spc="-5" dirty="0">
                <a:latin typeface="Arial MT"/>
                <a:cs typeface="Arial MT"/>
              </a:rPr>
              <a:t>extratos.</a:t>
            </a:r>
            <a:endParaRPr sz="1400">
              <a:latin typeface="Arial MT"/>
              <a:cs typeface="Arial MT"/>
            </a:endParaRPr>
          </a:p>
        </p:txBody>
      </p:sp>
      <p:sp>
        <p:nvSpPr>
          <p:cNvPr id="134" name="object 134"/>
          <p:cNvSpPr txBox="1"/>
          <p:nvPr/>
        </p:nvSpPr>
        <p:spPr>
          <a:xfrm>
            <a:off x="605955" y="401472"/>
            <a:ext cx="13467715" cy="2317942"/>
          </a:xfrm>
          <a:prstGeom prst="rect">
            <a:avLst/>
          </a:prstGeom>
          <a:effectLst>
            <a:outerShdw blurRad="50800" dist="50800" dir="5400000" algn="ctr" rotWithShape="0">
              <a:schemeClr val="bg1"/>
            </a:outerShdw>
          </a:effectLst>
        </p:spPr>
        <p:txBody>
          <a:bodyPr vert="horz" wrap="square" lIns="0" tIns="12065" rIns="0" bIns="0" rtlCol="0">
            <a:spAutoFit/>
            <a:scene3d>
              <a:camera prst="orthographicFront"/>
              <a:lightRig rig="threePt" dir="t"/>
            </a:scene3d>
            <a:sp3d contourW="12700">
              <a:contourClr>
                <a:schemeClr val="bg1"/>
              </a:contourClr>
            </a:sp3d>
          </a:bodyPr>
          <a:lstStyle/>
          <a:p>
            <a:pPr marL="1994535" marR="1421765" algn="ctr">
              <a:lnSpc>
                <a:spcPct val="100299"/>
              </a:lnSpc>
              <a:spcBef>
                <a:spcPts val="95"/>
              </a:spcBef>
            </a:pPr>
            <a:r>
              <a:rPr lang="pt-BR" sz="3250" b="1" i="1" spc="5" dirty="0" err="1">
                <a:solidFill>
                  <a:srgbClr val="006FC0"/>
                </a:solidFill>
                <a:effectLst/>
                <a:latin typeface="Arial"/>
                <a:cs typeface="Arial"/>
              </a:rPr>
              <a:t>Hove</a:t>
            </a:r>
            <a:r>
              <a:rPr lang="pt-BR" sz="3250" b="1" i="1" dirty="0" err="1">
                <a:solidFill>
                  <a:srgbClr val="006FC0"/>
                </a:solidFill>
                <a:effectLst/>
                <a:latin typeface="Arial"/>
                <a:cs typeface="Arial"/>
              </a:rPr>
              <a:t>nia</a:t>
            </a:r>
            <a:r>
              <a:rPr lang="pt-BR" sz="3250" b="1" i="1" spc="-20" dirty="0">
                <a:solidFill>
                  <a:srgbClr val="006FC0"/>
                </a:solidFill>
                <a:effectLst/>
                <a:latin typeface="Arial"/>
                <a:cs typeface="Arial"/>
              </a:rPr>
              <a:t> </a:t>
            </a:r>
            <a:r>
              <a:rPr lang="pt-BR" sz="3250" b="1" i="1" dirty="0" err="1">
                <a:solidFill>
                  <a:srgbClr val="006FC0"/>
                </a:solidFill>
                <a:effectLst/>
                <a:latin typeface="Arial"/>
                <a:cs typeface="Arial"/>
              </a:rPr>
              <a:t>dulcis</a:t>
            </a:r>
            <a:r>
              <a:rPr lang="pt-BR" sz="3250" b="1" i="1" dirty="0">
                <a:solidFill>
                  <a:srgbClr val="006FC0"/>
                </a:solidFill>
                <a:effectLst/>
                <a:latin typeface="Arial"/>
                <a:cs typeface="Arial"/>
              </a:rPr>
              <a:t> </a:t>
            </a:r>
            <a:r>
              <a:rPr lang="pt-BR" sz="3250" b="1" spc="5" dirty="0">
                <a:solidFill>
                  <a:srgbClr val="006FC0"/>
                </a:solidFill>
                <a:effectLst/>
                <a:latin typeface="Arial"/>
                <a:cs typeface="Arial"/>
              </a:rPr>
              <a:t>UMA</a:t>
            </a:r>
            <a:r>
              <a:rPr lang="pt-BR" sz="3250" b="1" spc="-245" dirty="0">
                <a:solidFill>
                  <a:srgbClr val="006FC0"/>
                </a:solidFill>
                <a:effectLst/>
                <a:latin typeface="Arial"/>
                <a:cs typeface="Arial"/>
              </a:rPr>
              <a:t> </a:t>
            </a:r>
            <a:r>
              <a:rPr lang="pt-BR" sz="3250" b="1" spc="5" dirty="0">
                <a:solidFill>
                  <a:srgbClr val="006FC0"/>
                </a:solidFill>
                <a:effectLst/>
                <a:latin typeface="Arial"/>
                <a:cs typeface="Arial"/>
              </a:rPr>
              <a:t>A</a:t>
            </a:r>
            <a:r>
              <a:rPr lang="pt-BR" sz="3250" b="1" spc="-235" dirty="0">
                <a:solidFill>
                  <a:srgbClr val="006FC0"/>
                </a:solidFill>
                <a:effectLst/>
                <a:latin typeface="Arial"/>
                <a:cs typeface="Arial"/>
              </a:rPr>
              <a:t>L</a:t>
            </a:r>
            <a:r>
              <a:rPr lang="pt-BR" sz="3250" b="1" spc="5" dirty="0">
                <a:solidFill>
                  <a:srgbClr val="006FC0"/>
                </a:solidFill>
                <a:effectLst/>
                <a:latin typeface="Arial"/>
                <a:cs typeface="Arial"/>
              </a:rPr>
              <a:t>TERN</a:t>
            </a:r>
            <a:r>
              <a:rPr lang="pt-BR" sz="3250" b="1" spc="-240" dirty="0">
                <a:solidFill>
                  <a:srgbClr val="006FC0"/>
                </a:solidFill>
                <a:effectLst/>
                <a:latin typeface="Arial"/>
                <a:cs typeface="Arial"/>
              </a:rPr>
              <a:t>A</a:t>
            </a:r>
            <a:r>
              <a:rPr lang="pt-BR" sz="3250" b="1" dirty="0">
                <a:solidFill>
                  <a:srgbClr val="006FC0"/>
                </a:solidFill>
                <a:effectLst/>
                <a:latin typeface="Arial"/>
                <a:cs typeface="Arial"/>
              </a:rPr>
              <a:t>TI</a:t>
            </a:r>
            <a:r>
              <a:rPr lang="pt-BR" sz="3250" b="1" spc="-250" dirty="0">
                <a:solidFill>
                  <a:srgbClr val="006FC0"/>
                </a:solidFill>
                <a:effectLst/>
                <a:latin typeface="Arial"/>
                <a:cs typeface="Arial"/>
              </a:rPr>
              <a:t>V</a:t>
            </a:r>
            <a:r>
              <a:rPr lang="pt-BR" sz="3250" b="1" spc="5" dirty="0">
                <a:solidFill>
                  <a:srgbClr val="006FC0"/>
                </a:solidFill>
                <a:effectLst/>
                <a:latin typeface="Arial"/>
                <a:cs typeface="Arial"/>
              </a:rPr>
              <a:t>A</a:t>
            </a:r>
            <a:r>
              <a:rPr lang="pt-BR" sz="3250" b="1" spc="-135" dirty="0">
                <a:solidFill>
                  <a:srgbClr val="006FC0"/>
                </a:solidFill>
                <a:effectLst/>
                <a:latin typeface="Arial"/>
                <a:cs typeface="Arial"/>
              </a:rPr>
              <a:t> </a:t>
            </a:r>
            <a:r>
              <a:rPr lang="pt-BR" sz="3250" b="1" spc="5" dirty="0">
                <a:solidFill>
                  <a:srgbClr val="006FC0"/>
                </a:solidFill>
                <a:effectLst/>
                <a:latin typeface="Arial"/>
                <a:cs typeface="Arial"/>
              </a:rPr>
              <a:t>NO</a:t>
            </a:r>
            <a:r>
              <a:rPr lang="pt-BR" sz="3250" b="1" dirty="0">
                <a:solidFill>
                  <a:srgbClr val="006FC0"/>
                </a:solidFill>
                <a:effectLst/>
                <a:latin typeface="Arial"/>
                <a:cs typeface="Arial"/>
              </a:rPr>
              <a:t> </a:t>
            </a:r>
            <a:r>
              <a:rPr lang="pt-BR" sz="3250" b="1" spc="5" dirty="0">
                <a:solidFill>
                  <a:srgbClr val="006FC0"/>
                </a:solidFill>
                <a:effectLst/>
                <a:latin typeface="Arial"/>
                <a:cs typeface="Arial"/>
              </a:rPr>
              <a:t>CONTROLE  </a:t>
            </a:r>
            <a:r>
              <a:rPr lang="pt-BR" sz="3250" b="1" dirty="0">
                <a:solidFill>
                  <a:srgbClr val="006FC0"/>
                </a:solidFill>
                <a:effectLst/>
                <a:latin typeface="Arial"/>
                <a:cs typeface="Arial"/>
              </a:rPr>
              <a:t>DA</a:t>
            </a:r>
            <a:r>
              <a:rPr lang="pt-BR" sz="3250" b="1" spc="-240" dirty="0">
                <a:solidFill>
                  <a:srgbClr val="006FC0"/>
                </a:solidFill>
                <a:effectLst/>
                <a:latin typeface="Arial"/>
                <a:cs typeface="Arial"/>
              </a:rPr>
              <a:t> </a:t>
            </a:r>
            <a:r>
              <a:rPr lang="pt-BR" sz="3250" b="1" dirty="0">
                <a:solidFill>
                  <a:srgbClr val="006FC0"/>
                </a:solidFill>
                <a:effectLst/>
                <a:latin typeface="Arial"/>
                <a:cs typeface="Arial"/>
              </a:rPr>
              <a:t>ANT</a:t>
            </a:r>
            <a:r>
              <a:rPr lang="pt-BR" sz="3250" b="1" spc="5" dirty="0">
                <a:solidFill>
                  <a:srgbClr val="006FC0"/>
                </a:solidFill>
                <a:effectLst/>
                <a:latin typeface="Arial"/>
                <a:cs typeface="Arial"/>
              </a:rPr>
              <a:t>R</a:t>
            </a:r>
            <a:r>
              <a:rPr lang="pt-BR" sz="3250" b="1" dirty="0">
                <a:solidFill>
                  <a:srgbClr val="006FC0"/>
                </a:solidFill>
                <a:effectLst/>
                <a:latin typeface="Arial"/>
                <a:cs typeface="Arial"/>
              </a:rPr>
              <a:t>ACNOSE</a:t>
            </a:r>
            <a:r>
              <a:rPr lang="pt-BR" sz="3250" b="1" spc="-15" dirty="0">
                <a:solidFill>
                  <a:srgbClr val="006FC0"/>
                </a:solidFill>
                <a:effectLst/>
                <a:latin typeface="Arial"/>
                <a:cs typeface="Arial"/>
              </a:rPr>
              <a:t> </a:t>
            </a:r>
            <a:r>
              <a:rPr lang="pt-BR" sz="3250" b="1" spc="5" dirty="0">
                <a:solidFill>
                  <a:srgbClr val="006FC0"/>
                </a:solidFill>
                <a:effectLst/>
                <a:latin typeface="Arial"/>
                <a:cs typeface="Arial"/>
              </a:rPr>
              <a:t>NO</a:t>
            </a:r>
            <a:r>
              <a:rPr lang="pt-BR" sz="3250" b="1" dirty="0">
                <a:solidFill>
                  <a:srgbClr val="006FC0"/>
                </a:solidFill>
                <a:effectLst/>
                <a:latin typeface="Arial"/>
                <a:cs typeface="Arial"/>
              </a:rPr>
              <a:t> </a:t>
            </a:r>
            <a:r>
              <a:rPr lang="pt-BR" sz="3250" b="1" spc="-60" dirty="0">
                <a:solidFill>
                  <a:srgbClr val="006FC0"/>
                </a:solidFill>
                <a:effectLst/>
                <a:latin typeface="Arial"/>
                <a:cs typeface="Arial"/>
              </a:rPr>
              <a:t>T</a:t>
            </a:r>
            <a:r>
              <a:rPr lang="pt-BR" sz="3250" b="1" spc="5" dirty="0">
                <a:solidFill>
                  <a:srgbClr val="006FC0"/>
                </a:solidFill>
                <a:effectLst/>
                <a:latin typeface="Arial"/>
                <a:cs typeface="Arial"/>
              </a:rPr>
              <a:t>OM</a:t>
            </a:r>
            <a:r>
              <a:rPr lang="pt-BR" sz="3250" b="1" spc="-235" dirty="0">
                <a:solidFill>
                  <a:srgbClr val="006FC0"/>
                </a:solidFill>
                <a:effectLst/>
                <a:latin typeface="Arial"/>
                <a:cs typeface="Arial"/>
              </a:rPr>
              <a:t>A</a:t>
            </a:r>
            <a:r>
              <a:rPr lang="pt-BR" sz="3250" b="1" dirty="0">
                <a:solidFill>
                  <a:srgbClr val="006FC0"/>
                </a:solidFill>
                <a:effectLst/>
                <a:latin typeface="Arial"/>
                <a:cs typeface="Arial"/>
              </a:rPr>
              <a:t>TE</a:t>
            </a:r>
            <a:r>
              <a:rPr lang="pt-BR" sz="3250" b="1" spc="-5" dirty="0">
                <a:solidFill>
                  <a:srgbClr val="006FC0"/>
                </a:solidFill>
                <a:effectLst/>
                <a:latin typeface="Arial"/>
                <a:cs typeface="Arial"/>
              </a:rPr>
              <a:t> </a:t>
            </a:r>
            <a:r>
              <a:rPr lang="pt-BR" sz="3250" b="1" dirty="0">
                <a:solidFill>
                  <a:srgbClr val="006FC0"/>
                </a:solidFill>
                <a:effectLst/>
                <a:latin typeface="Arial"/>
                <a:cs typeface="Arial"/>
              </a:rPr>
              <a:t>- </a:t>
            </a:r>
            <a:r>
              <a:rPr lang="pt-BR" sz="3250" b="1" spc="-175" dirty="0">
                <a:solidFill>
                  <a:srgbClr val="006FC0"/>
                </a:solidFill>
                <a:effectLst/>
                <a:latin typeface="Arial"/>
                <a:cs typeface="Arial"/>
              </a:rPr>
              <a:t>F</a:t>
            </a:r>
            <a:r>
              <a:rPr lang="pt-BR" sz="3250" b="1" dirty="0">
                <a:solidFill>
                  <a:srgbClr val="006FC0"/>
                </a:solidFill>
                <a:effectLst/>
                <a:latin typeface="Arial"/>
                <a:cs typeface="Arial"/>
              </a:rPr>
              <a:t>ASE </a:t>
            </a:r>
            <a:r>
              <a:rPr lang="pt-BR" sz="3250" b="1" spc="-5" dirty="0">
                <a:solidFill>
                  <a:srgbClr val="006FC0"/>
                </a:solidFill>
                <a:effectLst/>
                <a:latin typeface="Arial"/>
                <a:cs typeface="Arial"/>
              </a:rPr>
              <a:t>III</a:t>
            </a:r>
            <a:endParaRPr lang="pt-BR" sz="3250" dirty="0">
              <a:effectLst/>
              <a:latin typeface="Arial"/>
              <a:cs typeface="Arial"/>
            </a:endParaRPr>
          </a:p>
          <a:p>
            <a:pPr marL="524510" algn="ctr">
              <a:lnSpc>
                <a:spcPct val="100000"/>
              </a:lnSpc>
              <a:spcBef>
                <a:spcPts val="489"/>
              </a:spcBef>
            </a:pPr>
            <a:r>
              <a:rPr sz="1575" b="1" spc="15" baseline="23809" dirty="0">
                <a:effectLst/>
                <a:latin typeface="Arial"/>
                <a:cs typeface="Arial"/>
              </a:rPr>
              <a:t>1</a:t>
            </a:r>
            <a:r>
              <a:rPr sz="1550" b="1" spc="10" dirty="0">
                <a:effectLst/>
                <a:latin typeface="Arial"/>
                <a:cs typeface="Arial"/>
              </a:rPr>
              <a:t>Alisson</a:t>
            </a:r>
            <a:r>
              <a:rPr sz="1550" b="1" dirty="0">
                <a:effectLst/>
                <a:latin typeface="Arial"/>
                <a:cs typeface="Arial"/>
              </a:rPr>
              <a:t> </a:t>
            </a:r>
            <a:r>
              <a:rPr sz="1550" b="1" spc="15" dirty="0">
                <a:effectLst/>
                <a:latin typeface="Arial"/>
                <a:cs typeface="Arial"/>
              </a:rPr>
              <a:t>Rodrigo Klauck,</a:t>
            </a:r>
            <a:r>
              <a:rPr sz="1550" b="1" spc="450" dirty="0">
                <a:effectLst/>
                <a:latin typeface="Arial"/>
                <a:cs typeface="Arial"/>
              </a:rPr>
              <a:t> </a:t>
            </a:r>
            <a:r>
              <a:rPr sz="1575" b="1" spc="15" baseline="23809" dirty="0">
                <a:effectLst/>
                <a:latin typeface="Arial"/>
                <a:cs typeface="Arial"/>
              </a:rPr>
              <a:t>2</a:t>
            </a:r>
            <a:r>
              <a:rPr sz="1550" b="1" spc="10" dirty="0">
                <a:effectLst/>
                <a:latin typeface="Arial"/>
                <a:cs typeface="Arial"/>
              </a:rPr>
              <a:t>Dionéia</a:t>
            </a:r>
            <a:r>
              <a:rPr sz="1550" b="1" dirty="0">
                <a:effectLst/>
                <a:latin typeface="Arial"/>
                <a:cs typeface="Arial"/>
              </a:rPr>
              <a:t> </a:t>
            </a:r>
            <a:r>
              <a:rPr sz="1550" b="1" spc="15" dirty="0">
                <a:effectLst/>
                <a:latin typeface="Arial"/>
                <a:cs typeface="Arial"/>
              </a:rPr>
              <a:t>Schauren</a:t>
            </a:r>
            <a:endParaRPr sz="1550" dirty="0">
              <a:effectLst/>
              <a:latin typeface="Arial"/>
              <a:cs typeface="Arial"/>
            </a:endParaRPr>
          </a:p>
          <a:p>
            <a:pPr marL="576580" marR="43180" algn="ctr">
              <a:lnSpc>
                <a:spcPct val="100000"/>
              </a:lnSpc>
              <a:spcBef>
                <a:spcPts val="10"/>
              </a:spcBef>
            </a:pPr>
            <a:r>
              <a:rPr sz="1350" spc="-7" baseline="24691" dirty="0">
                <a:effectLst/>
                <a:latin typeface="Arial MT"/>
                <a:cs typeface="Arial MT"/>
              </a:rPr>
              <a:t>1</a:t>
            </a:r>
            <a:r>
              <a:rPr sz="1400" spc="-5" dirty="0">
                <a:effectLst/>
                <a:latin typeface="Arial MT"/>
                <a:cs typeface="Arial MT"/>
              </a:rPr>
              <a:t>Discente do Ensino Médio do Colégio Estadual Jardim Porto Alegre – </a:t>
            </a:r>
            <a:r>
              <a:rPr sz="1400" spc="-10" dirty="0">
                <a:effectLst/>
                <a:latin typeface="Arial MT"/>
                <a:cs typeface="Arial MT"/>
              </a:rPr>
              <a:t>Clube </a:t>
            </a:r>
            <a:r>
              <a:rPr sz="1400" spc="-5" dirty="0">
                <a:effectLst/>
                <a:latin typeface="Arial MT"/>
                <a:cs typeface="Arial MT"/>
              </a:rPr>
              <a:t>de Ciências- </a:t>
            </a:r>
            <a:r>
              <a:rPr sz="1350" spc="-7" baseline="24691" dirty="0">
                <a:effectLst/>
                <a:latin typeface="Arial MT"/>
                <a:cs typeface="Arial MT"/>
              </a:rPr>
              <a:t>2</a:t>
            </a:r>
            <a:r>
              <a:rPr sz="1400" spc="-5" dirty="0">
                <a:effectLst/>
                <a:latin typeface="Arial MT"/>
                <a:cs typeface="Arial MT"/>
              </a:rPr>
              <a:t>Docente do Clube de Ciências do Colégio Estadual Jardim Porto Alegre. </a:t>
            </a:r>
            <a:r>
              <a:rPr sz="1400" spc="-375" dirty="0">
                <a:effectLst/>
                <a:latin typeface="Arial MT"/>
                <a:cs typeface="Arial MT"/>
              </a:rPr>
              <a:t> </a:t>
            </a:r>
            <a:r>
              <a:rPr sz="1400" spc="-5" dirty="0">
                <a:effectLst/>
                <a:latin typeface="Arial MT"/>
                <a:cs typeface="Arial MT"/>
              </a:rPr>
              <a:t>klauck@colegiojpa.com.br;</a:t>
            </a:r>
            <a:r>
              <a:rPr sz="1400" spc="20" dirty="0">
                <a:effectLst/>
                <a:latin typeface="Arial MT"/>
                <a:cs typeface="Arial MT"/>
              </a:rPr>
              <a:t> </a:t>
            </a:r>
            <a:r>
              <a:rPr sz="1400" spc="-10" dirty="0">
                <a:effectLst/>
                <a:latin typeface="Arial MT"/>
                <a:cs typeface="Arial MT"/>
                <a:hlinkClick r:id="rId2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dioneiasch@colegiojpa.com.br</a:t>
            </a:r>
            <a:endParaRPr lang="pt-BR" sz="1400" spc="-10" dirty="0">
              <a:effectLst/>
              <a:latin typeface="Arial MT"/>
              <a:cs typeface="Arial MT"/>
            </a:endParaRPr>
          </a:p>
          <a:p>
            <a:pPr marL="576580" marR="43180" algn="ctr">
              <a:lnSpc>
                <a:spcPct val="100000"/>
              </a:lnSpc>
              <a:spcBef>
                <a:spcPts val="10"/>
              </a:spcBef>
            </a:pPr>
            <a:endParaRPr sz="1400" dirty="0">
              <a:effectLst/>
              <a:latin typeface="Arial MT"/>
              <a:cs typeface="Arial MT"/>
            </a:endParaRPr>
          </a:p>
          <a:p>
            <a:pPr marL="25400">
              <a:lnSpc>
                <a:spcPct val="100000"/>
              </a:lnSpc>
              <a:spcBef>
                <a:spcPts val="765"/>
              </a:spcBef>
            </a:pPr>
            <a:r>
              <a:rPr sz="1650" b="1" spc="10" dirty="0">
                <a:effectLst/>
                <a:latin typeface="Arial"/>
                <a:cs typeface="Arial"/>
              </a:rPr>
              <a:t>Palavras-chave:</a:t>
            </a:r>
            <a:r>
              <a:rPr sz="1650" b="1" dirty="0">
                <a:effectLst/>
                <a:latin typeface="Arial"/>
                <a:cs typeface="Arial"/>
              </a:rPr>
              <a:t> </a:t>
            </a:r>
            <a:r>
              <a:rPr sz="1650" spc="-15" dirty="0">
                <a:effectLst/>
                <a:latin typeface="Arial MT"/>
                <a:cs typeface="Arial MT"/>
              </a:rPr>
              <a:t>Tomate;</a:t>
            </a:r>
            <a:r>
              <a:rPr sz="1650" spc="5" dirty="0">
                <a:effectLst/>
                <a:latin typeface="Arial MT"/>
                <a:cs typeface="Arial MT"/>
              </a:rPr>
              <a:t> </a:t>
            </a:r>
            <a:r>
              <a:rPr sz="1650" spc="10" dirty="0">
                <a:effectLst/>
                <a:latin typeface="Arial MT"/>
                <a:cs typeface="Arial MT"/>
              </a:rPr>
              <a:t>Fungicida;</a:t>
            </a:r>
            <a:r>
              <a:rPr sz="1650" spc="5" dirty="0">
                <a:effectLst/>
                <a:latin typeface="Arial MT"/>
                <a:cs typeface="Arial MT"/>
              </a:rPr>
              <a:t> </a:t>
            </a:r>
            <a:r>
              <a:rPr sz="1650" spc="10" dirty="0">
                <a:effectLst/>
                <a:latin typeface="Arial MT"/>
                <a:cs typeface="Arial MT"/>
              </a:rPr>
              <a:t>Controle</a:t>
            </a:r>
            <a:r>
              <a:rPr sz="1650" spc="5" dirty="0">
                <a:effectLst/>
                <a:latin typeface="Arial MT"/>
                <a:cs typeface="Arial MT"/>
              </a:rPr>
              <a:t> alternativo</a:t>
            </a:r>
            <a:r>
              <a:rPr sz="1100" spc="5" dirty="0">
                <a:effectLst/>
                <a:latin typeface="Times New Roman"/>
                <a:cs typeface="Times New Roman"/>
              </a:rPr>
              <a:t>.</a:t>
            </a:r>
            <a:endParaRPr sz="1100" dirty="0">
              <a:effectLst/>
              <a:latin typeface="Times New Roman"/>
              <a:cs typeface="Times New Roman"/>
            </a:endParaRPr>
          </a:p>
        </p:txBody>
      </p:sp>
      <p:sp>
        <p:nvSpPr>
          <p:cNvPr id="135" name="object 135"/>
          <p:cNvSpPr txBox="1"/>
          <p:nvPr/>
        </p:nvSpPr>
        <p:spPr>
          <a:xfrm>
            <a:off x="7565812" y="3073120"/>
            <a:ext cx="7025640" cy="395859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marR="5080" indent="210185" algn="just">
              <a:lnSpc>
                <a:spcPct val="102699"/>
              </a:lnSpc>
              <a:spcBef>
                <a:spcPts val="90"/>
              </a:spcBef>
            </a:pPr>
            <a:r>
              <a:rPr sz="1450" spc="20" dirty="0">
                <a:latin typeface="Arial MT"/>
                <a:cs typeface="Arial MT"/>
              </a:rPr>
              <a:t>Para o </a:t>
            </a:r>
            <a:r>
              <a:rPr sz="1450" spc="10" dirty="0">
                <a:latin typeface="Arial MT"/>
                <a:cs typeface="Arial MT"/>
              </a:rPr>
              <a:t>teste </a:t>
            </a:r>
            <a:r>
              <a:rPr sz="1450" i="1" spc="15" dirty="0">
                <a:latin typeface="Arial"/>
                <a:cs typeface="Arial"/>
              </a:rPr>
              <a:t>in </a:t>
            </a:r>
            <a:r>
              <a:rPr sz="1450" i="1" spc="10" dirty="0">
                <a:latin typeface="Arial"/>
                <a:cs typeface="Arial"/>
              </a:rPr>
              <a:t>vitro </a:t>
            </a:r>
            <a:r>
              <a:rPr sz="1450" spc="15" dirty="0">
                <a:latin typeface="Arial MT"/>
                <a:cs typeface="Arial MT"/>
              </a:rPr>
              <a:t>obteve-se resultados significativos para </a:t>
            </a:r>
            <a:r>
              <a:rPr sz="1450" spc="20" dirty="0">
                <a:latin typeface="Arial MT"/>
                <a:cs typeface="Arial MT"/>
              </a:rPr>
              <a:t>os </a:t>
            </a:r>
            <a:r>
              <a:rPr sz="1450" spc="15" dirty="0">
                <a:latin typeface="Arial MT"/>
                <a:cs typeface="Arial MT"/>
              </a:rPr>
              <a:t>tratamentos que </a:t>
            </a:r>
            <a:r>
              <a:rPr sz="1450" spc="20" dirty="0">
                <a:latin typeface="Arial MT"/>
                <a:cs typeface="Arial MT"/>
              </a:rPr>
              <a:t> </a:t>
            </a:r>
            <a:r>
              <a:rPr sz="1450" spc="15" dirty="0">
                <a:latin typeface="Arial MT"/>
                <a:cs typeface="Arial MT"/>
              </a:rPr>
              <a:t>estão</a:t>
            </a:r>
            <a:r>
              <a:rPr sz="1450" spc="20" dirty="0">
                <a:latin typeface="Arial MT"/>
                <a:cs typeface="Arial MT"/>
              </a:rPr>
              <a:t> </a:t>
            </a:r>
            <a:r>
              <a:rPr sz="1450" spc="15" dirty="0">
                <a:latin typeface="Arial MT"/>
                <a:cs typeface="Arial MT"/>
              </a:rPr>
              <a:t>identificados</a:t>
            </a:r>
            <a:r>
              <a:rPr sz="1450" spc="20" dirty="0">
                <a:latin typeface="Arial MT"/>
                <a:cs typeface="Arial MT"/>
              </a:rPr>
              <a:t> com</a:t>
            </a:r>
            <a:r>
              <a:rPr sz="1450" spc="25" dirty="0">
                <a:latin typeface="Arial MT"/>
                <a:cs typeface="Arial MT"/>
              </a:rPr>
              <a:t> A</a:t>
            </a:r>
            <a:r>
              <a:rPr sz="1450" spc="30" dirty="0">
                <a:latin typeface="Arial MT"/>
                <a:cs typeface="Arial MT"/>
              </a:rPr>
              <a:t> </a:t>
            </a:r>
            <a:r>
              <a:rPr sz="1450" spc="20" dirty="0">
                <a:latin typeface="Arial MT"/>
                <a:cs typeface="Arial MT"/>
              </a:rPr>
              <a:t>e</a:t>
            </a:r>
            <a:r>
              <a:rPr sz="1450" spc="25" dirty="0">
                <a:latin typeface="Arial MT"/>
                <a:cs typeface="Arial MT"/>
              </a:rPr>
              <a:t> </a:t>
            </a:r>
            <a:r>
              <a:rPr sz="1450" spc="20" dirty="0">
                <a:latin typeface="Arial MT"/>
                <a:cs typeface="Arial MT"/>
              </a:rPr>
              <a:t>os</a:t>
            </a:r>
            <a:r>
              <a:rPr sz="1450" spc="25" dirty="0">
                <a:latin typeface="Arial MT"/>
                <a:cs typeface="Arial MT"/>
              </a:rPr>
              <a:t> </a:t>
            </a:r>
            <a:r>
              <a:rPr sz="1450" spc="15" dirty="0">
                <a:latin typeface="Arial MT"/>
                <a:cs typeface="Arial MT"/>
              </a:rPr>
              <a:t>identificados</a:t>
            </a:r>
            <a:r>
              <a:rPr sz="1450" spc="20" dirty="0">
                <a:latin typeface="Arial MT"/>
                <a:cs typeface="Arial MT"/>
              </a:rPr>
              <a:t> com</a:t>
            </a:r>
            <a:r>
              <a:rPr sz="1450" spc="25" dirty="0">
                <a:latin typeface="Arial MT"/>
                <a:cs typeface="Arial MT"/>
              </a:rPr>
              <a:t> B</a:t>
            </a:r>
            <a:r>
              <a:rPr sz="1450" spc="30" dirty="0">
                <a:latin typeface="Arial MT"/>
                <a:cs typeface="Arial MT"/>
              </a:rPr>
              <a:t> </a:t>
            </a:r>
            <a:r>
              <a:rPr sz="1450" spc="15" dirty="0">
                <a:latin typeface="Arial MT"/>
                <a:cs typeface="Arial MT"/>
              </a:rPr>
              <a:t>foram</a:t>
            </a:r>
            <a:r>
              <a:rPr sz="1450" spc="20" dirty="0">
                <a:latin typeface="Arial MT"/>
                <a:cs typeface="Arial MT"/>
              </a:rPr>
              <a:t> os</a:t>
            </a:r>
            <a:r>
              <a:rPr sz="1450" spc="25" dirty="0">
                <a:latin typeface="Arial MT"/>
                <a:cs typeface="Arial MT"/>
              </a:rPr>
              <a:t> </a:t>
            </a:r>
            <a:r>
              <a:rPr sz="1450" spc="15" dirty="0">
                <a:latin typeface="Arial MT"/>
                <a:cs typeface="Arial MT"/>
              </a:rPr>
              <a:t>tratamentos </a:t>
            </a:r>
            <a:r>
              <a:rPr sz="1450" spc="20" dirty="0">
                <a:latin typeface="Arial MT"/>
                <a:cs typeface="Arial MT"/>
              </a:rPr>
              <a:t> semelhantes </a:t>
            </a:r>
            <a:r>
              <a:rPr sz="1450" spc="15" dirty="0">
                <a:latin typeface="Arial MT"/>
                <a:cs typeface="Arial MT"/>
              </a:rPr>
              <a:t>estatisticamente </a:t>
            </a:r>
            <a:r>
              <a:rPr sz="1450" spc="20" dirty="0">
                <a:latin typeface="Arial MT"/>
                <a:cs typeface="Arial MT"/>
              </a:rPr>
              <a:t>ao </a:t>
            </a:r>
            <a:r>
              <a:rPr sz="1450" spc="15" dirty="0">
                <a:latin typeface="Arial MT"/>
                <a:cs typeface="Arial MT"/>
              </a:rPr>
              <a:t>controle </a:t>
            </a:r>
            <a:r>
              <a:rPr sz="1450" spc="20" dirty="0">
                <a:latin typeface="Arial MT"/>
                <a:cs typeface="Arial MT"/>
              </a:rPr>
              <a:t>ao </a:t>
            </a:r>
            <a:r>
              <a:rPr sz="1450" spc="15" dirty="0">
                <a:latin typeface="Arial MT"/>
                <a:cs typeface="Arial MT"/>
              </a:rPr>
              <a:t>controle. </a:t>
            </a:r>
            <a:r>
              <a:rPr sz="1450" spc="20" dirty="0">
                <a:latin typeface="Arial MT"/>
                <a:cs typeface="Arial MT"/>
              </a:rPr>
              <a:t>Porém a </a:t>
            </a:r>
            <a:r>
              <a:rPr sz="1450" spc="25" dirty="0">
                <a:latin typeface="Arial MT"/>
                <a:cs typeface="Arial MT"/>
              </a:rPr>
              <a:t>uma </a:t>
            </a:r>
            <a:r>
              <a:rPr sz="1450" spc="15" dirty="0">
                <a:latin typeface="Arial MT"/>
                <a:cs typeface="Arial MT"/>
              </a:rPr>
              <a:t>clara redução </a:t>
            </a:r>
            <a:r>
              <a:rPr sz="1450" spc="20" dirty="0">
                <a:latin typeface="Arial MT"/>
                <a:cs typeface="Arial MT"/>
              </a:rPr>
              <a:t> de tamanho </a:t>
            </a:r>
            <a:r>
              <a:rPr sz="1450" spc="10" dirty="0">
                <a:latin typeface="Arial MT"/>
                <a:cs typeface="Arial MT"/>
              </a:rPr>
              <a:t>micelial </a:t>
            </a:r>
            <a:r>
              <a:rPr sz="1450" spc="25" dirty="0">
                <a:latin typeface="Arial MT"/>
                <a:cs typeface="Arial MT"/>
              </a:rPr>
              <a:t>em </a:t>
            </a:r>
            <a:r>
              <a:rPr sz="1450" spc="15" dirty="0">
                <a:latin typeface="Arial MT"/>
                <a:cs typeface="Arial MT"/>
              </a:rPr>
              <a:t>praticamente todos </a:t>
            </a:r>
            <a:r>
              <a:rPr sz="1450" spc="20" dirty="0">
                <a:latin typeface="Arial MT"/>
                <a:cs typeface="Arial MT"/>
              </a:rPr>
              <a:t>os </a:t>
            </a:r>
            <a:r>
              <a:rPr sz="1450" spc="15" dirty="0">
                <a:latin typeface="Arial MT"/>
                <a:cs typeface="Arial MT"/>
              </a:rPr>
              <a:t>tratamentos testados, </a:t>
            </a:r>
            <a:r>
              <a:rPr sz="1450" spc="20" dirty="0">
                <a:latin typeface="Arial MT"/>
                <a:cs typeface="Arial MT"/>
              </a:rPr>
              <a:t>sendo </a:t>
            </a:r>
            <a:r>
              <a:rPr sz="1450" spc="15" dirty="0">
                <a:latin typeface="Arial MT"/>
                <a:cs typeface="Arial MT"/>
              </a:rPr>
              <a:t>que </a:t>
            </a:r>
            <a:r>
              <a:rPr sz="1450" spc="20" dirty="0">
                <a:latin typeface="Arial MT"/>
                <a:cs typeface="Arial MT"/>
              </a:rPr>
              <a:t>o </a:t>
            </a:r>
            <a:r>
              <a:rPr sz="1450" spc="25" dirty="0">
                <a:latin typeface="Arial MT"/>
                <a:cs typeface="Arial MT"/>
              </a:rPr>
              <a:t> </a:t>
            </a:r>
            <a:r>
              <a:rPr sz="1450" spc="15" dirty="0">
                <a:latin typeface="Arial MT"/>
                <a:cs typeface="Arial MT"/>
              </a:rPr>
              <a:t>estrato</a:t>
            </a:r>
            <a:r>
              <a:rPr sz="1450" spc="10" dirty="0">
                <a:latin typeface="Arial MT"/>
                <a:cs typeface="Arial MT"/>
              </a:rPr>
              <a:t> </a:t>
            </a:r>
            <a:r>
              <a:rPr sz="1450" spc="20" dirty="0">
                <a:latin typeface="Arial MT"/>
                <a:cs typeface="Arial MT"/>
              </a:rPr>
              <a:t>de</a:t>
            </a:r>
            <a:r>
              <a:rPr sz="1450" dirty="0">
                <a:latin typeface="Arial MT"/>
                <a:cs typeface="Arial MT"/>
              </a:rPr>
              <a:t> </a:t>
            </a:r>
            <a:r>
              <a:rPr sz="1450" spc="15" dirty="0">
                <a:latin typeface="Arial MT"/>
                <a:cs typeface="Arial MT"/>
              </a:rPr>
              <a:t>sementes</a:t>
            </a:r>
            <a:r>
              <a:rPr sz="1450" spc="5" dirty="0">
                <a:latin typeface="Arial MT"/>
                <a:cs typeface="Arial MT"/>
              </a:rPr>
              <a:t> </a:t>
            </a:r>
            <a:r>
              <a:rPr sz="1450" spc="20" dirty="0">
                <a:latin typeface="Arial MT"/>
                <a:cs typeface="Arial MT"/>
              </a:rPr>
              <a:t>e</a:t>
            </a:r>
            <a:r>
              <a:rPr sz="1450" spc="10" dirty="0">
                <a:latin typeface="Arial MT"/>
                <a:cs typeface="Arial MT"/>
              </a:rPr>
              <a:t> </a:t>
            </a:r>
            <a:r>
              <a:rPr sz="1450" spc="15" dirty="0">
                <a:latin typeface="Arial MT"/>
                <a:cs typeface="Arial MT"/>
              </a:rPr>
              <a:t>folhas</a:t>
            </a:r>
            <a:r>
              <a:rPr sz="1450" spc="5" dirty="0">
                <a:latin typeface="Arial MT"/>
                <a:cs typeface="Arial MT"/>
              </a:rPr>
              <a:t> </a:t>
            </a:r>
            <a:r>
              <a:rPr sz="1450" spc="20" dirty="0">
                <a:latin typeface="Arial MT"/>
                <a:cs typeface="Arial MT"/>
              </a:rPr>
              <a:t>mais</a:t>
            </a:r>
            <a:r>
              <a:rPr sz="1450" spc="10" dirty="0">
                <a:latin typeface="Arial MT"/>
                <a:cs typeface="Arial MT"/>
              </a:rPr>
              <a:t> </a:t>
            </a:r>
            <a:r>
              <a:rPr sz="1450" spc="20" dirty="0">
                <a:latin typeface="Arial MT"/>
                <a:cs typeface="Arial MT"/>
              </a:rPr>
              <a:t>se</a:t>
            </a:r>
            <a:r>
              <a:rPr sz="1450" spc="5" dirty="0">
                <a:latin typeface="Arial MT"/>
                <a:cs typeface="Arial MT"/>
              </a:rPr>
              <a:t> </a:t>
            </a:r>
            <a:r>
              <a:rPr sz="1450" spc="15" dirty="0">
                <a:latin typeface="Arial MT"/>
                <a:cs typeface="Arial MT"/>
              </a:rPr>
              <a:t>destacaram</a:t>
            </a:r>
            <a:r>
              <a:rPr sz="1450" spc="10" dirty="0">
                <a:latin typeface="Arial MT"/>
                <a:cs typeface="Arial MT"/>
              </a:rPr>
              <a:t> </a:t>
            </a:r>
            <a:r>
              <a:rPr sz="1450" spc="20" dirty="0">
                <a:latin typeface="Arial MT"/>
                <a:cs typeface="Arial MT"/>
              </a:rPr>
              <a:t>no</a:t>
            </a:r>
            <a:r>
              <a:rPr sz="1450" spc="10" dirty="0">
                <a:latin typeface="Arial MT"/>
                <a:cs typeface="Arial MT"/>
              </a:rPr>
              <a:t> </a:t>
            </a:r>
            <a:r>
              <a:rPr sz="1450" spc="15" dirty="0">
                <a:latin typeface="Arial MT"/>
                <a:cs typeface="Arial MT"/>
              </a:rPr>
              <a:t>quesito</a:t>
            </a:r>
            <a:r>
              <a:rPr sz="1450" spc="-10" dirty="0">
                <a:latin typeface="Arial MT"/>
                <a:cs typeface="Arial MT"/>
              </a:rPr>
              <a:t> </a:t>
            </a:r>
            <a:r>
              <a:rPr sz="1450" spc="20" dirty="0">
                <a:latin typeface="Arial MT"/>
                <a:cs typeface="Arial MT"/>
              </a:rPr>
              <a:t>redução</a:t>
            </a:r>
            <a:r>
              <a:rPr sz="1450" dirty="0">
                <a:latin typeface="Arial MT"/>
                <a:cs typeface="Arial MT"/>
              </a:rPr>
              <a:t> </a:t>
            </a:r>
            <a:r>
              <a:rPr sz="1450" spc="20" dirty="0">
                <a:latin typeface="Arial MT"/>
                <a:cs typeface="Arial MT"/>
              </a:rPr>
              <a:t>da</a:t>
            </a:r>
            <a:r>
              <a:rPr sz="1450" spc="5" dirty="0">
                <a:latin typeface="Arial MT"/>
                <a:cs typeface="Arial MT"/>
              </a:rPr>
              <a:t> </a:t>
            </a:r>
            <a:r>
              <a:rPr sz="1450" spc="15" dirty="0">
                <a:latin typeface="Arial MT"/>
                <a:cs typeface="Arial MT"/>
              </a:rPr>
              <a:t>colônia.</a:t>
            </a:r>
            <a:endParaRPr sz="1450">
              <a:latin typeface="Arial MT"/>
              <a:cs typeface="Arial MT"/>
            </a:endParaRPr>
          </a:p>
          <a:p>
            <a:pPr marL="12700" marR="5080" indent="210185" algn="just">
              <a:lnSpc>
                <a:spcPct val="102699"/>
              </a:lnSpc>
            </a:pPr>
            <a:r>
              <a:rPr sz="1450" spc="20" dirty="0">
                <a:latin typeface="Arial MT"/>
                <a:cs typeface="Arial MT"/>
              </a:rPr>
              <a:t>Para o </a:t>
            </a:r>
            <a:r>
              <a:rPr sz="1450" spc="10" dirty="0">
                <a:latin typeface="Arial MT"/>
                <a:cs typeface="Arial MT"/>
              </a:rPr>
              <a:t>teste </a:t>
            </a:r>
            <a:r>
              <a:rPr sz="1450" spc="20" dirty="0">
                <a:latin typeface="Arial MT"/>
                <a:cs typeface="Arial MT"/>
              </a:rPr>
              <a:t>de </a:t>
            </a:r>
            <a:r>
              <a:rPr sz="1450" spc="10" dirty="0">
                <a:latin typeface="Arial MT"/>
                <a:cs typeface="Arial MT"/>
              </a:rPr>
              <a:t>pré-colheita, </a:t>
            </a:r>
            <a:r>
              <a:rPr sz="1450" spc="25" dirty="0">
                <a:latin typeface="Arial MT"/>
                <a:cs typeface="Arial MT"/>
              </a:rPr>
              <a:t>em </a:t>
            </a:r>
            <a:r>
              <a:rPr sz="1450" spc="15" dirty="0">
                <a:latin typeface="Arial MT"/>
                <a:cs typeface="Arial MT"/>
              </a:rPr>
              <a:t>todas as variáveis usadas, </a:t>
            </a:r>
            <a:r>
              <a:rPr sz="1450" spc="20" dirty="0">
                <a:latin typeface="Arial MT"/>
                <a:cs typeface="Arial MT"/>
              </a:rPr>
              <a:t>também se </a:t>
            </a:r>
            <a:r>
              <a:rPr sz="1450" spc="15" dirty="0">
                <a:latin typeface="Arial MT"/>
                <a:cs typeface="Arial MT"/>
              </a:rPr>
              <a:t>obteve </a:t>
            </a:r>
            <a:r>
              <a:rPr sz="1450" spc="20" dirty="0">
                <a:latin typeface="Arial MT"/>
                <a:cs typeface="Arial MT"/>
              </a:rPr>
              <a:t> </a:t>
            </a:r>
            <a:r>
              <a:rPr sz="1450" spc="15" dirty="0">
                <a:latin typeface="Arial MT"/>
                <a:cs typeface="Arial MT"/>
              </a:rPr>
              <a:t>resultados </a:t>
            </a:r>
            <a:r>
              <a:rPr sz="1450" spc="10" dirty="0">
                <a:latin typeface="Arial MT"/>
                <a:cs typeface="Arial MT"/>
              </a:rPr>
              <a:t>significativos para </a:t>
            </a:r>
            <a:r>
              <a:rPr sz="1450" spc="20" dirty="0">
                <a:latin typeface="Arial MT"/>
                <a:cs typeface="Arial MT"/>
              </a:rPr>
              <a:t>os </a:t>
            </a:r>
            <a:r>
              <a:rPr sz="1450" spc="15" dirty="0">
                <a:latin typeface="Arial MT"/>
                <a:cs typeface="Arial MT"/>
              </a:rPr>
              <a:t>tratamentos </a:t>
            </a:r>
            <a:r>
              <a:rPr sz="1450" spc="20" dirty="0">
                <a:latin typeface="Arial MT"/>
                <a:cs typeface="Arial MT"/>
              </a:rPr>
              <a:t>que </a:t>
            </a:r>
            <a:r>
              <a:rPr sz="1450" spc="15" dirty="0">
                <a:latin typeface="Arial MT"/>
                <a:cs typeface="Arial MT"/>
              </a:rPr>
              <a:t>estão identificados </a:t>
            </a:r>
            <a:r>
              <a:rPr sz="1450" spc="20" dirty="0">
                <a:latin typeface="Arial MT"/>
                <a:cs typeface="Arial MT"/>
              </a:rPr>
              <a:t>com </a:t>
            </a:r>
            <a:r>
              <a:rPr sz="1450" spc="25" dirty="0">
                <a:latin typeface="Arial MT"/>
                <a:cs typeface="Arial MT"/>
              </a:rPr>
              <a:t>B </a:t>
            </a:r>
            <a:r>
              <a:rPr sz="1450" spc="20" dirty="0">
                <a:latin typeface="Arial MT"/>
                <a:cs typeface="Arial MT"/>
              </a:rPr>
              <a:t>e os </a:t>
            </a:r>
            <a:r>
              <a:rPr sz="1450" spc="25" dirty="0">
                <a:latin typeface="Arial MT"/>
                <a:cs typeface="Arial MT"/>
              </a:rPr>
              <a:t> </a:t>
            </a:r>
            <a:r>
              <a:rPr sz="1450" spc="15" dirty="0">
                <a:latin typeface="Arial MT"/>
                <a:cs typeface="Arial MT"/>
              </a:rPr>
              <a:t>identificados </a:t>
            </a:r>
            <a:r>
              <a:rPr sz="1450" spc="20" dirty="0">
                <a:latin typeface="Arial MT"/>
                <a:cs typeface="Arial MT"/>
              </a:rPr>
              <a:t>com </a:t>
            </a:r>
            <a:r>
              <a:rPr sz="1450" spc="25" dirty="0">
                <a:latin typeface="Arial MT"/>
                <a:cs typeface="Arial MT"/>
              </a:rPr>
              <a:t>A </a:t>
            </a:r>
            <a:r>
              <a:rPr sz="1450" spc="15" dirty="0">
                <a:latin typeface="Arial MT"/>
                <a:cs typeface="Arial MT"/>
              </a:rPr>
              <a:t>foram </a:t>
            </a:r>
            <a:r>
              <a:rPr sz="1450" spc="20" dirty="0">
                <a:latin typeface="Arial MT"/>
                <a:cs typeface="Arial MT"/>
              </a:rPr>
              <a:t>os </a:t>
            </a:r>
            <a:r>
              <a:rPr sz="1450" spc="15" dirty="0">
                <a:latin typeface="Arial MT"/>
                <a:cs typeface="Arial MT"/>
              </a:rPr>
              <a:t>tratamentos semelhantes </a:t>
            </a:r>
            <a:r>
              <a:rPr sz="1450" spc="20" dirty="0">
                <a:latin typeface="Arial MT"/>
                <a:cs typeface="Arial MT"/>
              </a:rPr>
              <a:t>ao </a:t>
            </a:r>
            <a:r>
              <a:rPr sz="1450" spc="15" dirty="0">
                <a:latin typeface="Arial MT"/>
                <a:cs typeface="Arial MT"/>
              </a:rPr>
              <a:t>controle. </a:t>
            </a:r>
            <a:r>
              <a:rPr sz="1450" spc="25" dirty="0">
                <a:latin typeface="Arial MT"/>
                <a:cs typeface="Arial MT"/>
              </a:rPr>
              <a:t>Em </a:t>
            </a:r>
            <a:r>
              <a:rPr sz="1450" spc="15" dirty="0">
                <a:latin typeface="Arial MT"/>
                <a:cs typeface="Arial MT"/>
              </a:rPr>
              <a:t>qualquer </a:t>
            </a:r>
            <a:r>
              <a:rPr sz="1450" spc="20" dirty="0">
                <a:latin typeface="Arial MT"/>
                <a:cs typeface="Arial MT"/>
              </a:rPr>
              <a:t> </a:t>
            </a:r>
            <a:r>
              <a:rPr sz="1450" spc="15" dirty="0">
                <a:latin typeface="Arial MT"/>
                <a:cs typeface="Arial MT"/>
              </a:rPr>
              <a:t>variável aplicada pode-se notar </a:t>
            </a:r>
            <a:r>
              <a:rPr sz="1450" spc="20" dirty="0">
                <a:latin typeface="Arial MT"/>
                <a:cs typeface="Arial MT"/>
              </a:rPr>
              <a:t>que </a:t>
            </a:r>
            <a:r>
              <a:rPr sz="1450" spc="15" dirty="0">
                <a:latin typeface="Arial MT"/>
                <a:cs typeface="Arial MT"/>
              </a:rPr>
              <a:t>apenas </a:t>
            </a:r>
            <a:r>
              <a:rPr sz="1450" spc="20" dirty="0">
                <a:latin typeface="Arial MT"/>
                <a:cs typeface="Arial MT"/>
              </a:rPr>
              <a:t>as </a:t>
            </a:r>
            <a:r>
              <a:rPr sz="1450" spc="15" dirty="0">
                <a:latin typeface="Arial MT"/>
                <a:cs typeface="Arial MT"/>
              </a:rPr>
              <a:t>concentrações mais baixas </a:t>
            </a:r>
            <a:r>
              <a:rPr sz="1450" spc="20" dirty="0">
                <a:latin typeface="Arial MT"/>
                <a:cs typeface="Arial MT"/>
              </a:rPr>
              <a:t>e o </a:t>
            </a:r>
            <a:r>
              <a:rPr sz="1450" spc="25" dirty="0">
                <a:latin typeface="Arial MT"/>
                <a:cs typeface="Arial MT"/>
              </a:rPr>
              <a:t> </a:t>
            </a:r>
            <a:r>
              <a:rPr sz="1450" spc="15" dirty="0">
                <a:latin typeface="Arial MT"/>
                <a:cs typeface="Arial MT"/>
              </a:rPr>
              <a:t>controle</a:t>
            </a:r>
            <a:r>
              <a:rPr sz="1450" spc="20" dirty="0">
                <a:latin typeface="Arial MT"/>
                <a:cs typeface="Arial MT"/>
              </a:rPr>
              <a:t> </a:t>
            </a:r>
            <a:r>
              <a:rPr sz="1450" spc="15" dirty="0">
                <a:latin typeface="Arial MT"/>
                <a:cs typeface="Arial MT"/>
              </a:rPr>
              <a:t>deixam</a:t>
            </a:r>
            <a:r>
              <a:rPr sz="1450" spc="20" dirty="0">
                <a:latin typeface="Arial MT"/>
                <a:cs typeface="Arial MT"/>
              </a:rPr>
              <a:t> a</a:t>
            </a:r>
            <a:r>
              <a:rPr sz="1450" spc="25" dirty="0">
                <a:latin typeface="Arial MT"/>
                <a:cs typeface="Arial MT"/>
              </a:rPr>
              <a:t> </a:t>
            </a:r>
            <a:r>
              <a:rPr sz="1450" spc="15" dirty="0">
                <a:latin typeface="Arial MT"/>
                <a:cs typeface="Arial MT"/>
              </a:rPr>
              <a:t>desejar</a:t>
            </a:r>
            <a:r>
              <a:rPr sz="1450" spc="20" dirty="0">
                <a:latin typeface="Arial MT"/>
                <a:cs typeface="Arial MT"/>
              </a:rPr>
              <a:t> e</a:t>
            </a:r>
            <a:r>
              <a:rPr sz="1450" spc="25" dirty="0">
                <a:latin typeface="Arial MT"/>
                <a:cs typeface="Arial MT"/>
              </a:rPr>
              <a:t> </a:t>
            </a:r>
            <a:r>
              <a:rPr sz="1450" spc="20" dirty="0">
                <a:latin typeface="Arial MT"/>
                <a:cs typeface="Arial MT"/>
              </a:rPr>
              <a:t>as</a:t>
            </a:r>
            <a:r>
              <a:rPr sz="1450" spc="25" dirty="0">
                <a:latin typeface="Arial MT"/>
                <a:cs typeface="Arial MT"/>
              </a:rPr>
              <a:t> </a:t>
            </a:r>
            <a:r>
              <a:rPr sz="1450" spc="20" dirty="0">
                <a:latin typeface="Arial MT"/>
                <a:cs typeface="Arial MT"/>
              </a:rPr>
              <a:t>mais</a:t>
            </a:r>
            <a:r>
              <a:rPr sz="1450" spc="25" dirty="0">
                <a:latin typeface="Arial MT"/>
                <a:cs typeface="Arial MT"/>
              </a:rPr>
              <a:t> </a:t>
            </a:r>
            <a:r>
              <a:rPr sz="1450" spc="15" dirty="0">
                <a:latin typeface="Arial MT"/>
                <a:cs typeface="Arial MT"/>
              </a:rPr>
              <a:t>altas,</a:t>
            </a:r>
            <a:r>
              <a:rPr sz="1450" spc="20" dirty="0">
                <a:latin typeface="Arial MT"/>
                <a:cs typeface="Arial MT"/>
              </a:rPr>
              <a:t> </a:t>
            </a:r>
            <a:r>
              <a:rPr sz="1450" spc="15" dirty="0">
                <a:latin typeface="Arial MT"/>
                <a:cs typeface="Arial MT"/>
              </a:rPr>
              <a:t>dentre</a:t>
            </a:r>
            <a:r>
              <a:rPr sz="1450" spc="20" dirty="0">
                <a:latin typeface="Arial MT"/>
                <a:cs typeface="Arial MT"/>
              </a:rPr>
              <a:t> </a:t>
            </a:r>
            <a:r>
              <a:rPr sz="1450" spc="15" dirty="0">
                <a:latin typeface="Arial MT"/>
                <a:cs typeface="Arial MT"/>
              </a:rPr>
              <a:t>elas</a:t>
            </a:r>
            <a:r>
              <a:rPr sz="1450" spc="20" dirty="0">
                <a:latin typeface="Arial MT"/>
                <a:cs typeface="Arial MT"/>
              </a:rPr>
              <a:t> o</a:t>
            </a:r>
            <a:r>
              <a:rPr sz="1450" spc="25" dirty="0">
                <a:latin typeface="Arial MT"/>
                <a:cs typeface="Arial MT"/>
              </a:rPr>
              <a:t> </a:t>
            </a:r>
            <a:r>
              <a:rPr sz="1450" spc="10" dirty="0">
                <a:latin typeface="Arial MT"/>
                <a:cs typeface="Arial MT"/>
              </a:rPr>
              <a:t>T13,</a:t>
            </a:r>
            <a:r>
              <a:rPr sz="1450" spc="15" dirty="0">
                <a:latin typeface="Arial MT"/>
                <a:cs typeface="Arial MT"/>
              </a:rPr>
              <a:t> </a:t>
            </a:r>
            <a:r>
              <a:rPr sz="1450" spc="10" dirty="0">
                <a:latin typeface="Arial MT"/>
                <a:cs typeface="Arial MT"/>
              </a:rPr>
              <a:t>foi</a:t>
            </a:r>
            <a:r>
              <a:rPr sz="1450" spc="15" dirty="0">
                <a:latin typeface="Arial MT"/>
                <a:cs typeface="Arial MT"/>
              </a:rPr>
              <a:t> </a:t>
            </a:r>
            <a:r>
              <a:rPr sz="1450" spc="20" dirty="0">
                <a:latin typeface="Arial MT"/>
                <a:cs typeface="Arial MT"/>
              </a:rPr>
              <a:t>o  mais </a:t>
            </a:r>
            <a:r>
              <a:rPr sz="1450" spc="25" dirty="0">
                <a:latin typeface="Arial MT"/>
                <a:cs typeface="Arial MT"/>
              </a:rPr>
              <a:t> </a:t>
            </a:r>
            <a:r>
              <a:rPr sz="1450" spc="10" dirty="0">
                <a:latin typeface="Arial MT"/>
                <a:cs typeface="Arial MT"/>
              </a:rPr>
              <a:t>significativo. </a:t>
            </a:r>
            <a:r>
              <a:rPr sz="1450" spc="30" dirty="0">
                <a:latin typeface="Arial MT"/>
                <a:cs typeface="Arial MT"/>
              </a:rPr>
              <a:t>O </a:t>
            </a:r>
            <a:r>
              <a:rPr sz="1450" spc="20" dirty="0">
                <a:latin typeface="Arial MT"/>
                <a:cs typeface="Arial MT"/>
              </a:rPr>
              <a:t>que </a:t>
            </a:r>
            <a:r>
              <a:rPr sz="1450" spc="15" dirty="0">
                <a:latin typeface="Arial MT"/>
                <a:cs typeface="Arial MT"/>
              </a:rPr>
              <a:t>demonstra </a:t>
            </a:r>
            <a:r>
              <a:rPr sz="1450" spc="20" dirty="0">
                <a:latin typeface="Arial MT"/>
                <a:cs typeface="Arial MT"/>
              </a:rPr>
              <a:t>que a </a:t>
            </a:r>
            <a:r>
              <a:rPr sz="1450" spc="15" dirty="0">
                <a:latin typeface="Arial MT"/>
                <a:cs typeface="Arial MT"/>
              </a:rPr>
              <a:t>uva </a:t>
            </a:r>
            <a:r>
              <a:rPr sz="1450" spc="20" dirty="0">
                <a:latin typeface="Arial MT"/>
                <a:cs typeface="Arial MT"/>
              </a:rPr>
              <a:t>do </a:t>
            </a:r>
            <a:r>
              <a:rPr sz="1450" spc="15" dirty="0">
                <a:latin typeface="Arial MT"/>
                <a:cs typeface="Arial MT"/>
              </a:rPr>
              <a:t>Japão pode ate </a:t>
            </a:r>
            <a:r>
              <a:rPr sz="1450" spc="20" dirty="0">
                <a:latin typeface="Arial MT"/>
                <a:cs typeface="Arial MT"/>
              </a:rPr>
              <a:t>mesmo </a:t>
            </a:r>
            <a:r>
              <a:rPr sz="1450" spc="10" dirty="0">
                <a:latin typeface="Arial MT"/>
                <a:cs typeface="Arial MT"/>
              </a:rPr>
              <a:t>influenciar </a:t>
            </a:r>
            <a:r>
              <a:rPr sz="1450" spc="15" dirty="0">
                <a:latin typeface="Arial MT"/>
                <a:cs typeface="Arial MT"/>
              </a:rPr>
              <a:t> positivamente</a:t>
            </a:r>
            <a:r>
              <a:rPr sz="1450" spc="-15" dirty="0">
                <a:latin typeface="Arial MT"/>
                <a:cs typeface="Arial MT"/>
              </a:rPr>
              <a:t> </a:t>
            </a:r>
            <a:r>
              <a:rPr sz="1450" spc="20" dirty="0">
                <a:latin typeface="Arial MT"/>
                <a:cs typeface="Arial MT"/>
              </a:rPr>
              <a:t>o</a:t>
            </a:r>
            <a:r>
              <a:rPr sz="1450" spc="5" dirty="0">
                <a:latin typeface="Arial MT"/>
                <a:cs typeface="Arial MT"/>
              </a:rPr>
              <a:t> </a:t>
            </a:r>
            <a:r>
              <a:rPr sz="1450" spc="15" dirty="0">
                <a:latin typeface="Arial MT"/>
                <a:cs typeface="Arial MT"/>
              </a:rPr>
              <a:t>cultivo</a:t>
            </a:r>
            <a:r>
              <a:rPr sz="1450" dirty="0">
                <a:latin typeface="Arial MT"/>
                <a:cs typeface="Arial MT"/>
              </a:rPr>
              <a:t> </a:t>
            </a:r>
            <a:r>
              <a:rPr sz="1450" spc="20" dirty="0">
                <a:latin typeface="Arial MT"/>
                <a:cs typeface="Arial MT"/>
              </a:rPr>
              <a:t>de</a:t>
            </a:r>
            <a:r>
              <a:rPr sz="1450" spc="-25" dirty="0">
                <a:latin typeface="Arial MT"/>
                <a:cs typeface="Arial MT"/>
              </a:rPr>
              <a:t> </a:t>
            </a:r>
            <a:r>
              <a:rPr sz="1450" spc="-5" dirty="0">
                <a:latin typeface="Arial MT"/>
                <a:cs typeface="Arial MT"/>
              </a:rPr>
              <a:t>Tomates.</a:t>
            </a:r>
            <a:endParaRPr sz="1450">
              <a:latin typeface="Arial MT"/>
              <a:cs typeface="Arial MT"/>
            </a:endParaRPr>
          </a:p>
          <a:p>
            <a:pPr marL="15875" marR="23495" indent="212725" algn="just">
              <a:lnSpc>
                <a:spcPct val="102699"/>
              </a:lnSpc>
            </a:pPr>
            <a:r>
              <a:rPr sz="1450" spc="15" dirty="0">
                <a:latin typeface="Arial MT"/>
                <a:cs typeface="Arial MT"/>
              </a:rPr>
              <a:t>Concluiu-se que </a:t>
            </a:r>
            <a:r>
              <a:rPr sz="1450" spc="20" dirty="0">
                <a:latin typeface="Arial MT"/>
                <a:cs typeface="Arial MT"/>
              </a:rPr>
              <a:t>a Uva – </a:t>
            </a:r>
            <a:r>
              <a:rPr sz="1450" spc="15" dirty="0">
                <a:latin typeface="Arial MT"/>
                <a:cs typeface="Arial MT"/>
              </a:rPr>
              <a:t>do </a:t>
            </a:r>
            <a:r>
              <a:rPr sz="1450" spc="20" dirty="0">
                <a:latin typeface="Arial MT"/>
                <a:cs typeface="Arial MT"/>
              </a:rPr>
              <a:t>– Japão </a:t>
            </a:r>
            <a:r>
              <a:rPr sz="1450" spc="15" dirty="0">
                <a:latin typeface="Arial MT"/>
                <a:cs typeface="Arial MT"/>
              </a:rPr>
              <a:t>pode ser </a:t>
            </a:r>
            <a:r>
              <a:rPr sz="1450" spc="10" dirty="0">
                <a:latin typeface="Arial MT"/>
                <a:cs typeface="Arial MT"/>
              </a:rPr>
              <a:t>utilizada já </a:t>
            </a:r>
            <a:r>
              <a:rPr sz="1450" spc="20" dirty="0">
                <a:latin typeface="Arial MT"/>
                <a:cs typeface="Arial MT"/>
              </a:rPr>
              <a:t>na </a:t>
            </a:r>
            <a:r>
              <a:rPr sz="1450" spc="15" dirty="0">
                <a:latin typeface="Arial MT"/>
                <a:cs typeface="Arial MT"/>
              </a:rPr>
              <a:t>germinação </a:t>
            </a:r>
            <a:r>
              <a:rPr sz="1450" spc="20" dirty="0">
                <a:latin typeface="Arial MT"/>
                <a:cs typeface="Arial MT"/>
              </a:rPr>
              <a:t>de </a:t>
            </a:r>
            <a:r>
              <a:rPr sz="1450" spc="25" dirty="0">
                <a:latin typeface="Arial MT"/>
                <a:cs typeface="Arial MT"/>
              </a:rPr>
              <a:t> </a:t>
            </a:r>
            <a:r>
              <a:rPr sz="1450" spc="20" dirty="0">
                <a:latin typeface="Arial MT"/>
                <a:cs typeface="Arial MT"/>
              </a:rPr>
              <a:t>algumas</a:t>
            </a:r>
            <a:r>
              <a:rPr sz="1450" spc="25" dirty="0">
                <a:latin typeface="Arial MT"/>
                <a:cs typeface="Arial MT"/>
              </a:rPr>
              <a:t> </a:t>
            </a:r>
            <a:r>
              <a:rPr sz="1450" spc="20" dirty="0">
                <a:latin typeface="Arial MT"/>
                <a:cs typeface="Arial MT"/>
              </a:rPr>
              <a:t>das</a:t>
            </a:r>
            <a:r>
              <a:rPr sz="1450" spc="25" dirty="0">
                <a:latin typeface="Arial MT"/>
                <a:cs typeface="Arial MT"/>
              </a:rPr>
              <a:t> </a:t>
            </a:r>
            <a:r>
              <a:rPr sz="1450" spc="15" dirty="0">
                <a:latin typeface="Arial MT"/>
                <a:cs typeface="Arial MT"/>
              </a:rPr>
              <a:t>sementes</a:t>
            </a:r>
            <a:r>
              <a:rPr sz="1450" spc="20" dirty="0">
                <a:latin typeface="Arial MT"/>
                <a:cs typeface="Arial MT"/>
              </a:rPr>
              <a:t> </a:t>
            </a:r>
            <a:r>
              <a:rPr sz="1450" spc="15" dirty="0">
                <a:latin typeface="Arial MT"/>
                <a:cs typeface="Arial MT"/>
              </a:rPr>
              <a:t>utilizadas</a:t>
            </a:r>
            <a:r>
              <a:rPr sz="1450" spc="20" dirty="0">
                <a:latin typeface="Arial MT"/>
                <a:cs typeface="Arial MT"/>
              </a:rPr>
              <a:t> </a:t>
            </a:r>
            <a:r>
              <a:rPr sz="1450" spc="15" dirty="0">
                <a:latin typeface="Arial MT"/>
                <a:cs typeface="Arial MT"/>
              </a:rPr>
              <a:t>pois</a:t>
            </a:r>
            <a:r>
              <a:rPr sz="1450" spc="20" dirty="0">
                <a:latin typeface="Arial MT"/>
                <a:cs typeface="Arial MT"/>
              </a:rPr>
              <a:t> não</a:t>
            </a:r>
            <a:r>
              <a:rPr sz="1450" spc="25" dirty="0">
                <a:latin typeface="Arial MT"/>
                <a:cs typeface="Arial MT"/>
              </a:rPr>
              <a:t> </a:t>
            </a:r>
            <a:r>
              <a:rPr sz="1450" spc="20" dirty="0">
                <a:latin typeface="Arial MT"/>
                <a:cs typeface="Arial MT"/>
              </a:rPr>
              <a:t>às</a:t>
            </a:r>
            <a:r>
              <a:rPr sz="1450" spc="25" dirty="0">
                <a:latin typeface="Arial MT"/>
                <a:cs typeface="Arial MT"/>
              </a:rPr>
              <a:t> </a:t>
            </a:r>
            <a:r>
              <a:rPr sz="1450" spc="10" dirty="0">
                <a:latin typeface="Arial MT"/>
                <a:cs typeface="Arial MT"/>
              </a:rPr>
              <a:t>inibiu</a:t>
            </a:r>
            <a:r>
              <a:rPr sz="1450" spc="15" dirty="0">
                <a:latin typeface="Arial MT"/>
                <a:cs typeface="Arial MT"/>
              </a:rPr>
              <a:t> </a:t>
            </a:r>
            <a:r>
              <a:rPr sz="1450" spc="25" dirty="0">
                <a:latin typeface="Arial MT"/>
                <a:cs typeface="Arial MT"/>
              </a:rPr>
              <a:t>em</a:t>
            </a:r>
            <a:r>
              <a:rPr sz="1450" spc="30" dirty="0">
                <a:latin typeface="Arial MT"/>
                <a:cs typeface="Arial MT"/>
              </a:rPr>
              <a:t> </a:t>
            </a:r>
            <a:r>
              <a:rPr sz="1450" spc="20" dirty="0">
                <a:latin typeface="Arial MT"/>
                <a:cs typeface="Arial MT"/>
              </a:rPr>
              <a:t>sua</a:t>
            </a:r>
            <a:r>
              <a:rPr sz="1450" spc="25" dirty="0">
                <a:latin typeface="Arial MT"/>
                <a:cs typeface="Arial MT"/>
              </a:rPr>
              <a:t> </a:t>
            </a:r>
            <a:r>
              <a:rPr sz="1450" spc="15" dirty="0">
                <a:latin typeface="Arial MT"/>
                <a:cs typeface="Arial MT"/>
              </a:rPr>
              <a:t>germinação</a:t>
            </a:r>
            <a:r>
              <a:rPr sz="1450" spc="20" dirty="0">
                <a:latin typeface="Arial MT"/>
                <a:cs typeface="Arial MT"/>
              </a:rPr>
              <a:t> nas </a:t>
            </a:r>
            <a:r>
              <a:rPr sz="1450" spc="-390" dirty="0">
                <a:latin typeface="Arial MT"/>
                <a:cs typeface="Arial MT"/>
              </a:rPr>
              <a:t> </a:t>
            </a:r>
            <a:r>
              <a:rPr sz="1450" spc="15" dirty="0">
                <a:latin typeface="Arial MT"/>
                <a:cs typeface="Arial MT"/>
              </a:rPr>
              <a:t>variedades</a:t>
            </a:r>
            <a:r>
              <a:rPr sz="1450" spc="260" dirty="0">
                <a:latin typeface="Arial MT"/>
                <a:cs typeface="Arial MT"/>
              </a:rPr>
              <a:t> </a:t>
            </a:r>
            <a:r>
              <a:rPr sz="1450" spc="15" dirty="0">
                <a:latin typeface="Arial MT"/>
                <a:cs typeface="Arial MT"/>
              </a:rPr>
              <a:t>de</a:t>
            </a:r>
            <a:r>
              <a:rPr sz="1450" spc="265" dirty="0">
                <a:latin typeface="Arial MT"/>
                <a:cs typeface="Arial MT"/>
              </a:rPr>
              <a:t> </a:t>
            </a:r>
            <a:r>
              <a:rPr sz="1450" spc="15" dirty="0">
                <a:latin typeface="Arial MT"/>
                <a:cs typeface="Arial MT"/>
              </a:rPr>
              <a:t>tomate</a:t>
            </a:r>
            <a:r>
              <a:rPr sz="1450" spc="254" dirty="0">
                <a:latin typeface="Arial MT"/>
                <a:cs typeface="Arial MT"/>
              </a:rPr>
              <a:t> </a:t>
            </a:r>
            <a:r>
              <a:rPr sz="1450" spc="10" dirty="0">
                <a:latin typeface="Arial MT"/>
                <a:cs typeface="Arial MT"/>
              </a:rPr>
              <a:t>Italiano,</a:t>
            </a:r>
            <a:r>
              <a:rPr sz="1450" spc="260" dirty="0">
                <a:latin typeface="Arial MT"/>
                <a:cs typeface="Arial MT"/>
              </a:rPr>
              <a:t> </a:t>
            </a:r>
            <a:r>
              <a:rPr sz="1450" spc="20" dirty="0">
                <a:latin typeface="Arial MT"/>
                <a:cs typeface="Arial MT"/>
              </a:rPr>
              <a:t>Pera</a:t>
            </a:r>
            <a:r>
              <a:rPr sz="1450" spc="265" dirty="0">
                <a:latin typeface="Arial MT"/>
                <a:cs typeface="Arial MT"/>
              </a:rPr>
              <a:t> </a:t>
            </a:r>
            <a:r>
              <a:rPr sz="1450" spc="15" dirty="0">
                <a:latin typeface="Arial MT"/>
                <a:cs typeface="Arial MT"/>
              </a:rPr>
              <a:t>Amarelo,</a:t>
            </a:r>
            <a:r>
              <a:rPr sz="1450" spc="254" dirty="0">
                <a:latin typeface="Arial MT"/>
                <a:cs typeface="Arial MT"/>
              </a:rPr>
              <a:t> </a:t>
            </a:r>
            <a:r>
              <a:rPr sz="1450" spc="10" dirty="0">
                <a:latin typeface="Arial MT"/>
                <a:cs typeface="Arial MT"/>
              </a:rPr>
              <a:t>já</a:t>
            </a:r>
            <a:r>
              <a:rPr sz="1450" spc="265" dirty="0">
                <a:latin typeface="Arial MT"/>
                <a:cs typeface="Arial MT"/>
              </a:rPr>
              <a:t> </a:t>
            </a:r>
            <a:r>
              <a:rPr sz="1450" spc="20" dirty="0">
                <a:latin typeface="Arial MT"/>
                <a:cs typeface="Arial MT"/>
              </a:rPr>
              <a:t>o</a:t>
            </a:r>
            <a:r>
              <a:rPr sz="1450" spc="265" dirty="0">
                <a:latin typeface="Arial MT"/>
                <a:cs typeface="Arial MT"/>
              </a:rPr>
              <a:t> </a:t>
            </a:r>
            <a:r>
              <a:rPr sz="1450" spc="10" dirty="0">
                <a:latin typeface="Arial MT"/>
                <a:cs typeface="Arial MT"/>
              </a:rPr>
              <a:t>restante</a:t>
            </a:r>
            <a:r>
              <a:rPr sz="1450" spc="260" dirty="0">
                <a:latin typeface="Arial MT"/>
                <a:cs typeface="Arial MT"/>
              </a:rPr>
              <a:t> </a:t>
            </a:r>
            <a:r>
              <a:rPr sz="1450" spc="20" dirty="0">
                <a:latin typeface="Arial MT"/>
                <a:cs typeface="Arial MT"/>
              </a:rPr>
              <a:t>dos</a:t>
            </a:r>
            <a:r>
              <a:rPr sz="1450" spc="265" dirty="0">
                <a:latin typeface="Arial MT"/>
                <a:cs typeface="Arial MT"/>
              </a:rPr>
              <a:t> </a:t>
            </a:r>
            <a:r>
              <a:rPr sz="1450" spc="15" dirty="0">
                <a:latin typeface="Arial MT"/>
                <a:cs typeface="Arial MT"/>
              </a:rPr>
              <a:t>tomates</a:t>
            </a:r>
            <a:r>
              <a:rPr sz="1450" spc="265" dirty="0">
                <a:latin typeface="Arial MT"/>
                <a:cs typeface="Arial MT"/>
              </a:rPr>
              <a:t> </a:t>
            </a:r>
            <a:r>
              <a:rPr sz="1450" spc="15" dirty="0">
                <a:latin typeface="Arial MT"/>
                <a:cs typeface="Arial MT"/>
              </a:rPr>
              <a:t>tiveram </a:t>
            </a:r>
            <a:r>
              <a:rPr sz="1450" spc="-395" dirty="0">
                <a:latin typeface="Arial MT"/>
                <a:cs typeface="Arial MT"/>
              </a:rPr>
              <a:t> </a:t>
            </a:r>
            <a:r>
              <a:rPr sz="1450" spc="25" dirty="0">
                <a:latin typeface="Arial MT"/>
                <a:cs typeface="Arial MT"/>
              </a:rPr>
              <a:t>uma</a:t>
            </a:r>
            <a:r>
              <a:rPr sz="1450" spc="-5" dirty="0">
                <a:latin typeface="Arial MT"/>
                <a:cs typeface="Arial MT"/>
              </a:rPr>
              <a:t> </a:t>
            </a:r>
            <a:r>
              <a:rPr sz="1450" spc="20" dirty="0">
                <a:latin typeface="Arial MT"/>
                <a:cs typeface="Arial MT"/>
              </a:rPr>
              <a:t>germinação</a:t>
            </a:r>
            <a:r>
              <a:rPr sz="1450" spc="-10" dirty="0">
                <a:latin typeface="Arial MT"/>
                <a:cs typeface="Arial MT"/>
              </a:rPr>
              <a:t> </a:t>
            </a:r>
            <a:r>
              <a:rPr sz="1450" spc="15" dirty="0">
                <a:latin typeface="Arial MT"/>
                <a:cs typeface="Arial MT"/>
              </a:rPr>
              <a:t>maior</a:t>
            </a:r>
            <a:r>
              <a:rPr sz="1450" spc="5" dirty="0">
                <a:latin typeface="Arial MT"/>
                <a:cs typeface="Arial MT"/>
              </a:rPr>
              <a:t> </a:t>
            </a:r>
            <a:r>
              <a:rPr sz="1450" spc="20" dirty="0">
                <a:latin typeface="Arial MT"/>
                <a:cs typeface="Arial MT"/>
              </a:rPr>
              <a:t>com</a:t>
            </a:r>
            <a:r>
              <a:rPr sz="1450" spc="5" dirty="0">
                <a:latin typeface="Arial MT"/>
                <a:cs typeface="Arial MT"/>
              </a:rPr>
              <a:t> </a:t>
            </a:r>
            <a:r>
              <a:rPr sz="1450" spc="20" dirty="0">
                <a:latin typeface="Arial MT"/>
                <a:cs typeface="Arial MT"/>
              </a:rPr>
              <a:t>água</a:t>
            </a:r>
            <a:r>
              <a:rPr sz="1450" spc="-5" dirty="0">
                <a:latin typeface="Arial MT"/>
                <a:cs typeface="Arial MT"/>
              </a:rPr>
              <a:t> </a:t>
            </a:r>
            <a:r>
              <a:rPr sz="1450" spc="20" dirty="0">
                <a:latin typeface="Arial MT"/>
                <a:cs typeface="Arial MT"/>
              </a:rPr>
              <a:t>do</a:t>
            </a:r>
            <a:r>
              <a:rPr sz="1450" spc="5" dirty="0">
                <a:latin typeface="Arial MT"/>
                <a:cs typeface="Arial MT"/>
              </a:rPr>
              <a:t> </a:t>
            </a:r>
            <a:r>
              <a:rPr sz="1450" spc="20" dirty="0">
                <a:latin typeface="Arial MT"/>
                <a:cs typeface="Arial MT"/>
              </a:rPr>
              <a:t>que</a:t>
            </a:r>
            <a:r>
              <a:rPr sz="1450" spc="5" dirty="0">
                <a:latin typeface="Arial MT"/>
                <a:cs typeface="Arial MT"/>
              </a:rPr>
              <a:t> </a:t>
            </a:r>
            <a:r>
              <a:rPr sz="1450" spc="20" dirty="0">
                <a:latin typeface="Arial MT"/>
                <a:cs typeface="Arial MT"/>
              </a:rPr>
              <a:t>com</a:t>
            </a:r>
            <a:r>
              <a:rPr sz="1450" dirty="0">
                <a:latin typeface="Arial MT"/>
                <a:cs typeface="Arial MT"/>
              </a:rPr>
              <a:t> </a:t>
            </a:r>
            <a:r>
              <a:rPr sz="1450" spc="10" dirty="0">
                <a:latin typeface="Arial MT"/>
                <a:cs typeface="Arial MT"/>
              </a:rPr>
              <a:t>extrato.</a:t>
            </a:r>
            <a:endParaRPr sz="1450">
              <a:latin typeface="Arial MT"/>
              <a:cs typeface="Arial MT"/>
            </a:endParaRPr>
          </a:p>
          <a:p>
            <a:pPr marL="51435" algn="just">
              <a:lnSpc>
                <a:spcPct val="100000"/>
              </a:lnSpc>
              <a:spcBef>
                <a:spcPts val="710"/>
              </a:spcBef>
            </a:pPr>
            <a:r>
              <a:rPr sz="1400" b="1" spc="-20" dirty="0">
                <a:latin typeface="Arial"/>
                <a:cs typeface="Arial"/>
              </a:rPr>
              <a:t>Tabela</a:t>
            </a:r>
            <a:r>
              <a:rPr sz="1400" b="1" spc="-5" dirty="0">
                <a:latin typeface="Arial"/>
                <a:cs typeface="Arial"/>
              </a:rPr>
              <a:t> 1: </a:t>
            </a:r>
            <a:r>
              <a:rPr sz="1400" spc="-10" dirty="0">
                <a:latin typeface="Arial MT"/>
                <a:cs typeface="Arial MT"/>
              </a:rPr>
              <a:t>Médias</a:t>
            </a:r>
            <a:r>
              <a:rPr sz="1400" spc="-5" dirty="0">
                <a:latin typeface="Arial MT"/>
                <a:cs typeface="Arial MT"/>
              </a:rPr>
              <a:t> por tratamento do</a:t>
            </a:r>
            <a:r>
              <a:rPr sz="1400" dirty="0">
                <a:latin typeface="Arial MT"/>
                <a:cs typeface="Arial MT"/>
              </a:rPr>
              <a:t> </a:t>
            </a:r>
            <a:r>
              <a:rPr sz="1400" spc="-5" dirty="0">
                <a:latin typeface="Arial MT"/>
                <a:cs typeface="Arial MT"/>
              </a:rPr>
              <a:t>teste</a:t>
            </a:r>
            <a:r>
              <a:rPr sz="1400" spc="-10" dirty="0">
                <a:latin typeface="Arial MT"/>
                <a:cs typeface="Arial MT"/>
              </a:rPr>
              <a:t> </a:t>
            </a:r>
            <a:r>
              <a:rPr sz="1400" i="1" spc="-5" dirty="0">
                <a:latin typeface="Arial"/>
                <a:cs typeface="Arial"/>
              </a:rPr>
              <a:t>in</a:t>
            </a:r>
            <a:r>
              <a:rPr sz="1400" i="1" dirty="0">
                <a:latin typeface="Arial"/>
                <a:cs typeface="Arial"/>
              </a:rPr>
              <a:t> </a:t>
            </a:r>
            <a:r>
              <a:rPr sz="1400" i="1" spc="-5" dirty="0">
                <a:latin typeface="Arial"/>
                <a:cs typeface="Arial"/>
              </a:rPr>
              <a:t>vitro</a:t>
            </a:r>
            <a:r>
              <a:rPr sz="1400" spc="-5" dirty="0">
                <a:latin typeface="Arial MT"/>
                <a:cs typeface="Arial MT"/>
              </a:rPr>
              <a:t>.</a:t>
            </a:r>
            <a:endParaRPr sz="1400">
              <a:latin typeface="Arial MT"/>
              <a:cs typeface="Arial MT"/>
            </a:endParaRPr>
          </a:p>
        </p:txBody>
      </p:sp>
      <p:sp>
        <p:nvSpPr>
          <p:cNvPr id="136" name="object 136"/>
          <p:cNvSpPr txBox="1"/>
          <p:nvPr/>
        </p:nvSpPr>
        <p:spPr>
          <a:xfrm>
            <a:off x="7592110" y="10406625"/>
            <a:ext cx="2327275" cy="22415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300" b="1" dirty="0">
                <a:latin typeface="Arial"/>
                <a:cs typeface="Arial"/>
              </a:rPr>
              <a:t>Fonte:</a:t>
            </a:r>
            <a:r>
              <a:rPr sz="1300" b="1" spc="-25" dirty="0">
                <a:latin typeface="Arial"/>
                <a:cs typeface="Arial"/>
              </a:rPr>
              <a:t> </a:t>
            </a:r>
            <a:r>
              <a:rPr sz="1300" dirty="0">
                <a:latin typeface="Arial MT"/>
                <a:cs typeface="Arial MT"/>
              </a:rPr>
              <a:t>Alisson</a:t>
            </a:r>
            <a:r>
              <a:rPr sz="1300" spc="-20" dirty="0">
                <a:latin typeface="Arial MT"/>
                <a:cs typeface="Arial MT"/>
              </a:rPr>
              <a:t> </a:t>
            </a:r>
            <a:r>
              <a:rPr sz="1300" dirty="0">
                <a:latin typeface="Arial MT"/>
                <a:cs typeface="Arial MT"/>
              </a:rPr>
              <a:t>Rodrigo</a:t>
            </a:r>
            <a:r>
              <a:rPr sz="1300" spc="-15" dirty="0">
                <a:latin typeface="Arial MT"/>
                <a:cs typeface="Arial MT"/>
              </a:rPr>
              <a:t> </a:t>
            </a:r>
            <a:r>
              <a:rPr sz="1300" dirty="0">
                <a:latin typeface="Arial MT"/>
                <a:cs typeface="Arial MT"/>
              </a:rPr>
              <a:t>Klauck.</a:t>
            </a:r>
            <a:endParaRPr sz="1300">
              <a:latin typeface="Arial MT"/>
              <a:cs typeface="Arial MT"/>
            </a:endParaRPr>
          </a:p>
        </p:txBody>
      </p:sp>
      <p:grpSp>
        <p:nvGrpSpPr>
          <p:cNvPr id="137" name="object 137"/>
          <p:cNvGrpSpPr/>
          <p:nvPr/>
        </p:nvGrpSpPr>
        <p:grpSpPr>
          <a:xfrm>
            <a:off x="8196291" y="11770355"/>
            <a:ext cx="5908040" cy="2514600"/>
            <a:chOff x="8196291" y="11770355"/>
            <a:chExt cx="5908040" cy="2514600"/>
          </a:xfrm>
        </p:grpSpPr>
        <p:sp>
          <p:nvSpPr>
            <p:cNvPr id="138" name="object 138"/>
            <p:cNvSpPr/>
            <p:nvPr/>
          </p:nvSpPr>
          <p:spPr>
            <a:xfrm>
              <a:off x="8198831" y="13877856"/>
              <a:ext cx="5902960" cy="0"/>
            </a:xfrm>
            <a:custGeom>
              <a:avLst/>
              <a:gdLst/>
              <a:ahLst/>
              <a:cxnLst/>
              <a:rect l="l" t="t" r="r" b="b"/>
              <a:pathLst>
                <a:path w="5902959">
                  <a:moveTo>
                    <a:pt x="0" y="0"/>
                  </a:moveTo>
                  <a:lnTo>
                    <a:pt x="62640" y="0"/>
                  </a:lnTo>
                </a:path>
                <a:path w="5902959">
                  <a:moveTo>
                    <a:pt x="218651" y="0"/>
                  </a:moveTo>
                  <a:lnTo>
                    <a:pt x="343932" y="0"/>
                  </a:lnTo>
                </a:path>
                <a:path w="5902959">
                  <a:moveTo>
                    <a:pt x="499943" y="0"/>
                  </a:moveTo>
                  <a:lnTo>
                    <a:pt x="625224" y="0"/>
                  </a:lnTo>
                </a:path>
                <a:path w="5902959">
                  <a:moveTo>
                    <a:pt x="781235" y="0"/>
                  </a:moveTo>
                  <a:lnTo>
                    <a:pt x="906516" y="0"/>
                  </a:lnTo>
                </a:path>
                <a:path w="5902959">
                  <a:moveTo>
                    <a:pt x="1062527" y="0"/>
                  </a:moveTo>
                  <a:lnTo>
                    <a:pt x="1186626" y="0"/>
                  </a:lnTo>
                </a:path>
                <a:path w="5902959">
                  <a:moveTo>
                    <a:pt x="1342637" y="0"/>
                  </a:moveTo>
                  <a:lnTo>
                    <a:pt x="1467918" y="0"/>
                  </a:lnTo>
                </a:path>
                <a:path w="5902959">
                  <a:moveTo>
                    <a:pt x="1623929" y="0"/>
                  </a:moveTo>
                  <a:lnTo>
                    <a:pt x="1749210" y="0"/>
                  </a:lnTo>
                </a:path>
                <a:path w="5902959">
                  <a:moveTo>
                    <a:pt x="1905220" y="0"/>
                  </a:moveTo>
                  <a:lnTo>
                    <a:pt x="2030502" y="0"/>
                  </a:lnTo>
                </a:path>
                <a:path w="5902959">
                  <a:moveTo>
                    <a:pt x="2186512" y="0"/>
                  </a:moveTo>
                  <a:lnTo>
                    <a:pt x="2310612" y="0"/>
                  </a:lnTo>
                </a:path>
                <a:path w="5902959">
                  <a:moveTo>
                    <a:pt x="2466622" y="0"/>
                  </a:moveTo>
                  <a:lnTo>
                    <a:pt x="2873196" y="0"/>
                  </a:lnTo>
                </a:path>
                <a:path w="5902959">
                  <a:moveTo>
                    <a:pt x="3029206" y="0"/>
                  </a:moveTo>
                  <a:lnTo>
                    <a:pt x="3434598" y="0"/>
                  </a:lnTo>
                </a:path>
                <a:path w="5902959">
                  <a:moveTo>
                    <a:pt x="3591790" y="0"/>
                  </a:moveTo>
                  <a:lnTo>
                    <a:pt x="3715890" y="0"/>
                  </a:lnTo>
                </a:path>
                <a:path w="5902959">
                  <a:moveTo>
                    <a:pt x="3871900" y="0"/>
                  </a:moveTo>
                  <a:lnTo>
                    <a:pt x="3997181" y="0"/>
                  </a:lnTo>
                </a:path>
                <a:path w="5902959">
                  <a:moveTo>
                    <a:pt x="4153192" y="0"/>
                  </a:moveTo>
                  <a:lnTo>
                    <a:pt x="4278473" y="0"/>
                  </a:lnTo>
                </a:path>
                <a:path w="5902959">
                  <a:moveTo>
                    <a:pt x="4434484" y="0"/>
                  </a:moveTo>
                  <a:lnTo>
                    <a:pt x="4559765" y="0"/>
                  </a:lnTo>
                </a:path>
                <a:path w="5902959">
                  <a:moveTo>
                    <a:pt x="4715776" y="0"/>
                  </a:moveTo>
                  <a:lnTo>
                    <a:pt x="4839875" y="0"/>
                  </a:lnTo>
                </a:path>
                <a:path w="5902959">
                  <a:moveTo>
                    <a:pt x="4995886" y="0"/>
                  </a:moveTo>
                  <a:lnTo>
                    <a:pt x="5402459" y="0"/>
                  </a:lnTo>
                </a:path>
                <a:path w="5902959">
                  <a:moveTo>
                    <a:pt x="5558470" y="0"/>
                  </a:moveTo>
                  <a:lnTo>
                    <a:pt x="5683751" y="0"/>
                  </a:lnTo>
                </a:path>
                <a:path w="5902959">
                  <a:moveTo>
                    <a:pt x="5839762" y="0"/>
                  </a:moveTo>
                  <a:lnTo>
                    <a:pt x="5902402" y="0"/>
                  </a:lnTo>
                </a:path>
              </a:pathLst>
            </a:custGeom>
            <a:ln w="4727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9" name="object 139"/>
            <p:cNvSpPr/>
            <p:nvPr/>
          </p:nvSpPr>
          <p:spPr>
            <a:xfrm>
              <a:off x="8198831" y="12123919"/>
              <a:ext cx="5902960" cy="1403350"/>
            </a:xfrm>
            <a:custGeom>
              <a:avLst/>
              <a:gdLst/>
              <a:ahLst/>
              <a:cxnLst/>
              <a:rect l="l" t="t" r="r" b="b"/>
              <a:pathLst>
                <a:path w="5902959" h="1403350">
                  <a:moveTo>
                    <a:pt x="0" y="1402913"/>
                  </a:moveTo>
                  <a:lnTo>
                    <a:pt x="343932" y="1402913"/>
                  </a:lnTo>
                </a:path>
                <a:path w="5902959" h="1403350">
                  <a:moveTo>
                    <a:pt x="499943" y="1402913"/>
                  </a:moveTo>
                  <a:lnTo>
                    <a:pt x="625224" y="1402913"/>
                  </a:lnTo>
                </a:path>
                <a:path w="5902959" h="1403350">
                  <a:moveTo>
                    <a:pt x="781235" y="1402913"/>
                  </a:moveTo>
                  <a:lnTo>
                    <a:pt x="906516" y="1402913"/>
                  </a:lnTo>
                </a:path>
                <a:path w="5902959" h="1403350">
                  <a:moveTo>
                    <a:pt x="1062527" y="1402913"/>
                  </a:moveTo>
                  <a:lnTo>
                    <a:pt x="1186626" y="1402913"/>
                  </a:lnTo>
                </a:path>
                <a:path w="5902959" h="1403350">
                  <a:moveTo>
                    <a:pt x="1342637" y="1402913"/>
                  </a:moveTo>
                  <a:lnTo>
                    <a:pt x="1467918" y="1402913"/>
                  </a:lnTo>
                </a:path>
                <a:path w="5902959" h="1403350">
                  <a:moveTo>
                    <a:pt x="1623929" y="1402913"/>
                  </a:moveTo>
                  <a:lnTo>
                    <a:pt x="1749210" y="1402913"/>
                  </a:lnTo>
                </a:path>
                <a:path w="5902959" h="1403350">
                  <a:moveTo>
                    <a:pt x="1905220" y="1402913"/>
                  </a:moveTo>
                  <a:lnTo>
                    <a:pt x="2030502" y="1402913"/>
                  </a:lnTo>
                </a:path>
                <a:path w="5902959" h="1403350">
                  <a:moveTo>
                    <a:pt x="2186512" y="1402913"/>
                  </a:moveTo>
                  <a:lnTo>
                    <a:pt x="2310612" y="1402913"/>
                  </a:lnTo>
                </a:path>
                <a:path w="5902959" h="1403350">
                  <a:moveTo>
                    <a:pt x="2466622" y="1402913"/>
                  </a:moveTo>
                  <a:lnTo>
                    <a:pt x="2873196" y="1402913"/>
                  </a:lnTo>
                </a:path>
                <a:path w="5902959" h="1403350">
                  <a:moveTo>
                    <a:pt x="3029206" y="1402913"/>
                  </a:moveTo>
                  <a:lnTo>
                    <a:pt x="3434598" y="1402913"/>
                  </a:lnTo>
                </a:path>
                <a:path w="5902959" h="1403350">
                  <a:moveTo>
                    <a:pt x="3591790" y="1402913"/>
                  </a:moveTo>
                  <a:lnTo>
                    <a:pt x="3715890" y="1402913"/>
                  </a:lnTo>
                </a:path>
                <a:path w="5902959" h="1403350">
                  <a:moveTo>
                    <a:pt x="3871900" y="1402913"/>
                  </a:moveTo>
                  <a:lnTo>
                    <a:pt x="3997181" y="1402913"/>
                  </a:lnTo>
                </a:path>
                <a:path w="5902959" h="1403350">
                  <a:moveTo>
                    <a:pt x="4153192" y="1402913"/>
                  </a:moveTo>
                  <a:lnTo>
                    <a:pt x="4559765" y="1402913"/>
                  </a:lnTo>
                </a:path>
                <a:path w="5902959" h="1403350">
                  <a:moveTo>
                    <a:pt x="4715776" y="1402913"/>
                  </a:moveTo>
                  <a:lnTo>
                    <a:pt x="4839875" y="1402913"/>
                  </a:lnTo>
                </a:path>
                <a:path w="5902959" h="1403350">
                  <a:moveTo>
                    <a:pt x="4995886" y="1402913"/>
                  </a:moveTo>
                  <a:lnTo>
                    <a:pt x="5902402" y="1402913"/>
                  </a:lnTo>
                </a:path>
                <a:path w="5902959" h="1403350">
                  <a:moveTo>
                    <a:pt x="0" y="1051889"/>
                  </a:moveTo>
                  <a:lnTo>
                    <a:pt x="343932" y="1051889"/>
                  </a:lnTo>
                </a:path>
                <a:path w="5902959" h="1403350">
                  <a:moveTo>
                    <a:pt x="499943" y="1051889"/>
                  </a:moveTo>
                  <a:lnTo>
                    <a:pt x="625224" y="1051889"/>
                  </a:lnTo>
                </a:path>
                <a:path w="5902959" h="1403350">
                  <a:moveTo>
                    <a:pt x="781235" y="1051889"/>
                  </a:moveTo>
                  <a:lnTo>
                    <a:pt x="906516" y="1051889"/>
                  </a:lnTo>
                </a:path>
                <a:path w="5902959" h="1403350">
                  <a:moveTo>
                    <a:pt x="1062527" y="1051889"/>
                  </a:moveTo>
                  <a:lnTo>
                    <a:pt x="1186626" y="1051889"/>
                  </a:lnTo>
                </a:path>
                <a:path w="5902959" h="1403350">
                  <a:moveTo>
                    <a:pt x="1342637" y="1051889"/>
                  </a:moveTo>
                  <a:lnTo>
                    <a:pt x="1467918" y="1051889"/>
                  </a:lnTo>
                </a:path>
                <a:path w="5902959" h="1403350">
                  <a:moveTo>
                    <a:pt x="1623929" y="1051889"/>
                  </a:moveTo>
                  <a:lnTo>
                    <a:pt x="1749210" y="1051889"/>
                  </a:lnTo>
                </a:path>
                <a:path w="5902959" h="1403350">
                  <a:moveTo>
                    <a:pt x="1905220" y="1051889"/>
                  </a:moveTo>
                  <a:lnTo>
                    <a:pt x="2030502" y="1051889"/>
                  </a:lnTo>
                </a:path>
                <a:path w="5902959" h="1403350">
                  <a:moveTo>
                    <a:pt x="2186512" y="1051889"/>
                  </a:moveTo>
                  <a:lnTo>
                    <a:pt x="2310612" y="1051889"/>
                  </a:lnTo>
                </a:path>
                <a:path w="5902959" h="1403350">
                  <a:moveTo>
                    <a:pt x="2466622" y="1051889"/>
                  </a:moveTo>
                  <a:lnTo>
                    <a:pt x="2873196" y="1051889"/>
                  </a:lnTo>
                </a:path>
                <a:path w="5902959" h="1403350">
                  <a:moveTo>
                    <a:pt x="3029206" y="1051889"/>
                  </a:moveTo>
                  <a:lnTo>
                    <a:pt x="3434598" y="1051889"/>
                  </a:lnTo>
                </a:path>
                <a:path w="5902959" h="1403350">
                  <a:moveTo>
                    <a:pt x="3591790" y="1051889"/>
                  </a:moveTo>
                  <a:lnTo>
                    <a:pt x="3715890" y="1051889"/>
                  </a:lnTo>
                </a:path>
                <a:path w="5902959" h="1403350">
                  <a:moveTo>
                    <a:pt x="3871900" y="1051889"/>
                  </a:moveTo>
                  <a:lnTo>
                    <a:pt x="4559765" y="1051889"/>
                  </a:lnTo>
                </a:path>
                <a:path w="5902959" h="1403350">
                  <a:moveTo>
                    <a:pt x="4715776" y="1051889"/>
                  </a:moveTo>
                  <a:lnTo>
                    <a:pt x="5902402" y="1051889"/>
                  </a:lnTo>
                </a:path>
                <a:path w="5902959" h="1403350">
                  <a:moveTo>
                    <a:pt x="0" y="700866"/>
                  </a:moveTo>
                  <a:lnTo>
                    <a:pt x="343932" y="700866"/>
                  </a:lnTo>
                </a:path>
                <a:path w="5902959" h="1403350">
                  <a:moveTo>
                    <a:pt x="499943" y="700866"/>
                  </a:moveTo>
                  <a:lnTo>
                    <a:pt x="625224" y="700866"/>
                  </a:lnTo>
                </a:path>
                <a:path w="5902959" h="1403350">
                  <a:moveTo>
                    <a:pt x="781235" y="700866"/>
                  </a:moveTo>
                  <a:lnTo>
                    <a:pt x="1467918" y="700866"/>
                  </a:lnTo>
                </a:path>
                <a:path w="5902959" h="1403350">
                  <a:moveTo>
                    <a:pt x="1623929" y="700866"/>
                  </a:moveTo>
                  <a:lnTo>
                    <a:pt x="1749210" y="700866"/>
                  </a:lnTo>
                </a:path>
                <a:path w="5902959" h="1403350">
                  <a:moveTo>
                    <a:pt x="1905220" y="700866"/>
                  </a:moveTo>
                  <a:lnTo>
                    <a:pt x="2030502" y="700866"/>
                  </a:lnTo>
                </a:path>
                <a:path w="5902959" h="1403350">
                  <a:moveTo>
                    <a:pt x="2186512" y="700866"/>
                  </a:moveTo>
                  <a:lnTo>
                    <a:pt x="3434598" y="700866"/>
                  </a:lnTo>
                </a:path>
                <a:path w="5902959" h="1403350">
                  <a:moveTo>
                    <a:pt x="3591790" y="700866"/>
                  </a:moveTo>
                  <a:lnTo>
                    <a:pt x="5902402" y="700866"/>
                  </a:lnTo>
                </a:path>
                <a:path w="5902959" h="1403350">
                  <a:moveTo>
                    <a:pt x="0" y="349842"/>
                  </a:moveTo>
                  <a:lnTo>
                    <a:pt x="625224" y="349842"/>
                  </a:lnTo>
                </a:path>
                <a:path w="5902959" h="1403350">
                  <a:moveTo>
                    <a:pt x="781235" y="349842"/>
                  </a:moveTo>
                  <a:lnTo>
                    <a:pt x="1467918" y="349842"/>
                  </a:lnTo>
                </a:path>
                <a:path w="5902959" h="1403350">
                  <a:moveTo>
                    <a:pt x="1623929" y="349842"/>
                  </a:moveTo>
                  <a:lnTo>
                    <a:pt x="5902402" y="349842"/>
                  </a:lnTo>
                </a:path>
                <a:path w="5902959" h="1403350">
                  <a:moveTo>
                    <a:pt x="0" y="0"/>
                  </a:moveTo>
                  <a:lnTo>
                    <a:pt x="1467918" y="0"/>
                  </a:lnTo>
                </a:path>
                <a:path w="5902959" h="1403350">
                  <a:moveTo>
                    <a:pt x="1623929" y="0"/>
                  </a:moveTo>
                  <a:lnTo>
                    <a:pt x="5902402" y="0"/>
                  </a:lnTo>
                </a:path>
              </a:pathLst>
            </a:custGeom>
            <a:ln w="4727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0" name="object 140"/>
            <p:cNvSpPr/>
            <p:nvPr/>
          </p:nvSpPr>
          <p:spPr>
            <a:xfrm>
              <a:off x="8198831" y="11772895"/>
              <a:ext cx="5902960" cy="0"/>
            </a:xfrm>
            <a:custGeom>
              <a:avLst/>
              <a:gdLst/>
              <a:ahLst/>
              <a:cxnLst/>
              <a:rect l="l" t="t" r="r" b="b"/>
              <a:pathLst>
                <a:path w="5902959">
                  <a:moveTo>
                    <a:pt x="0" y="0"/>
                  </a:moveTo>
                  <a:lnTo>
                    <a:pt x="5902402" y="0"/>
                  </a:lnTo>
                </a:path>
              </a:pathLst>
            </a:custGeom>
            <a:ln w="4727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1" name="object 141"/>
            <p:cNvSpPr/>
            <p:nvPr/>
          </p:nvSpPr>
          <p:spPr>
            <a:xfrm>
              <a:off x="8261464" y="11972645"/>
              <a:ext cx="5777230" cy="2256790"/>
            </a:xfrm>
            <a:custGeom>
              <a:avLst/>
              <a:gdLst/>
              <a:ahLst/>
              <a:cxnLst/>
              <a:rect l="l" t="t" r="r" b="b"/>
              <a:pathLst>
                <a:path w="5777230" h="2256790">
                  <a:moveTo>
                    <a:pt x="156006" y="1835480"/>
                  </a:moveTo>
                  <a:lnTo>
                    <a:pt x="0" y="1835480"/>
                  </a:lnTo>
                  <a:lnTo>
                    <a:pt x="0" y="2256244"/>
                  </a:lnTo>
                  <a:lnTo>
                    <a:pt x="156006" y="2256244"/>
                  </a:lnTo>
                  <a:lnTo>
                    <a:pt x="156006" y="1835480"/>
                  </a:lnTo>
                  <a:close/>
                </a:path>
                <a:path w="5777230" h="2256790">
                  <a:moveTo>
                    <a:pt x="437299" y="782408"/>
                  </a:moveTo>
                  <a:lnTo>
                    <a:pt x="281292" y="782408"/>
                  </a:lnTo>
                  <a:lnTo>
                    <a:pt x="281292" y="2256244"/>
                  </a:lnTo>
                  <a:lnTo>
                    <a:pt x="437299" y="2256244"/>
                  </a:lnTo>
                  <a:lnTo>
                    <a:pt x="437299" y="782408"/>
                  </a:lnTo>
                  <a:close/>
                </a:path>
                <a:path w="5777230" h="2256790">
                  <a:moveTo>
                    <a:pt x="718591" y="290741"/>
                  </a:moveTo>
                  <a:lnTo>
                    <a:pt x="562584" y="290741"/>
                  </a:lnTo>
                  <a:lnTo>
                    <a:pt x="562584" y="2256244"/>
                  </a:lnTo>
                  <a:lnTo>
                    <a:pt x="718591" y="2256244"/>
                  </a:lnTo>
                  <a:lnTo>
                    <a:pt x="718591" y="290741"/>
                  </a:lnTo>
                  <a:close/>
                </a:path>
                <a:path w="5777230" h="2256790">
                  <a:moveTo>
                    <a:pt x="999883" y="1028242"/>
                  </a:moveTo>
                  <a:lnTo>
                    <a:pt x="843876" y="1028242"/>
                  </a:lnTo>
                  <a:lnTo>
                    <a:pt x="843876" y="2256244"/>
                  </a:lnTo>
                  <a:lnTo>
                    <a:pt x="999883" y="2256244"/>
                  </a:lnTo>
                  <a:lnTo>
                    <a:pt x="999883" y="1028242"/>
                  </a:lnTo>
                  <a:close/>
                </a:path>
                <a:path w="5777230" h="2256790">
                  <a:moveTo>
                    <a:pt x="1279994" y="982154"/>
                  </a:moveTo>
                  <a:lnTo>
                    <a:pt x="1123988" y="982154"/>
                  </a:lnTo>
                  <a:lnTo>
                    <a:pt x="1123988" y="2256244"/>
                  </a:lnTo>
                  <a:lnTo>
                    <a:pt x="1279994" y="2256244"/>
                  </a:lnTo>
                  <a:lnTo>
                    <a:pt x="1279994" y="982154"/>
                  </a:lnTo>
                  <a:close/>
                </a:path>
                <a:path w="5777230" h="2256790">
                  <a:moveTo>
                    <a:pt x="1561287" y="0"/>
                  </a:moveTo>
                  <a:lnTo>
                    <a:pt x="1405280" y="0"/>
                  </a:lnTo>
                  <a:lnTo>
                    <a:pt x="1405280" y="2256244"/>
                  </a:lnTo>
                  <a:lnTo>
                    <a:pt x="1561287" y="2256244"/>
                  </a:lnTo>
                  <a:lnTo>
                    <a:pt x="1561287" y="0"/>
                  </a:lnTo>
                  <a:close/>
                </a:path>
                <a:path w="5777230" h="2256790">
                  <a:moveTo>
                    <a:pt x="1842579" y="702043"/>
                  </a:moveTo>
                  <a:lnTo>
                    <a:pt x="1686572" y="702043"/>
                  </a:lnTo>
                  <a:lnTo>
                    <a:pt x="1686572" y="2256244"/>
                  </a:lnTo>
                  <a:lnTo>
                    <a:pt x="1842579" y="2256244"/>
                  </a:lnTo>
                  <a:lnTo>
                    <a:pt x="1842579" y="702043"/>
                  </a:lnTo>
                  <a:close/>
                </a:path>
                <a:path w="5777230" h="2256790">
                  <a:moveTo>
                    <a:pt x="2123871" y="620496"/>
                  </a:moveTo>
                  <a:lnTo>
                    <a:pt x="1967865" y="620496"/>
                  </a:lnTo>
                  <a:lnTo>
                    <a:pt x="1967865" y="2256244"/>
                  </a:lnTo>
                  <a:lnTo>
                    <a:pt x="2123871" y="2256244"/>
                  </a:lnTo>
                  <a:lnTo>
                    <a:pt x="2123871" y="620496"/>
                  </a:lnTo>
                  <a:close/>
                </a:path>
                <a:path w="5777230" h="2256790">
                  <a:moveTo>
                    <a:pt x="2403983" y="1147622"/>
                  </a:moveTo>
                  <a:lnTo>
                    <a:pt x="2247976" y="1147622"/>
                  </a:lnTo>
                  <a:lnTo>
                    <a:pt x="2247976" y="2256244"/>
                  </a:lnTo>
                  <a:lnTo>
                    <a:pt x="2403983" y="2256244"/>
                  </a:lnTo>
                  <a:lnTo>
                    <a:pt x="2403983" y="1147622"/>
                  </a:lnTo>
                  <a:close/>
                </a:path>
                <a:path w="5777230" h="2256790">
                  <a:moveTo>
                    <a:pt x="2685275" y="1919401"/>
                  </a:moveTo>
                  <a:lnTo>
                    <a:pt x="2529268" y="1919401"/>
                  </a:lnTo>
                  <a:lnTo>
                    <a:pt x="2529268" y="2256244"/>
                  </a:lnTo>
                  <a:lnTo>
                    <a:pt x="2685275" y="2256244"/>
                  </a:lnTo>
                  <a:lnTo>
                    <a:pt x="2685275" y="1919401"/>
                  </a:lnTo>
                  <a:close/>
                </a:path>
                <a:path w="5777230" h="2256790">
                  <a:moveTo>
                    <a:pt x="2966567" y="1147622"/>
                  </a:moveTo>
                  <a:lnTo>
                    <a:pt x="2810560" y="1147622"/>
                  </a:lnTo>
                  <a:lnTo>
                    <a:pt x="2810560" y="2256244"/>
                  </a:lnTo>
                  <a:lnTo>
                    <a:pt x="2966567" y="2256244"/>
                  </a:lnTo>
                  <a:lnTo>
                    <a:pt x="2966567" y="1147622"/>
                  </a:lnTo>
                  <a:close/>
                </a:path>
                <a:path w="5777230" h="2256790">
                  <a:moveTo>
                    <a:pt x="3247860" y="1976132"/>
                  </a:moveTo>
                  <a:lnTo>
                    <a:pt x="3091853" y="1976132"/>
                  </a:lnTo>
                  <a:lnTo>
                    <a:pt x="3091853" y="2256244"/>
                  </a:lnTo>
                  <a:lnTo>
                    <a:pt x="3247860" y="2256244"/>
                  </a:lnTo>
                  <a:lnTo>
                    <a:pt x="3247860" y="1976132"/>
                  </a:lnTo>
                  <a:close/>
                </a:path>
                <a:path w="5777230" h="2256790">
                  <a:moveTo>
                    <a:pt x="3529152" y="782408"/>
                  </a:moveTo>
                  <a:lnTo>
                    <a:pt x="3371964" y="782408"/>
                  </a:lnTo>
                  <a:lnTo>
                    <a:pt x="3371964" y="2256244"/>
                  </a:lnTo>
                  <a:lnTo>
                    <a:pt x="3529152" y="2256244"/>
                  </a:lnTo>
                  <a:lnTo>
                    <a:pt x="3529152" y="782408"/>
                  </a:lnTo>
                  <a:close/>
                </a:path>
                <a:path w="5777230" h="2256790">
                  <a:moveTo>
                    <a:pt x="3809263" y="1158252"/>
                  </a:moveTo>
                  <a:lnTo>
                    <a:pt x="3653256" y="1158252"/>
                  </a:lnTo>
                  <a:lnTo>
                    <a:pt x="3653256" y="2256244"/>
                  </a:lnTo>
                  <a:lnTo>
                    <a:pt x="3809263" y="2256244"/>
                  </a:lnTo>
                  <a:lnTo>
                    <a:pt x="3809263" y="1158252"/>
                  </a:lnTo>
                  <a:close/>
                </a:path>
                <a:path w="5777230" h="2256790">
                  <a:moveTo>
                    <a:pt x="4090555" y="1449006"/>
                  </a:moveTo>
                  <a:lnTo>
                    <a:pt x="3934549" y="1449006"/>
                  </a:lnTo>
                  <a:lnTo>
                    <a:pt x="3934549" y="2256244"/>
                  </a:lnTo>
                  <a:lnTo>
                    <a:pt x="4090555" y="2256244"/>
                  </a:lnTo>
                  <a:lnTo>
                    <a:pt x="4090555" y="1449006"/>
                  </a:lnTo>
                  <a:close/>
                </a:path>
                <a:path w="5777230" h="2256790">
                  <a:moveTo>
                    <a:pt x="4371848" y="1755114"/>
                  </a:moveTo>
                  <a:lnTo>
                    <a:pt x="4215841" y="1755114"/>
                  </a:lnTo>
                  <a:lnTo>
                    <a:pt x="4215841" y="2256244"/>
                  </a:lnTo>
                  <a:lnTo>
                    <a:pt x="4371848" y="2256244"/>
                  </a:lnTo>
                  <a:lnTo>
                    <a:pt x="4371848" y="1755114"/>
                  </a:lnTo>
                  <a:close/>
                </a:path>
                <a:path w="5777230" h="2256790">
                  <a:moveTo>
                    <a:pt x="4653140" y="1063701"/>
                  </a:moveTo>
                  <a:lnTo>
                    <a:pt x="4497133" y="1063701"/>
                  </a:lnTo>
                  <a:lnTo>
                    <a:pt x="4497133" y="2256244"/>
                  </a:lnTo>
                  <a:lnTo>
                    <a:pt x="4653140" y="2256244"/>
                  </a:lnTo>
                  <a:lnTo>
                    <a:pt x="4653140" y="1063701"/>
                  </a:lnTo>
                  <a:close/>
                </a:path>
                <a:path w="5777230" h="2256790">
                  <a:moveTo>
                    <a:pt x="4933251" y="1519923"/>
                  </a:moveTo>
                  <a:lnTo>
                    <a:pt x="4777232" y="1519923"/>
                  </a:lnTo>
                  <a:lnTo>
                    <a:pt x="4777232" y="2256244"/>
                  </a:lnTo>
                  <a:lnTo>
                    <a:pt x="4933251" y="2256244"/>
                  </a:lnTo>
                  <a:lnTo>
                    <a:pt x="4933251" y="1519923"/>
                  </a:lnTo>
                  <a:close/>
                </a:path>
                <a:path w="5777230" h="2256790">
                  <a:moveTo>
                    <a:pt x="5214544" y="1965490"/>
                  </a:moveTo>
                  <a:lnTo>
                    <a:pt x="5058524" y="1965490"/>
                  </a:lnTo>
                  <a:lnTo>
                    <a:pt x="5058524" y="2256244"/>
                  </a:lnTo>
                  <a:lnTo>
                    <a:pt x="5214544" y="2256244"/>
                  </a:lnTo>
                  <a:lnTo>
                    <a:pt x="5214544" y="1965490"/>
                  </a:lnTo>
                  <a:close/>
                </a:path>
                <a:path w="5777230" h="2256790">
                  <a:moveTo>
                    <a:pt x="5495836" y="1603832"/>
                  </a:moveTo>
                  <a:lnTo>
                    <a:pt x="5339816" y="1603832"/>
                  </a:lnTo>
                  <a:lnTo>
                    <a:pt x="5339816" y="2256244"/>
                  </a:lnTo>
                  <a:lnTo>
                    <a:pt x="5495836" y="2256244"/>
                  </a:lnTo>
                  <a:lnTo>
                    <a:pt x="5495836" y="1603832"/>
                  </a:lnTo>
                  <a:close/>
                </a:path>
                <a:path w="5777230" h="2256790">
                  <a:moveTo>
                    <a:pt x="5777128" y="1603832"/>
                  </a:moveTo>
                  <a:lnTo>
                    <a:pt x="5621109" y="1603832"/>
                  </a:lnTo>
                  <a:lnTo>
                    <a:pt x="5621109" y="2256244"/>
                  </a:lnTo>
                  <a:lnTo>
                    <a:pt x="5777128" y="2256244"/>
                  </a:lnTo>
                  <a:lnTo>
                    <a:pt x="5777128" y="1603832"/>
                  </a:lnTo>
                  <a:close/>
                </a:path>
              </a:pathLst>
            </a:custGeom>
            <a:solidFill>
              <a:srgbClr val="4AD0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2" name="object 142"/>
            <p:cNvSpPr/>
            <p:nvPr/>
          </p:nvSpPr>
          <p:spPr>
            <a:xfrm>
              <a:off x="8261472" y="11972636"/>
              <a:ext cx="5777230" cy="2256790"/>
            </a:xfrm>
            <a:custGeom>
              <a:avLst/>
              <a:gdLst/>
              <a:ahLst/>
              <a:cxnLst/>
              <a:rect l="l" t="t" r="r" b="b"/>
              <a:pathLst>
                <a:path w="5777230" h="2256790">
                  <a:moveTo>
                    <a:pt x="0" y="1835488"/>
                  </a:moveTo>
                  <a:lnTo>
                    <a:pt x="156010" y="1835488"/>
                  </a:lnTo>
                  <a:lnTo>
                    <a:pt x="156010" y="2256244"/>
                  </a:lnTo>
                  <a:lnTo>
                    <a:pt x="0" y="2256244"/>
                  </a:lnTo>
                  <a:lnTo>
                    <a:pt x="0" y="1835488"/>
                  </a:lnTo>
                  <a:close/>
                </a:path>
                <a:path w="5777230" h="2256790">
                  <a:moveTo>
                    <a:pt x="281291" y="782417"/>
                  </a:moveTo>
                  <a:lnTo>
                    <a:pt x="437302" y="782417"/>
                  </a:lnTo>
                  <a:lnTo>
                    <a:pt x="437302" y="2256244"/>
                  </a:lnTo>
                  <a:lnTo>
                    <a:pt x="281291" y="2256244"/>
                  </a:lnTo>
                  <a:lnTo>
                    <a:pt x="281291" y="782417"/>
                  </a:lnTo>
                  <a:close/>
                </a:path>
                <a:path w="5777230" h="2256790">
                  <a:moveTo>
                    <a:pt x="562583" y="290747"/>
                  </a:moveTo>
                  <a:lnTo>
                    <a:pt x="718594" y="290747"/>
                  </a:lnTo>
                  <a:lnTo>
                    <a:pt x="718594" y="2256244"/>
                  </a:lnTo>
                  <a:lnTo>
                    <a:pt x="562583" y="2256244"/>
                  </a:lnTo>
                  <a:lnTo>
                    <a:pt x="562583" y="290747"/>
                  </a:lnTo>
                  <a:close/>
                </a:path>
                <a:path w="5777230" h="2256790">
                  <a:moveTo>
                    <a:pt x="843875" y="1028251"/>
                  </a:moveTo>
                  <a:lnTo>
                    <a:pt x="999886" y="1028251"/>
                  </a:lnTo>
                  <a:lnTo>
                    <a:pt x="999886" y="2256244"/>
                  </a:lnTo>
                  <a:lnTo>
                    <a:pt x="843875" y="2256244"/>
                  </a:lnTo>
                  <a:lnTo>
                    <a:pt x="843875" y="1028251"/>
                  </a:lnTo>
                  <a:close/>
                </a:path>
                <a:path w="5777230" h="2256790">
                  <a:moveTo>
                    <a:pt x="1123985" y="982157"/>
                  </a:moveTo>
                  <a:lnTo>
                    <a:pt x="1279996" y="982157"/>
                  </a:lnTo>
                  <a:lnTo>
                    <a:pt x="1279996" y="2256244"/>
                  </a:lnTo>
                  <a:lnTo>
                    <a:pt x="1123985" y="2256244"/>
                  </a:lnTo>
                  <a:lnTo>
                    <a:pt x="1123985" y="982157"/>
                  </a:lnTo>
                  <a:close/>
                </a:path>
                <a:path w="5777230" h="2256790">
                  <a:moveTo>
                    <a:pt x="1405277" y="0"/>
                  </a:moveTo>
                  <a:lnTo>
                    <a:pt x="1561288" y="0"/>
                  </a:lnTo>
                  <a:lnTo>
                    <a:pt x="1561288" y="2256244"/>
                  </a:lnTo>
                  <a:lnTo>
                    <a:pt x="1405277" y="2256244"/>
                  </a:lnTo>
                  <a:lnTo>
                    <a:pt x="1405277" y="0"/>
                  </a:lnTo>
                  <a:close/>
                </a:path>
                <a:path w="5777230" h="2256790">
                  <a:moveTo>
                    <a:pt x="1686569" y="702047"/>
                  </a:moveTo>
                  <a:lnTo>
                    <a:pt x="1842580" y="702047"/>
                  </a:lnTo>
                  <a:lnTo>
                    <a:pt x="1842580" y="2256244"/>
                  </a:lnTo>
                  <a:lnTo>
                    <a:pt x="1686569" y="2256244"/>
                  </a:lnTo>
                  <a:lnTo>
                    <a:pt x="1686569" y="702047"/>
                  </a:lnTo>
                  <a:close/>
                </a:path>
                <a:path w="5777230" h="2256790">
                  <a:moveTo>
                    <a:pt x="1967861" y="620496"/>
                  </a:moveTo>
                  <a:lnTo>
                    <a:pt x="2123872" y="620496"/>
                  </a:lnTo>
                  <a:lnTo>
                    <a:pt x="2123872" y="2256244"/>
                  </a:lnTo>
                  <a:lnTo>
                    <a:pt x="1967861" y="2256244"/>
                  </a:lnTo>
                  <a:lnTo>
                    <a:pt x="1967861" y="620496"/>
                  </a:lnTo>
                  <a:close/>
                </a:path>
                <a:path w="5777230" h="2256790">
                  <a:moveTo>
                    <a:pt x="2247971" y="1147623"/>
                  </a:moveTo>
                  <a:lnTo>
                    <a:pt x="2403982" y="1147623"/>
                  </a:lnTo>
                  <a:lnTo>
                    <a:pt x="2403982" y="2256244"/>
                  </a:lnTo>
                  <a:lnTo>
                    <a:pt x="2247971" y="2256244"/>
                  </a:lnTo>
                  <a:lnTo>
                    <a:pt x="2247971" y="1147623"/>
                  </a:lnTo>
                  <a:close/>
                </a:path>
                <a:path w="5777230" h="2256790">
                  <a:moveTo>
                    <a:pt x="2529263" y="1919403"/>
                  </a:moveTo>
                  <a:lnTo>
                    <a:pt x="2685274" y="1919403"/>
                  </a:lnTo>
                  <a:lnTo>
                    <a:pt x="2685274" y="2256244"/>
                  </a:lnTo>
                  <a:lnTo>
                    <a:pt x="2529263" y="2256244"/>
                  </a:lnTo>
                  <a:lnTo>
                    <a:pt x="2529263" y="1919403"/>
                  </a:lnTo>
                  <a:close/>
                </a:path>
                <a:path w="5777230" h="2256790">
                  <a:moveTo>
                    <a:pt x="2810555" y="1147623"/>
                  </a:moveTo>
                  <a:lnTo>
                    <a:pt x="2966566" y="1147623"/>
                  </a:lnTo>
                  <a:lnTo>
                    <a:pt x="2966566" y="2256244"/>
                  </a:lnTo>
                  <a:lnTo>
                    <a:pt x="2810555" y="2256244"/>
                  </a:lnTo>
                  <a:lnTo>
                    <a:pt x="2810555" y="1147623"/>
                  </a:lnTo>
                  <a:close/>
                </a:path>
                <a:path w="5777230" h="2256790">
                  <a:moveTo>
                    <a:pt x="3091847" y="1976134"/>
                  </a:moveTo>
                  <a:lnTo>
                    <a:pt x="3247858" y="1976134"/>
                  </a:lnTo>
                  <a:lnTo>
                    <a:pt x="3247858" y="2256244"/>
                  </a:lnTo>
                  <a:lnTo>
                    <a:pt x="3091847" y="2256244"/>
                  </a:lnTo>
                  <a:lnTo>
                    <a:pt x="3091847" y="1976134"/>
                  </a:lnTo>
                  <a:close/>
                </a:path>
                <a:path w="5777230" h="2256790">
                  <a:moveTo>
                    <a:pt x="3371957" y="782417"/>
                  </a:moveTo>
                  <a:lnTo>
                    <a:pt x="3529149" y="782417"/>
                  </a:lnTo>
                  <a:lnTo>
                    <a:pt x="3529149" y="2256244"/>
                  </a:lnTo>
                  <a:lnTo>
                    <a:pt x="3371957" y="2256244"/>
                  </a:lnTo>
                  <a:lnTo>
                    <a:pt x="3371957" y="782417"/>
                  </a:lnTo>
                  <a:close/>
                </a:path>
                <a:path w="5777230" h="2256790">
                  <a:moveTo>
                    <a:pt x="3653249" y="1158260"/>
                  </a:moveTo>
                  <a:lnTo>
                    <a:pt x="3809259" y="1158260"/>
                  </a:lnTo>
                  <a:lnTo>
                    <a:pt x="3809259" y="2256244"/>
                  </a:lnTo>
                  <a:lnTo>
                    <a:pt x="3653249" y="2256244"/>
                  </a:lnTo>
                  <a:lnTo>
                    <a:pt x="3653249" y="1158260"/>
                  </a:lnTo>
                  <a:close/>
                </a:path>
                <a:path w="5777230" h="2256790">
                  <a:moveTo>
                    <a:pt x="3934541" y="1449007"/>
                  </a:moveTo>
                  <a:lnTo>
                    <a:pt x="4090551" y="1449007"/>
                  </a:lnTo>
                  <a:lnTo>
                    <a:pt x="4090551" y="2256244"/>
                  </a:lnTo>
                  <a:lnTo>
                    <a:pt x="3934541" y="2256244"/>
                  </a:lnTo>
                  <a:lnTo>
                    <a:pt x="3934541" y="1449007"/>
                  </a:lnTo>
                  <a:close/>
                </a:path>
                <a:path w="5777230" h="2256790">
                  <a:moveTo>
                    <a:pt x="4215833" y="1755119"/>
                  </a:moveTo>
                  <a:lnTo>
                    <a:pt x="4371843" y="1755119"/>
                  </a:lnTo>
                  <a:lnTo>
                    <a:pt x="4371843" y="2256244"/>
                  </a:lnTo>
                  <a:lnTo>
                    <a:pt x="4215833" y="2256244"/>
                  </a:lnTo>
                  <a:lnTo>
                    <a:pt x="4215833" y="1755119"/>
                  </a:lnTo>
                  <a:close/>
                </a:path>
                <a:path w="5777230" h="2256790">
                  <a:moveTo>
                    <a:pt x="4497125" y="1063708"/>
                  </a:moveTo>
                  <a:lnTo>
                    <a:pt x="4653135" y="1063708"/>
                  </a:lnTo>
                  <a:lnTo>
                    <a:pt x="4653135" y="2256244"/>
                  </a:lnTo>
                  <a:lnTo>
                    <a:pt x="4497125" y="2256244"/>
                  </a:lnTo>
                  <a:lnTo>
                    <a:pt x="4497125" y="1063708"/>
                  </a:lnTo>
                  <a:close/>
                </a:path>
                <a:path w="5777230" h="2256790">
                  <a:moveTo>
                    <a:pt x="4777235" y="1519921"/>
                  </a:moveTo>
                  <a:lnTo>
                    <a:pt x="4933245" y="1519921"/>
                  </a:lnTo>
                  <a:lnTo>
                    <a:pt x="4933245" y="2256244"/>
                  </a:lnTo>
                  <a:lnTo>
                    <a:pt x="4777235" y="2256244"/>
                  </a:lnTo>
                  <a:lnTo>
                    <a:pt x="4777235" y="1519921"/>
                  </a:lnTo>
                  <a:close/>
                </a:path>
                <a:path w="5777230" h="2256790">
                  <a:moveTo>
                    <a:pt x="5058527" y="1965497"/>
                  </a:moveTo>
                  <a:lnTo>
                    <a:pt x="5214537" y="1965497"/>
                  </a:lnTo>
                  <a:lnTo>
                    <a:pt x="5214537" y="2256244"/>
                  </a:lnTo>
                  <a:lnTo>
                    <a:pt x="5058527" y="2256244"/>
                  </a:lnTo>
                  <a:lnTo>
                    <a:pt x="5058527" y="1965497"/>
                  </a:lnTo>
                  <a:close/>
                </a:path>
                <a:path w="5777230" h="2256790">
                  <a:moveTo>
                    <a:pt x="5339818" y="1603836"/>
                  </a:moveTo>
                  <a:lnTo>
                    <a:pt x="5495829" y="1603836"/>
                  </a:lnTo>
                  <a:lnTo>
                    <a:pt x="5495829" y="2256244"/>
                  </a:lnTo>
                  <a:lnTo>
                    <a:pt x="5339818" y="2256244"/>
                  </a:lnTo>
                  <a:lnTo>
                    <a:pt x="5339818" y="1603836"/>
                  </a:lnTo>
                  <a:close/>
                </a:path>
                <a:path w="5777230" h="2256790">
                  <a:moveTo>
                    <a:pt x="5621110" y="1603836"/>
                  </a:moveTo>
                  <a:lnTo>
                    <a:pt x="5777121" y="1603836"/>
                  </a:lnTo>
                  <a:lnTo>
                    <a:pt x="5777121" y="2256244"/>
                  </a:lnTo>
                  <a:lnTo>
                    <a:pt x="5621110" y="2256244"/>
                  </a:lnTo>
                  <a:lnTo>
                    <a:pt x="5621110" y="1603836"/>
                  </a:lnTo>
                  <a:close/>
                </a:path>
              </a:pathLst>
            </a:custGeom>
            <a:ln w="472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3" name="object 143"/>
            <p:cNvSpPr/>
            <p:nvPr/>
          </p:nvSpPr>
          <p:spPr>
            <a:xfrm>
              <a:off x="8198831" y="14228881"/>
              <a:ext cx="5902960" cy="53340"/>
            </a:xfrm>
            <a:custGeom>
              <a:avLst/>
              <a:gdLst/>
              <a:ahLst/>
              <a:cxnLst/>
              <a:rect l="l" t="t" r="r" b="b"/>
              <a:pathLst>
                <a:path w="5902959" h="53340">
                  <a:moveTo>
                    <a:pt x="0" y="0"/>
                  </a:moveTo>
                  <a:lnTo>
                    <a:pt x="5902402" y="0"/>
                  </a:lnTo>
                </a:path>
                <a:path w="5902959" h="53340">
                  <a:moveTo>
                    <a:pt x="0" y="0"/>
                  </a:moveTo>
                  <a:lnTo>
                    <a:pt x="0" y="53185"/>
                  </a:lnTo>
                </a:path>
                <a:path w="5902959" h="53340">
                  <a:moveTo>
                    <a:pt x="281291" y="0"/>
                  </a:moveTo>
                  <a:lnTo>
                    <a:pt x="281291" y="53185"/>
                  </a:lnTo>
                </a:path>
                <a:path w="5902959" h="53340">
                  <a:moveTo>
                    <a:pt x="562583" y="0"/>
                  </a:moveTo>
                  <a:lnTo>
                    <a:pt x="562583" y="53185"/>
                  </a:lnTo>
                </a:path>
                <a:path w="5902959" h="53340">
                  <a:moveTo>
                    <a:pt x="843875" y="0"/>
                  </a:moveTo>
                  <a:lnTo>
                    <a:pt x="843875" y="53185"/>
                  </a:lnTo>
                </a:path>
                <a:path w="5902959" h="53340">
                  <a:moveTo>
                    <a:pt x="1123985" y="0"/>
                  </a:moveTo>
                  <a:lnTo>
                    <a:pt x="1123985" y="53185"/>
                  </a:lnTo>
                </a:path>
                <a:path w="5902959" h="53340">
                  <a:moveTo>
                    <a:pt x="1405277" y="0"/>
                  </a:moveTo>
                  <a:lnTo>
                    <a:pt x="1405277" y="53185"/>
                  </a:lnTo>
                </a:path>
                <a:path w="5902959" h="53340">
                  <a:moveTo>
                    <a:pt x="1686569" y="0"/>
                  </a:moveTo>
                  <a:lnTo>
                    <a:pt x="1686569" y="53185"/>
                  </a:lnTo>
                </a:path>
                <a:path w="5902959" h="53340">
                  <a:moveTo>
                    <a:pt x="1967861" y="0"/>
                  </a:moveTo>
                  <a:lnTo>
                    <a:pt x="1967861" y="53185"/>
                  </a:lnTo>
                </a:path>
                <a:path w="5902959" h="53340">
                  <a:moveTo>
                    <a:pt x="2249153" y="0"/>
                  </a:moveTo>
                  <a:lnTo>
                    <a:pt x="2249153" y="53185"/>
                  </a:lnTo>
                </a:path>
                <a:path w="5902959" h="53340">
                  <a:moveTo>
                    <a:pt x="2529263" y="0"/>
                  </a:moveTo>
                  <a:lnTo>
                    <a:pt x="2529263" y="53185"/>
                  </a:lnTo>
                </a:path>
                <a:path w="5902959" h="53340">
                  <a:moveTo>
                    <a:pt x="2810555" y="0"/>
                  </a:moveTo>
                  <a:lnTo>
                    <a:pt x="2810555" y="53185"/>
                  </a:lnTo>
                </a:path>
                <a:path w="5902959" h="53340">
                  <a:moveTo>
                    <a:pt x="3091847" y="0"/>
                  </a:moveTo>
                  <a:lnTo>
                    <a:pt x="3091847" y="53185"/>
                  </a:lnTo>
                </a:path>
                <a:path w="5902959" h="53340">
                  <a:moveTo>
                    <a:pt x="3373139" y="0"/>
                  </a:moveTo>
                  <a:lnTo>
                    <a:pt x="3373139" y="53185"/>
                  </a:lnTo>
                </a:path>
                <a:path w="5902959" h="53340">
                  <a:moveTo>
                    <a:pt x="3653249" y="0"/>
                  </a:moveTo>
                  <a:lnTo>
                    <a:pt x="3653249" y="53185"/>
                  </a:lnTo>
                </a:path>
                <a:path w="5902959" h="53340">
                  <a:moveTo>
                    <a:pt x="3934541" y="0"/>
                  </a:moveTo>
                  <a:lnTo>
                    <a:pt x="3934541" y="53185"/>
                  </a:lnTo>
                </a:path>
                <a:path w="5902959" h="53340">
                  <a:moveTo>
                    <a:pt x="4215833" y="0"/>
                  </a:moveTo>
                  <a:lnTo>
                    <a:pt x="4215833" y="53185"/>
                  </a:lnTo>
                </a:path>
                <a:path w="5902959" h="53340">
                  <a:moveTo>
                    <a:pt x="4497125" y="0"/>
                  </a:moveTo>
                  <a:lnTo>
                    <a:pt x="4497125" y="53185"/>
                  </a:lnTo>
                </a:path>
                <a:path w="5902959" h="53340">
                  <a:moveTo>
                    <a:pt x="4778417" y="0"/>
                  </a:moveTo>
                  <a:lnTo>
                    <a:pt x="4778417" y="53185"/>
                  </a:lnTo>
                </a:path>
                <a:path w="5902959" h="53340">
                  <a:moveTo>
                    <a:pt x="5058527" y="0"/>
                  </a:moveTo>
                  <a:lnTo>
                    <a:pt x="5058527" y="53185"/>
                  </a:lnTo>
                </a:path>
                <a:path w="5902959" h="53340">
                  <a:moveTo>
                    <a:pt x="5339818" y="0"/>
                  </a:moveTo>
                  <a:lnTo>
                    <a:pt x="5339818" y="53185"/>
                  </a:lnTo>
                </a:path>
                <a:path w="5902959" h="53340">
                  <a:moveTo>
                    <a:pt x="5621110" y="0"/>
                  </a:moveTo>
                  <a:lnTo>
                    <a:pt x="5621110" y="53185"/>
                  </a:lnTo>
                </a:path>
                <a:path w="5902959" h="53340">
                  <a:moveTo>
                    <a:pt x="5902402" y="0"/>
                  </a:moveTo>
                  <a:lnTo>
                    <a:pt x="5902402" y="53185"/>
                  </a:lnTo>
                </a:path>
              </a:pathLst>
            </a:custGeom>
            <a:ln w="4727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44" name="object 144"/>
          <p:cNvSpPr txBox="1"/>
          <p:nvPr/>
        </p:nvSpPr>
        <p:spPr>
          <a:xfrm>
            <a:off x="8256863" y="13590069"/>
            <a:ext cx="178435" cy="20320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10"/>
              </a:spcBef>
            </a:pPr>
            <a:r>
              <a:rPr sz="1150" spc="5" dirty="0">
                <a:latin typeface="Arial MT"/>
                <a:cs typeface="Arial MT"/>
              </a:rPr>
              <a:t>12</a:t>
            </a:r>
            <a:endParaRPr sz="1150">
              <a:latin typeface="Arial MT"/>
              <a:cs typeface="Arial MT"/>
            </a:endParaRPr>
          </a:p>
        </p:txBody>
      </p:sp>
      <p:sp>
        <p:nvSpPr>
          <p:cNvPr id="145" name="object 145"/>
          <p:cNvSpPr txBox="1"/>
          <p:nvPr/>
        </p:nvSpPr>
        <p:spPr>
          <a:xfrm>
            <a:off x="8537860" y="12537175"/>
            <a:ext cx="178435" cy="20320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10"/>
              </a:spcBef>
            </a:pPr>
            <a:r>
              <a:rPr sz="1150" spc="5" dirty="0">
                <a:latin typeface="Arial MT"/>
                <a:cs typeface="Arial MT"/>
              </a:rPr>
              <a:t>42</a:t>
            </a:r>
            <a:endParaRPr sz="1150">
              <a:latin typeface="Arial MT"/>
              <a:cs typeface="Arial MT"/>
            </a:endParaRPr>
          </a:p>
        </p:txBody>
      </p:sp>
      <p:sp>
        <p:nvSpPr>
          <p:cNvPr id="146" name="object 146"/>
          <p:cNvSpPr txBox="1"/>
          <p:nvPr/>
        </p:nvSpPr>
        <p:spPr>
          <a:xfrm>
            <a:off x="9039469" y="12737151"/>
            <a:ext cx="607060" cy="20320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110"/>
              </a:spcBef>
            </a:pPr>
            <a:r>
              <a:rPr sz="1725" spc="7" baseline="-26570" dirty="0">
                <a:latin typeface="Arial MT"/>
                <a:cs typeface="Arial MT"/>
              </a:rPr>
              <a:t>35</a:t>
            </a:r>
            <a:r>
              <a:rPr sz="1725" spc="487" baseline="-26570" dirty="0">
                <a:latin typeface="Arial MT"/>
                <a:cs typeface="Arial MT"/>
              </a:rPr>
              <a:t> </a:t>
            </a:r>
            <a:r>
              <a:rPr sz="1150" spc="5" dirty="0">
                <a:latin typeface="Arial MT"/>
                <a:cs typeface="Arial MT"/>
              </a:rPr>
              <a:t>36,3</a:t>
            </a:r>
            <a:endParaRPr sz="1150">
              <a:latin typeface="Arial MT"/>
              <a:cs typeface="Arial MT"/>
            </a:endParaRPr>
          </a:p>
        </p:txBody>
      </p:sp>
      <p:sp>
        <p:nvSpPr>
          <p:cNvPr id="147" name="object 147"/>
          <p:cNvSpPr txBox="1"/>
          <p:nvPr/>
        </p:nvSpPr>
        <p:spPr>
          <a:xfrm>
            <a:off x="9889834" y="12480562"/>
            <a:ext cx="301625" cy="20320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10"/>
              </a:spcBef>
            </a:pPr>
            <a:r>
              <a:rPr sz="1150" spc="5" dirty="0">
                <a:latin typeface="Arial MT"/>
                <a:cs typeface="Arial MT"/>
              </a:rPr>
              <a:t>44,3</a:t>
            </a:r>
            <a:endParaRPr sz="1150">
              <a:latin typeface="Arial MT"/>
              <a:cs typeface="Arial MT"/>
            </a:endParaRPr>
          </a:p>
        </p:txBody>
      </p:sp>
      <p:sp>
        <p:nvSpPr>
          <p:cNvPr id="148" name="object 148"/>
          <p:cNvSpPr txBox="1"/>
          <p:nvPr/>
        </p:nvSpPr>
        <p:spPr>
          <a:xfrm>
            <a:off x="10443731" y="12902204"/>
            <a:ext cx="301625" cy="20320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10"/>
              </a:spcBef>
            </a:pPr>
            <a:r>
              <a:rPr sz="1150" spc="5" dirty="0">
                <a:latin typeface="Arial MT"/>
                <a:cs typeface="Arial MT"/>
              </a:rPr>
              <a:t>31,6</a:t>
            </a:r>
            <a:endParaRPr sz="1150">
              <a:latin typeface="Arial MT"/>
              <a:cs typeface="Arial MT"/>
            </a:endParaRPr>
          </a:p>
        </p:txBody>
      </p:sp>
      <p:sp>
        <p:nvSpPr>
          <p:cNvPr id="149" name="object 149"/>
          <p:cNvSpPr txBox="1"/>
          <p:nvPr/>
        </p:nvSpPr>
        <p:spPr>
          <a:xfrm>
            <a:off x="10766212" y="13674280"/>
            <a:ext cx="219075" cy="20320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10"/>
              </a:spcBef>
            </a:pPr>
            <a:r>
              <a:rPr sz="1150" spc="5" dirty="0">
                <a:latin typeface="Arial MT"/>
                <a:cs typeface="Arial MT"/>
              </a:rPr>
              <a:t>9,6</a:t>
            </a:r>
            <a:endParaRPr sz="1150">
              <a:latin typeface="Arial MT"/>
              <a:cs typeface="Arial MT"/>
            </a:endParaRPr>
          </a:p>
        </p:txBody>
      </p:sp>
      <p:sp>
        <p:nvSpPr>
          <p:cNvPr id="150" name="object 150"/>
          <p:cNvSpPr txBox="1"/>
          <p:nvPr/>
        </p:nvSpPr>
        <p:spPr>
          <a:xfrm>
            <a:off x="11005842" y="12902204"/>
            <a:ext cx="301625" cy="20320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10"/>
              </a:spcBef>
            </a:pPr>
            <a:r>
              <a:rPr sz="1150" spc="5" dirty="0">
                <a:latin typeface="Arial MT"/>
                <a:cs typeface="Arial MT"/>
              </a:rPr>
              <a:t>31,6</a:t>
            </a:r>
            <a:endParaRPr sz="1150">
              <a:latin typeface="Arial MT"/>
              <a:cs typeface="Arial MT"/>
            </a:endParaRPr>
          </a:p>
        </p:txBody>
      </p:sp>
      <p:sp>
        <p:nvSpPr>
          <p:cNvPr id="151" name="object 151"/>
          <p:cNvSpPr txBox="1"/>
          <p:nvPr/>
        </p:nvSpPr>
        <p:spPr>
          <a:xfrm>
            <a:off x="11389663" y="13730420"/>
            <a:ext cx="95250" cy="20320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10"/>
              </a:spcBef>
            </a:pPr>
            <a:r>
              <a:rPr sz="1150" spc="5" dirty="0">
                <a:latin typeface="Arial MT"/>
                <a:cs typeface="Arial MT"/>
              </a:rPr>
              <a:t>8</a:t>
            </a:r>
            <a:endParaRPr sz="1150">
              <a:latin typeface="Arial MT"/>
              <a:cs typeface="Arial MT"/>
            </a:endParaRPr>
          </a:p>
        </p:txBody>
      </p:sp>
      <p:sp>
        <p:nvSpPr>
          <p:cNvPr id="152" name="object 152"/>
          <p:cNvSpPr txBox="1"/>
          <p:nvPr/>
        </p:nvSpPr>
        <p:spPr>
          <a:xfrm>
            <a:off x="11629471" y="12537175"/>
            <a:ext cx="178435" cy="20320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10"/>
              </a:spcBef>
            </a:pPr>
            <a:r>
              <a:rPr sz="1150" spc="5" dirty="0">
                <a:latin typeface="Arial MT"/>
                <a:cs typeface="Arial MT"/>
              </a:rPr>
              <a:t>42</a:t>
            </a:r>
            <a:endParaRPr sz="1150">
              <a:latin typeface="Arial MT"/>
              <a:cs typeface="Arial MT"/>
            </a:endParaRPr>
          </a:p>
        </p:txBody>
      </p:sp>
      <p:sp>
        <p:nvSpPr>
          <p:cNvPr id="153" name="object 153"/>
          <p:cNvSpPr txBox="1"/>
          <p:nvPr/>
        </p:nvSpPr>
        <p:spPr>
          <a:xfrm>
            <a:off x="11849009" y="12912723"/>
            <a:ext cx="301625" cy="20320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10"/>
              </a:spcBef>
            </a:pPr>
            <a:r>
              <a:rPr sz="1150" spc="5" dirty="0">
                <a:latin typeface="Arial MT"/>
                <a:cs typeface="Arial MT"/>
              </a:rPr>
              <a:t>31,3</a:t>
            </a:r>
            <a:endParaRPr sz="1150">
              <a:latin typeface="Arial MT"/>
              <a:cs typeface="Arial MT"/>
            </a:endParaRPr>
          </a:p>
        </p:txBody>
      </p:sp>
      <p:sp>
        <p:nvSpPr>
          <p:cNvPr id="154" name="object 154"/>
          <p:cNvSpPr txBox="1"/>
          <p:nvPr/>
        </p:nvSpPr>
        <p:spPr>
          <a:xfrm>
            <a:off x="12191464" y="13204003"/>
            <a:ext cx="178435" cy="20320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10"/>
              </a:spcBef>
            </a:pPr>
            <a:r>
              <a:rPr sz="1150" spc="5" dirty="0">
                <a:latin typeface="Arial MT"/>
                <a:cs typeface="Arial MT"/>
              </a:rPr>
              <a:t>23</a:t>
            </a:r>
            <a:endParaRPr sz="1150">
              <a:latin typeface="Arial MT"/>
              <a:cs typeface="Arial MT"/>
            </a:endParaRPr>
          </a:p>
        </p:txBody>
      </p:sp>
      <p:sp>
        <p:nvSpPr>
          <p:cNvPr id="155" name="object 155"/>
          <p:cNvSpPr txBox="1"/>
          <p:nvPr/>
        </p:nvSpPr>
        <p:spPr>
          <a:xfrm>
            <a:off x="12411119" y="13509287"/>
            <a:ext cx="301625" cy="20320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10"/>
              </a:spcBef>
            </a:pPr>
            <a:r>
              <a:rPr sz="1150" spc="5" dirty="0">
                <a:latin typeface="Arial MT"/>
                <a:cs typeface="Arial MT"/>
              </a:rPr>
              <a:t>14,3</a:t>
            </a:r>
            <a:endParaRPr sz="1150">
              <a:latin typeface="Arial MT"/>
              <a:cs typeface="Arial MT"/>
            </a:endParaRPr>
          </a:p>
        </p:txBody>
      </p:sp>
      <p:sp>
        <p:nvSpPr>
          <p:cNvPr id="156" name="object 156"/>
          <p:cNvSpPr txBox="1"/>
          <p:nvPr/>
        </p:nvSpPr>
        <p:spPr>
          <a:xfrm>
            <a:off x="12753575" y="12817728"/>
            <a:ext cx="178435" cy="203200"/>
          </a:xfrm>
          <a:prstGeom prst="rect">
            <a:avLst/>
          </a:prstGeom>
        </p:spPr>
        <p:txBody>
          <a:bodyPr vert="horz" wrap="square" lIns="0" tIns="1460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15"/>
              </a:spcBef>
            </a:pPr>
            <a:r>
              <a:rPr sz="1150" spc="5" dirty="0">
                <a:latin typeface="Arial MT"/>
                <a:cs typeface="Arial MT"/>
              </a:rPr>
              <a:t>34</a:t>
            </a:r>
            <a:endParaRPr sz="1150">
              <a:latin typeface="Arial MT"/>
              <a:cs typeface="Arial MT"/>
            </a:endParaRPr>
          </a:p>
        </p:txBody>
      </p:sp>
      <p:sp>
        <p:nvSpPr>
          <p:cNvPr id="157" name="object 157"/>
          <p:cNvSpPr txBox="1"/>
          <p:nvPr/>
        </p:nvSpPr>
        <p:spPr>
          <a:xfrm>
            <a:off x="13034571" y="13274206"/>
            <a:ext cx="178435" cy="20320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10"/>
              </a:spcBef>
            </a:pPr>
            <a:r>
              <a:rPr sz="1150" spc="5" dirty="0">
                <a:latin typeface="Arial MT"/>
                <a:cs typeface="Arial MT"/>
              </a:rPr>
              <a:t>21</a:t>
            </a:r>
            <a:endParaRPr sz="1150">
              <a:latin typeface="Arial MT"/>
              <a:cs typeface="Arial MT"/>
            </a:endParaRPr>
          </a:p>
        </p:txBody>
      </p:sp>
      <p:sp>
        <p:nvSpPr>
          <p:cNvPr id="158" name="object 158"/>
          <p:cNvSpPr txBox="1"/>
          <p:nvPr/>
        </p:nvSpPr>
        <p:spPr>
          <a:xfrm>
            <a:off x="13295594" y="13719902"/>
            <a:ext cx="219075" cy="20320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10"/>
              </a:spcBef>
            </a:pPr>
            <a:r>
              <a:rPr sz="1150" spc="5" dirty="0">
                <a:latin typeface="Arial MT"/>
                <a:cs typeface="Arial MT"/>
              </a:rPr>
              <a:t>8,3</a:t>
            </a:r>
            <a:endParaRPr sz="1150">
              <a:latin typeface="Arial MT"/>
              <a:cs typeface="Arial MT"/>
            </a:endParaRPr>
          </a:p>
        </p:txBody>
      </p:sp>
      <p:sp>
        <p:nvSpPr>
          <p:cNvPr id="159" name="object 159"/>
          <p:cNvSpPr txBox="1"/>
          <p:nvPr/>
        </p:nvSpPr>
        <p:spPr>
          <a:xfrm>
            <a:off x="13453967" y="13358417"/>
            <a:ext cx="663575" cy="20320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10"/>
              </a:spcBef>
            </a:pPr>
            <a:r>
              <a:rPr sz="1725" spc="7" baseline="4830" dirty="0">
                <a:latin typeface="Arial MT"/>
                <a:cs typeface="Arial MT"/>
              </a:rPr>
              <a:t>18,6</a:t>
            </a:r>
            <a:r>
              <a:rPr sz="1725" spc="277" baseline="4830" dirty="0">
                <a:latin typeface="Arial MT"/>
                <a:cs typeface="Arial MT"/>
              </a:rPr>
              <a:t> </a:t>
            </a:r>
            <a:r>
              <a:rPr sz="1150" spc="5" dirty="0">
                <a:latin typeface="Arial MT"/>
                <a:cs typeface="Arial MT"/>
              </a:rPr>
              <a:t>18,6</a:t>
            </a:r>
            <a:endParaRPr sz="1150">
              <a:latin typeface="Arial MT"/>
              <a:cs typeface="Arial MT"/>
            </a:endParaRPr>
          </a:p>
        </p:txBody>
      </p:sp>
      <p:sp>
        <p:nvSpPr>
          <p:cNvPr id="160" name="object 160"/>
          <p:cNvSpPr txBox="1"/>
          <p:nvPr/>
        </p:nvSpPr>
        <p:spPr>
          <a:xfrm>
            <a:off x="7850171" y="11639641"/>
            <a:ext cx="210185" cy="26949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95"/>
              </a:spcBef>
            </a:pPr>
            <a:r>
              <a:rPr sz="1400" spc="-10" dirty="0">
                <a:latin typeface="Arial MT"/>
                <a:cs typeface="Arial MT"/>
              </a:rPr>
              <a:t>70</a:t>
            </a:r>
            <a:endParaRPr sz="14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080"/>
              </a:spcBef>
            </a:pPr>
            <a:r>
              <a:rPr sz="1400" spc="-10" dirty="0">
                <a:latin typeface="Arial MT"/>
                <a:cs typeface="Arial MT"/>
              </a:rPr>
              <a:t>60</a:t>
            </a:r>
            <a:endParaRPr sz="14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085"/>
              </a:spcBef>
            </a:pPr>
            <a:r>
              <a:rPr sz="1400" spc="-10" dirty="0">
                <a:latin typeface="Arial MT"/>
                <a:cs typeface="Arial MT"/>
              </a:rPr>
              <a:t>50</a:t>
            </a:r>
            <a:endParaRPr sz="14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085"/>
              </a:spcBef>
            </a:pPr>
            <a:r>
              <a:rPr sz="1400" spc="-10" dirty="0">
                <a:latin typeface="Arial MT"/>
                <a:cs typeface="Arial MT"/>
              </a:rPr>
              <a:t>40</a:t>
            </a:r>
            <a:endParaRPr sz="14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085"/>
              </a:spcBef>
            </a:pPr>
            <a:r>
              <a:rPr sz="1400" spc="-10" dirty="0">
                <a:latin typeface="Arial MT"/>
                <a:cs typeface="Arial MT"/>
              </a:rPr>
              <a:t>30</a:t>
            </a:r>
            <a:endParaRPr sz="14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080"/>
              </a:spcBef>
            </a:pPr>
            <a:r>
              <a:rPr sz="1400" spc="-10" dirty="0">
                <a:latin typeface="Arial MT"/>
                <a:cs typeface="Arial MT"/>
              </a:rPr>
              <a:t>20</a:t>
            </a:r>
            <a:endParaRPr sz="14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085"/>
              </a:spcBef>
            </a:pPr>
            <a:r>
              <a:rPr sz="1400" spc="-10" dirty="0">
                <a:latin typeface="Arial MT"/>
                <a:cs typeface="Arial MT"/>
              </a:rPr>
              <a:t>10</a:t>
            </a:r>
            <a:endParaRPr sz="1400">
              <a:latin typeface="Arial MT"/>
              <a:cs typeface="Arial MT"/>
            </a:endParaRPr>
          </a:p>
          <a:p>
            <a:pPr marL="98425">
              <a:lnSpc>
                <a:spcPct val="100000"/>
              </a:lnSpc>
              <a:spcBef>
                <a:spcPts val="1085"/>
              </a:spcBef>
            </a:pPr>
            <a:r>
              <a:rPr sz="1400" spc="-5" dirty="0">
                <a:latin typeface="Arial MT"/>
                <a:cs typeface="Arial MT"/>
              </a:rPr>
              <a:t>0</a:t>
            </a:r>
            <a:endParaRPr sz="1400">
              <a:latin typeface="Arial MT"/>
              <a:cs typeface="Arial MT"/>
            </a:endParaRPr>
          </a:p>
        </p:txBody>
      </p:sp>
      <p:grpSp>
        <p:nvGrpSpPr>
          <p:cNvPr id="161" name="object 161"/>
          <p:cNvGrpSpPr/>
          <p:nvPr/>
        </p:nvGrpSpPr>
        <p:grpSpPr>
          <a:xfrm>
            <a:off x="8150315" y="14366512"/>
            <a:ext cx="5830570" cy="266700"/>
            <a:chOff x="8150315" y="14366512"/>
            <a:chExt cx="5830570" cy="266700"/>
          </a:xfrm>
        </p:grpSpPr>
        <p:pic>
          <p:nvPicPr>
            <p:cNvPr id="162" name="object 162"/>
            <p:cNvPicPr/>
            <p:nvPr/>
          </p:nvPicPr>
          <p:blipFill>
            <a:blip r:embed="rId30" cstate="print"/>
            <a:stretch>
              <a:fillRect/>
            </a:stretch>
          </p:blipFill>
          <p:spPr>
            <a:xfrm>
              <a:off x="8150315" y="14382290"/>
              <a:ext cx="210377" cy="181185"/>
            </a:xfrm>
            <a:prstGeom prst="rect">
              <a:avLst/>
            </a:prstGeom>
          </p:spPr>
        </p:pic>
        <p:pic>
          <p:nvPicPr>
            <p:cNvPr id="163" name="object 163"/>
            <p:cNvPicPr/>
            <p:nvPr/>
          </p:nvPicPr>
          <p:blipFill>
            <a:blip r:embed="rId31" cstate="print"/>
            <a:stretch>
              <a:fillRect/>
            </a:stretch>
          </p:blipFill>
          <p:spPr>
            <a:xfrm>
              <a:off x="8431312" y="14380695"/>
              <a:ext cx="226806" cy="182780"/>
            </a:xfrm>
            <a:prstGeom prst="rect">
              <a:avLst/>
            </a:prstGeom>
          </p:spPr>
        </p:pic>
        <p:pic>
          <p:nvPicPr>
            <p:cNvPr id="164" name="object 164"/>
            <p:cNvPicPr/>
            <p:nvPr/>
          </p:nvPicPr>
          <p:blipFill>
            <a:blip r:embed="rId32" cstate="print"/>
            <a:stretch>
              <a:fillRect/>
            </a:stretch>
          </p:blipFill>
          <p:spPr>
            <a:xfrm>
              <a:off x="8712367" y="14382940"/>
              <a:ext cx="212564" cy="180535"/>
            </a:xfrm>
            <a:prstGeom prst="rect">
              <a:avLst/>
            </a:prstGeom>
          </p:spPr>
        </p:pic>
        <p:pic>
          <p:nvPicPr>
            <p:cNvPr id="165" name="object 165"/>
            <p:cNvPicPr/>
            <p:nvPr/>
          </p:nvPicPr>
          <p:blipFill>
            <a:blip r:embed="rId33" cstate="print"/>
            <a:stretch>
              <a:fillRect/>
            </a:stretch>
          </p:blipFill>
          <p:spPr>
            <a:xfrm>
              <a:off x="8993364" y="14377799"/>
              <a:ext cx="215223" cy="185676"/>
            </a:xfrm>
            <a:prstGeom prst="rect">
              <a:avLst/>
            </a:prstGeom>
          </p:spPr>
        </p:pic>
        <p:pic>
          <p:nvPicPr>
            <p:cNvPr id="166" name="object 166"/>
            <p:cNvPicPr/>
            <p:nvPr/>
          </p:nvPicPr>
          <p:blipFill>
            <a:blip r:embed="rId34" cstate="print"/>
            <a:stretch>
              <a:fillRect/>
            </a:stretch>
          </p:blipFill>
          <p:spPr>
            <a:xfrm>
              <a:off x="9274419" y="14370117"/>
              <a:ext cx="211956" cy="193358"/>
            </a:xfrm>
            <a:prstGeom prst="rect">
              <a:avLst/>
            </a:prstGeom>
          </p:spPr>
        </p:pic>
        <p:pic>
          <p:nvPicPr>
            <p:cNvPr id="167" name="object 167"/>
            <p:cNvPicPr/>
            <p:nvPr/>
          </p:nvPicPr>
          <p:blipFill>
            <a:blip r:embed="rId35" cstate="print"/>
            <a:stretch>
              <a:fillRect/>
            </a:stretch>
          </p:blipFill>
          <p:spPr>
            <a:xfrm>
              <a:off x="9555416" y="14380695"/>
              <a:ext cx="213325" cy="182780"/>
            </a:xfrm>
            <a:prstGeom prst="rect">
              <a:avLst/>
            </a:prstGeom>
          </p:spPr>
        </p:pic>
        <p:pic>
          <p:nvPicPr>
            <p:cNvPr id="168" name="object 168"/>
            <p:cNvPicPr/>
            <p:nvPr/>
          </p:nvPicPr>
          <p:blipFill>
            <a:blip r:embed="rId36" cstate="print"/>
            <a:stretch>
              <a:fillRect/>
            </a:stretch>
          </p:blipFill>
          <p:spPr>
            <a:xfrm>
              <a:off x="9836471" y="14366512"/>
              <a:ext cx="193476" cy="196963"/>
            </a:xfrm>
            <a:prstGeom prst="rect">
              <a:avLst/>
            </a:prstGeom>
          </p:spPr>
        </p:pic>
        <p:pic>
          <p:nvPicPr>
            <p:cNvPr id="169" name="object 169"/>
            <p:cNvPicPr/>
            <p:nvPr/>
          </p:nvPicPr>
          <p:blipFill>
            <a:blip r:embed="rId37" cstate="print"/>
            <a:stretch>
              <a:fillRect/>
            </a:stretch>
          </p:blipFill>
          <p:spPr>
            <a:xfrm>
              <a:off x="10117468" y="14382467"/>
              <a:ext cx="213331" cy="181007"/>
            </a:xfrm>
            <a:prstGeom prst="rect">
              <a:avLst/>
            </a:prstGeom>
          </p:spPr>
        </p:pic>
        <p:pic>
          <p:nvPicPr>
            <p:cNvPr id="170" name="object 170"/>
            <p:cNvPicPr/>
            <p:nvPr/>
          </p:nvPicPr>
          <p:blipFill>
            <a:blip r:embed="rId38" cstate="print"/>
            <a:stretch>
              <a:fillRect/>
            </a:stretch>
          </p:blipFill>
          <p:spPr>
            <a:xfrm>
              <a:off x="10398523" y="14366866"/>
              <a:ext cx="3582276" cy="266340"/>
            </a:xfrm>
            <a:prstGeom prst="rect">
              <a:avLst/>
            </a:prstGeom>
          </p:spPr>
        </p:pic>
      </p:grpSp>
      <p:sp>
        <p:nvSpPr>
          <p:cNvPr id="171" name="object 171"/>
          <p:cNvSpPr txBox="1"/>
          <p:nvPr/>
        </p:nvSpPr>
        <p:spPr>
          <a:xfrm>
            <a:off x="7577288" y="12673329"/>
            <a:ext cx="223520" cy="443865"/>
          </a:xfrm>
          <a:prstGeom prst="rect">
            <a:avLst/>
          </a:prstGeom>
        </p:spPr>
        <p:txBody>
          <a:bodyPr vert="vert270" wrap="square" lIns="0" tIns="0" rIns="0" bIns="0" rtlCol="0">
            <a:spAutoFit/>
          </a:bodyPr>
          <a:lstStyle/>
          <a:p>
            <a:pPr marL="12700">
              <a:lnSpc>
                <a:spcPts val="1645"/>
              </a:lnSpc>
            </a:pPr>
            <a:r>
              <a:rPr sz="1400" b="1" dirty="0">
                <a:latin typeface="Arial"/>
                <a:cs typeface="Arial"/>
              </a:rPr>
              <a:t>DI</a:t>
            </a:r>
            <a:r>
              <a:rPr sz="1400" b="1" spc="-45" dirty="0">
                <a:latin typeface="Arial"/>
                <a:cs typeface="Arial"/>
              </a:rPr>
              <a:t>A</a:t>
            </a:r>
            <a:r>
              <a:rPr sz="1400" b="1" dirty="0">
                <a:latin typeface="Arial"/>
                <a:cs typeface="Arial"/>
              </a:rPr>
              <a:t>S</a:t>
            </a:r>
            <a:endParaRPr sz="1400">
              <a:latin typeface="Arial"/>
              <a:cs typeface="Arial"/>
            </a:endParaRPr>
          </a:p>
        </p:txBody>
      </p:sp>
      <p:sp>
        <p:nvSpPr>
          <p:cNvPr id="172" name="object 172"/>
          <p:cNvSpPr txBox="1"/>
          <p:nvPr/>
        </p:nvSpPr>
        <p:spPr>
          <a:xfrm>
            <a:off x="10533674" y="14630555"/>
            <a:ext cx="1336675" cy="2387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95"/>
              </a:spcBef>
            </a:pPr>
            <a:r>
              <a:rPr sz="1400" b="1" spc="-5" dirty="0">
                <a:latin typeface="Arial"/>
                <a:cs typeface="Arial"/>
              </a:rPr>
              <a:t>TR</a:t>
            </a:r>
            <a:r>
              <a:rPr sz="1400" b="1" spc="-150" dirty="0">
                <a:latin typeface="Arial"/>
                <a:cs typeface="Arial"/>
              </a:rPr>
              <a:t>A</a:t>
            </a:r>
            <a:r>
              <a:rPr sz="1400" b="1" spc="-95" dirty="0">
                <a:latin typeface="Arial"/>
                <a:cs typeface="Arial"/>
              </a:rPr>
              <a:t>T</a:t>
            </a:r>
            <a:r>
              <a:rPr sz="1400" b="1" spc="-30" dirty="0">
                <a:latin typeface="Arial"/>
                <a:cs typeface="Arial"/>
              </a:rPr>
              <a:t>A</a:t>
            </a:r>
            <a:r>
              <a:rPr sz="1400" b="1" spc="-5" dirty="0">
                <a:latin typeface="Arial"/>
                <a:cs typeface="Arial"/>
              </a:rPr>
              <a:t>MEN</a:t>
            </a:r>
            <a:r>
              <a:rPr sz="1400" b="1" spc="-35" dirty="0">
                <a:latin typeface="Arial"/>
                <a:cs typeface="Arial"/>
              </a:rPr>
              <a:t>T</a:t>
            </a:r>
            <a:r>
              <a:rPr sz="1400" b="1" spc="-5" dirty="0">
                <a:latin typeface="Arial"/>
                <a:cs typeface="Arial"/>
              </a:rPr>
              <a:t>OS</a:t>
            </a:r>
            <a:endParaRPr sz="1400">
              <a:latin typeface="Arial"/>
              <a:cs typeface="Arial"/>
            </a:endParaRPr>
          </a:p>
        </p:txBody>
      </p:sp>
      <p:sp>
        <p:nvSpPr>
          <p:cNvPr id="173" name="object 173"/>
          <p:cNvSpPr txBox="1"/>
          <p:nvPr/>
        </p:nvSpPr>
        <p:spPr>
          <a:xfrm>
            <a:off x="8763603" y="11375281"/>
            <a:ext cx="4477385" cy="1123950"/>
          </a:xfrm>
          <a:prstGeom prst="rect">
            <a:avLst/>
          </a:prstGeom>
        </p:spPr>
        <p:txBody>
          <a:bodyPr vert="horz" wrap="square" lIns="0" tIns="7874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620"/>
              </a:spcBef>
            </a:pPr>
            <a:r>
              <a:rPr sz="1650" b="1" spc="15" dirty="0">
                <a:latin typeface="Arial"/>
                <a:cs typeface="Arial"/>
              </a:rPr>
              <a:t>PERÍODO</a:t>
            </a:r>
            <a:r>
              <a:rPr sz="1650" b="1" spc="-10" dirty="0">
                <a:latin typeface="Arial"/>
                <a:cs typeface="Arial"/>
              </a:rPr>
              <a:t> </a:t>
            </a:r>
            <a:r>
              <a:rPr sz="1650" b="1" spc="15" dirty="0">
                <a:latin typeface="Arial"/>
                <a:cs typeface="Arial"/>
              </a:rPr>
              <a:t>DE</a:t>
            </a:r>
            <a:r>
              <a:rPr sz="1650" b="1" spc="-5" dirty="0">
                <a:latin typeface="Arial"/>
                <a:cs typeface="Arial"/>
              </a:rPr>
              <a:t> </a:t>
            </a:r>
            <a:r>
              <a:rPr sz="1650" b="1" spc="15" dirty="0">
                <a:latin typeface="Arial"/>
                <a:cs typeface="Arial"/>
              </a:rPr>
              <a:t>DURABILIDADE</a:t>
            </a:r>
            <a:r>
              <a:rPr sz="1650" b="1" spc="-10" dirty="0">
                <a:latin typeface="Arial"/>
                <a:cs typeface="Arial"/>
              </a:rPr>
              <a:t> </a:t>
            </a:r>
            <a:r>
              <a:rPr sz="1650" b="1" spc="15" dirty="0">
                <a:latin typeface="Arial"/>
                <a:cs typeface="Arial"/>
              </a:rPr>
              <a:t>DOS</a:t>
            </a:r>
            <a:r>
              <a:rPr sz="1650" b="1" spc="-5" dirty="0">
                <a:latin typeface="Arial"/>
                <a:cs typeface="Arial"/>
              </a:rPr>
              <a:t> </a:t>
            </a:r>
            <a:r>
              <a:rPr sz="1650" b="1" spc="10" dirty="0">
                <a:latin typeface="Arial"/>
                <a:cs typeface="Arial"/>
              </a:rPr>
              <a:t>FRUTOS</a:t>
            </a:r>
            <a:endParaRPr sz="1650">
              <a:latin typeface="Arial"/>
              <a:cs typeface="Arial"/>
            </a:endParaRPr>
          </a:p>
          <a:p>
            <a:pPr marL="924560">
              <a:lnSpc>
                <a:spcPct val="100000"/>
              </a:lnSpc>
              <a:spcBef>
                <a:spcPts val="365"/>
              </a:spcBef>
            </a:pPr>
            <a:r>
              <a:rPr sz="1150" spc="5" dirty="0">
                <a:latin typeface="Arial MT"/>
                <a:cs typeface="Arial MT"/>
              </a:rPr>
              <a:t>64,3</a:t>
            </a:r>
            <a:endParaRPr sz="1150">
              <a:latin typeface="Arial MT"/>
              <a:cs typeface="Arial MT"/>
            </a:endParaRPr>
          </a:p>
          <a:p>
            <a:pPr marL="55244">
              <a:lnSpc>
                <a:spcPct val="100000"/>
              </a:lnSpc>
              <a:spcBef>
                <a:spcPts val="1045"/>
              </a:spcBef>
            </a:pPr>
            <a:r>
              <a:rPr sz="1150" spc="5" dirty="0">
                <a:latin typeface="Arial MT"/>
                <a:cs typeface="Arial MT"/>
              </a:rPr>
              <a:t>56</a:t>
            </a:r>
            <a:endParaRPr sz="1150">
              <a:latin typeface="Arial MT"/>
              <a:cs typeface="Arial MT"/>
            </a:endParaRPr>
          </a:p>
          <a:p>
            <a:pPr marR="1195705" algn="ctr">
              <a:lnSpc>
                <a:spcPct val="100000"/>
              </a:lnSpc>
              <a:spcBef>
                <a:spcPts val="595"/>
              </a:spcBef>
            </a:pPr>
            <a:r>
              <a:rPr sz="1150" spc="5" dirty="0">
                <a:latin typeface="Arial MT"/>
                <a:cs typeface="Arial MT"/>
              </a:rPr>
              <a:t>46,6</a:t>
            </a:r>
            <a:endParaRPr sz="1150">
              <a:latin typeface="Arial MT"/>
              <a:cs typeface="Arial MT"/>
            </a:endParaRPr>
          </a:p>
        </p:txBody>
      </p:sp>
      <p:grpSp>
        <p:nvGrpSpPr>
          <p:cNvPr id="174" name="object 174"/>
          <p:cNvGrpSpPr/>
          <p:nvPr/>
        </p:nvGrpSpPr>
        <p:grpSpPr>
          <a:xfrm>
            <a:off x="7572426" y="11263496"/>
            <a:ext cx="6785609" cy="7441565"/>
            <a:chOff x="7572426" y="11263496"/>
            <a:chExt cx="6785609" cy="7441565"/>
          </a:xfrm>
        </p:grpSpPr>
        <p:sp>
          <p:nvSpPr>
            <p:cNvPr id="175" name="object 175"/>
            <p:cNvSpPr/>
            <p:nvPr/>
          </p:nvSpPr>
          <p:spPr>
            <a:xfrm>
              <a:off x="7574789" y="11265860"/>
              <a:ext cx="6781165" cy="3619500"/>
            </a:xfrm>
            <a:custGeom>
              <a:avLst/>
              <a:gdLst/>
              <a:ahLst/>
              <a:cxnLst/>
              <a:rect l="l" t="t" r="r" b="b"/>
              <a:pathLst>
                <a:path w="6781165" h="3619500">
                  <a:moveTo>
                    <a:pt x="0" y="3618974"/>
                  </a:moveTo>
                  <a:lnTo>
                    <a:pt x="6780553" y="3618974"/>
                  </a:lnTo>
                  <a:lnTo>
                    <a:pt x="6780553" y="0"/>
                  </a:lnTo>
                  <a:lnTo>
                    <a:pt x="0" y="0"/>
                  </a:lnTo>
                  <a:lnTo>
                    <a:pt x="0" y="3618974"/>
                  </a:lnTo>
                  <a:close/>
                </a:path>
              </a:pathLst>
            </a:custGeom>
            <a:ln w="472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6" name="object 176"/>
            <p:cNvSpPr/>
            <p:nvPr/>
          </p:nvSpPr>
          <p:spPr>
            <a:xfrm>
              <a:off x="7668159" y="18229608"/>
              <a:ext cx="6610984" cy="473075"/>
            </a:xfrm>
            <a:custGeom>
              <a:avLst/>
              <a:gdLst/>
              <a:ahLst/>
              <a:cxnLst/>
              <a:rect l="l" t="t" r="r" b="b"/>
              <a:pathLst>
                <a:path w="6610984" h="473075">
                  <a:moveTo>
                    <a:pt x="6610360" y="0"/>
                  </a:moveTo>
                  <a:lnTo>
                    <a:pt x="0" y="0"/>
                  </a:lnTo>
                  <a:lnTo>
                    <a:pt x="0" y="472759"/>
                  </a:lnTo>
                  <a:lnTo>
                    <a:pt x="6610360" y="472759"/>
                  </a:lnTo>
                  <a:lnTo>
                    <a:pt x="6610360" y="0"/>
                  </a:lnTo>
                  <a:close/>
                </a:path>
              </a:pathLst>
            </a:custGeom>
            <a:solidFill>
              <a:srgbClr val="4AD0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7" name="object 177"/>
            <p:cNvSpPr/>
            <p:nvPr/>
          </p:nvSpPr>
          <p:spPr>
            <a:xfrm>
              <a:off x="7668159" y="18229608"/>
              <a:ext cx="6610984" cy="473075"/>
            </a:xfrm>
            <a:custGeom>
              <a:avLst/>
              <a:gdLst/>
              <a:ahLst/>
              <a:cxnLst/>
              <a:rect l="l" t="t" r="r" b="b"/>
              <a:pathLst>
                <a:path w="6610984" h="473075">
                  <a:moveTo>
                    <a:pt x="0" y="472759"/>
                  </a:moveTo>
                  <a:lnTo>
                    <a:pt x="6610360" y="472759"/>
                  </a:lnTo>
                  <a:lnTo>
                    <a:pt x="6610360" y="0"/>
                  </a:lnTo>
                  <a:lnTo>
                    <a:pt x="0" y="0"/>
                  </a:lnTo>
                  <a:lnTo>
                    <a:pt x="0" y="472759"/>
                  </a:lnTo>
                  <a:close/>
                </a:path>
              </a:pathLst>
            </a:custGeom>
            <a:ln w="4727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78" name="object 178"/>
            <p:cNvPicPr/>
            <p:nvPr/>
          </p:nvPicPr>
          <p:blipFill>
            <a:blip r:embed="rId39" cstate="print"/>
            <a:stretch>
              <a:fillRect/>
            </a:stretch>
          </p:blipFill>
          <p:spPr>
            <a:xfrm>
              <a:off x="9737665" y="18275703"/>
              <a:ext cx="2478677" cy="325140"/>
            </a:xfrm>
            <a:prstGeom prst="rect">
              <a:avLst/>
            </a:prstGeom>
          </p:spPr>
        </p:pic>
      </p:grpSp>
      <p:sp>
        <p:nvSpPr>
          <p:cNvPr id="179" name="object 179"/>
          <p:cNvSpPr txBox="1"/>
          <p:nvPr/>
        </p:nvSpPr>
        <p:spPr>
          <a:xfrm>
            <a:off x="7568767" y="10968913"/>
            <a:ext cx="3653790" cy="22415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300" b="1" dirty="0">
                <a:latin typeface="Arial"/>
                <a:cs typeface="Arial"/>
              </a:rPr>
              <a:t>Gráfico</a:t>
            </a:r>
            <a:r>
              <a:rPr sz="1300" b="1" spc="-15" dirty="0">
                <a:latin typeface="Arial"/>
                <a:cs typeface="Arial"/>
              </a:rPr>
              <a:t> </a:t>
            </a:r>
            <a:r>
              <a:rPr sz="1300" b="1" dirty="0">
                <a:latin typeface="Arial"/>
                <a:cs typeface="Arial"/>
              </a:rPr>
              <a:t>1: </a:t>
            </a:r>
            <a:r>
              <a:rPr sz="1300" dirty="0">
                <a:latin typeface="Arial MT"/>
                <a:cs typeface="Arial MT"/>
              </a:rPr>
              <a:t>Resultados</a:t>
            </a:r>
            <a:r>
              <a:rPr sz="1300" spc="5" dirty="0">
                <a:latin typeface="Arial MT"/>
                <a:cs typeface="Arial MT"/>
              </a:rPr>
              <a:t> </a:t>
            </a:r>
            <a:r>
              <a:rPr sz="1300" dirty="0">
                <a:latin typeface="Arial MT"/>
                <a:cs typeface="Arial MT"/>
              </a:rPr>
              <a:t>do</a:t>
            </a:r>
            <a:r>
              <a:rPr sz="1300" spc="-5" dirty="0">
                <a:latin typeface="Arial MT"/>
                <a:cs typeface="Arial MT"/>
              </a:rPr>
              <a:t> </a:t>
            </a:r>
            <a:r>
              <a:rPr sz="1300" dirty="0">
                <a:latin typeface="Arial MT"/>
                <a:cs typeface="Arial MT"/>
              </a:rPr>
              <a:t>teste</a:t>
            </a:r>
            <a:r>
              <a:rPr sz="1300" spc="-10" dirty="0">
                <a:latin typeface="Arial MT"/>
                <a:cs typeface="Arial MT"/>
              </a:rPr>
              <a:t> </a:t>
            </a:r>
            <a:r>
              <a:rPr sz="1300" dirty="0">
                <a:latin typeface="Arial MT"/>
                <a:cs typeface="Arial MT"/>
              </a:rPr>
              <a:t>de</a:t>
            </a:r>
            <a:r>
              <a:rPr sz="1300" spc="-5" dirty="0">
                <a:latin typeface="Arial MT"/>
                <a:cs typeface="Arial MT"/>
              </a:rPr>
              <a:t> </a:t>
            </a:r>
            <a:r>
              <a:rPr sz="1300" dirty="0">
                <a:latin typeface="Arial MT"/>
                <a:cs typeface="Arial MT"/>
              </a:rPr>
              <a:t>pós</a:t>
            </a:r>
            <a:r>
              <a:rPr sz="1300" spc="5" dirty="0">
                <a:latin typeface="Arial MT"/>
                <a:cs typeface="Arial MT"/>
              </a:rPr>
              <a:t> </a:t>
            </a:r>
            <a:r>
              <a:rPr sz="1300" dirty="0">
                <a:latin typeface="Arial MT"/>
                <a:cs typeface="Arial MT"/>
              </a:rPr>
              <a:t>–</a:t>
            </a:r>
            <a:r>
              <a:rPr sz="1300" spc="-5" dirty="0">
                <a:latin typeface="Arial MT"/>
                <a:cs typeface="Arial MT"/>
              </a:rPr>
              <a:t> </a:t>
            </a:r>
            <a:r>
              <a:rPr sz="1300" dirty="0">
                <a:latin typeface="Arial MT"/>
                <a:cs typeface="Arial MT"/>
              </a:rPr>
              <a:t>colheita.</a:t>
            </a:r>
            <a:endParaRPr sz="1300">
              <a:latin typeface="Arial MT"/>
              <a:cs typeface="Arial MT"/>
            </a:endParaRPr>
          </a:p>
        </p:txBody>
      </p:sp>
      <p:sp>
        <p:nvSpPr>
          <p:cNvPr id="180" name="object 180"/>
          <p:cNvSpPr txBox="1"/>
          <p:nvPr/>
        </p:nvSpPr>
        <p:spPr>
          <a:xfrm>
            <a:off x="7568767" y="14932707"/>
            <a:ext cx="2327275" cy="22415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300" b="1" dirty="0">
                <a:latin typeface="Arial"/>
                <a:cs typeface="Arial"/>
              </a:rPr>
              <a:t>Fonte:</a:t>
            </a:r>
            <a:r>
              <a:rPr sz="1300" b="1" spc="-25" dirty="0">
                <a:latin typeface="Arial"/>
                <a:cs typeface="Arial"/>
              </a:rPr>
              <a:t> </a:t>
            </a:r>
            <a:r>
              <a:rPr sz="1300" dirty="0">
                <a:latin typeface="Arial MT"/>
                <a:cs typeface="Arial MT"/>
              </a:rPr>
              <a:t>Alisson</a:t>
            </a:r>
            <a:r>
              <a:rPr sz="1300" spc="-20" dirty="0">
                <a:latin typeface="Arial MT"/>
                <a:cs typeface="Arial MT"/>
              </a:rPr>
              <a:t> </a:t>
            </a:r>
            <a:r>
              <a:rPr sz="1300" dirty="0">
                <a:latin typeface="Arial MT"/>
                <a:cs typeface="Arial MT"/>
              </a:rPr>
              <a:t>Rodrigo</a:t>
            </a:r>
            <a:r>
              <a:rPr sz="1300" spc="-15" dirty="0">
                <a:latin typeface="Arial MT"/>
                <a:cs typeface="Arial MT"/>
              </a:rPr>
              <a:t> </a:t>
            </a:r>
            <a:r>
              <a:rPr sz="1300" dirty="0">
                <a:latin typeface="Arial MT"/>
                <a:cs typeface="Arial MT"/>
              </a:rPr>
              <a:t>Klauck.</a:t>
            </a:r>
            <a:endParaRPr sz="1300">
              <a:latin typeface="Arial MT"/>
              <a:cs typeface="Arial MT"/>
            </a:endParaRPr>
          </a:p>
        </p:txBody>
      </p:sp>
      <p:graphicFrame>
        <p:nvGraphicFramePr>
          <p:cNvPr id="181" name="object 181"/>
          <p:cNvGraphicFramePr>
            <a:graphicFrameLocks noGrp="1"/>
          </p:cNvGraphicFramePr>
          <p:nvPr/>
        </p:nvGraphicFramePr>
        <p:xfrm>
          <a:off x="7614087" y="7166178"/>
          <a:ext cx="3542664" cy="3215912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4796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33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2958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01040">
                <a:tc gridSpan="3">
                  <a:txBody>
                    <a:bodyPr/>
                    <a:lstStyle/>
                    <a:p>
                      <a:pPr marL="426720">
                        <a:lnSpc>
                          <a:spcPts val="1405"/>
                        </a:lnSpc>
                        <a:tabLst>
                          <a:tab pos="1732280" algn="l"/>
                          <a:tab pos="2479040" algn="l"/>
                        </a:tabLst>
                      </a:pPr>
                      <a:r>
                        <a:rPr sz="1200" b="1" spc="-20" dirty="0">
                          <a:latin typeface="Arial"/>
                          <a:cs typeface="Arial"/>
                        </a:rPr>
                        <a:t>TRATAMENTO	</a:t>
                      </a:r>
                      <a:r>
                        <a:rPr sz="1200" b="1" spc="5" dirty="0">
                          <a:latin typeface="Arial"/>
                          <a:cs typeface="Arial"/>
                        </a:rPr>
                        <a:t>MÉDIA	</a:t>
                      </a:r>
                      <a:r>
                        <a:rPr sz="1200" b="1" spc="-20" dirty="0">
                          <a:latin typeface="Arial"/>
                          <a:cs typeface="Arial"/>
                        </a:rPr>
                        <a:t>RESULTADOS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4AD0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03546">
                <a:tc>
                  <a:txBody>
                    <a:bodyPr/>
                    <a:lstStyle/>
                    <a:p>
                      <a:pPr marL="32384">
                        <a:lnSpc>
                          <a:spcPts val="1405"/>
                        </a:lnSpc>
                      </a:pPr>
                      <a:r>
                        <a:rPr sz="1200" spc="5" dirty="0">
                          <a:latin typeface="Arial MT"/>
                          <a:cs typeface="Arial MT"/>
                        </a:rPr>
                        <a:t>T19</a:t>
                      </a:r>
                      <a:r>
                        <a:rPr sz="12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200" spc="5" dirty="0">
                          <a:latin typeface="Arial MT"/>
                          <a:cs typeface="Arial MT"/>
                        </a:rPr>
                        <a:t>SEMENTE</a:t>
                      </a:r>
                      <a:r>
                        <a:rPr sz="12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200" i="1" dirty="0">
                          <a:latin typeface="Arial"/>
                          <a:cs typeface="Arial"/>
                        </a:rPr>
                        <a:t>In</a:t>
                      </a:r>
                      <a:r>
                        <a:rPr sz="1200" i="1" spc="-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200" i="1" dirty="0">
                          <a:latin typeface="Arial"/>
                          <a:cs typeface="Arial"/>
                        </a:rPr>
                        <a:t>natura </a:t>
                      </a:r>
                      <a:r>
                        <a:rPr sz="1200" dirty="0">
                          <a:latin typeface="Arial MT"/>
                          <a:cs typeface="Arial MT"/>
                        </a:rPr>
                        <a:t>1g/L</a:t>
                      </a:r>
                      <a:r>
                        <a:rPr sz="1200" baseline="24305" dirty="0">
                          <a:latin typeface="Arial MT"/>
                          <a:cs typeface="Arial MT"/>
                        </a:rPr>
                        <a:t>-1</a:t>
                      </a:r>
                      <a:endParaRPr sz="1200" baseline="24305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solidFill>
                      <a:srgbClr val="9AE2F4"/>
                    </a:solidFill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ts val="1405"/>
                        </a:lnSpc>
                      </a:pPr>
                      <a:r>
                        <a:rPr sz="1200" dirty="0">
                          <a:latin typeface="Arial MT"/>
                          <a:cs typeface="Arial MT"/>
                        </a:rPr>
                        <a:t>2,34</a:t>
                      </a:r>
                      <a:endParaRPr sz="12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solidFill>
                      <a:srgbClr val="9AE2F4"/>
                    </a:solidFill>
                  </a:tcPr>
                </a:tc>
                <a:tc>
                  <a:txBody>
                    <a:bodyPr/>
                    <a:lstStyle/>
                    <a:p>
                      <a:pPr marL="165735">
                        <a:lnSpc>
                          <a:spcPts val="1405"/>
                        </a:lnSpc>
                      </a:pPr>
                      <a:r>
                        <a:rPr sz="1200" dirty="0">
                          <a:latin typeface="Arial MT"/>
                          <a:cs typeface="Arial MT"/>
                        </a:rPr>
                        <a:t>A</a:t>
                      </a:r>
                      <a:endParaRPr sz="12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solidFill>
                      <a:srgbClr val="9AE2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35788">
                <a:tc>
                  <a:txBody>
                    <a:bodyPr/>
                    <a:lstStyle/>
                    <a:p>
                      <a:pPr marL="32384">
                        <a:lnSpc>
                          <a:spcPct val="100000"/>
                        </a:lnSpc>
                        <a:spcBef>
                          <a:spcPts val="75"/>
                        </a:spcBef>
                      </a:pPr>
                      <a:r>
                        <a:rPr sz="1200" spc="5" dirty="0">
                          <a:latin typeface="Arial MT"/>
                          <a:cs typeface="Arial MT"/>
                        </a:rPr>
                        <a:t>T22</a:t>
                      </a:r>
                      <a:r>
                        <a:rPr sz="12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200" dirty="0">
                          <a:latin typeface="Arial MT"/>
                          <a:cs typeface="Arial MT"/>
                        </a:rPr>
                        <a:t>FRUTO</a:t>
                      </a:r>
                      <a:r>
                        <a:rPr sz="1200" spc="-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200" i="1" dirty="0">
                          <a:latin typeface="Arial"/>
                          <a:cs typeface="Arial"/>
                        </a:rPr>
                        <a:t>In</a:t>
                      </a:r>
                      <a:r>
                        <a:rPr sz="1200" i="1" spc="-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200" i="1" dirty="0">
                          <a:latin typeface="Arial"/>
                          <a:cs typeface="Arial"/>
                        </a:rPr>
                        <a:t>natura</a:t>
                      </a:r>
                      <a:r>
                        <a:rPr sz="1200" i="1" spc="34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latin typeface="Arial MT"/>
                          <a:cs typeface="Arial MT"/>
                        </a:rPr>
                        <a:t>0,5g/L</a:t>
                      </a:r>
                      <a:r>
                        <a:rPr sz="1200" baseline="24305" dirty="0">
                          <a:latin typeface="Arial MT"/>
                          <a:cs typeface="Arial MT"/>
                        </a:rPr>
                        <a:t>-1</a:t>
                      </a:r>
                      <a:endParaRPr sz="1200" baseline="24305">
                        <a:latin typeface="Arial MT"/>
                        <a:cs typeface="Arial MT"/>
                      </a:endParaRPr>
                    </a:p>
                  </a:txBody>
                  <a:tcPr marL="0" marR="0" marT="9525" marB="0">
                    <a:solidFill>
                      <a:srgbClr val="9AE2F4"/>
                    </a:solidFill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ct val="100000"/>
                        </a:lnSpc>
                        <a:spcBef>
                          <a:spcPts val="75"/>
                        </a:spcBef>
                      </a:pPr>
                      <a:r>
                        <a:rPr sz="1200" dirty="0">
                          <a:latin typeface="Arial MT"/>
                          <a:cs typeface="Arial MT"/>
                        </a:rPr>
                        <a:t>2,36</a:t>
                      </a:r>
                      <a:endParaRPr sz="1200">
                        <a:latin typeface="Arial MT"/>
                        <a:cs typeface="Arial MT"/>
                      </a:endParaRPr>
                    </a:p>
                  </a:txBody>
                  <a:tcPr marL="0" marR="0" marT="9525" marB="0">
                    <a:solidFill>
                      <a:srgbClr val="9AE2F4"/>
                    </a:solidFill>
                  </a:tcPr>
                </a:tc>
                <a:tc>
                  <a:txBody>
                    <a:bodyPr/>
                    <a:lstStyle/>
                    <a:p>
                      <a:pPr marL="165735">
                        <a:lnSpc>
                          <a:spcPct val="100000"/>
                        </a:lnSpc>
                        <a:spcBef>
                          <a:spcPts val="75"/>
                        </a:spcBef>
                      </a:pPr>
                      <a:r>
                        <a:rPr sz="1200" dirty="0">
                          <a:latin typeface="Arial MT"/>
                          <a:cs typeface="Arial MT"/>
                        </a:rPr>
                        <a:t>A</a:t>
                      </a:r>
                      <a:endParaRPr sz="1200">
                        <a:latin typeface="Arial MT"/>
                        <a:cs typeface="Arial MT"/>
                      </a:endParaRPr>
                    </a:p>
                  </a:txBody>
                  <a:tcPr marL="0" marR="0" marT="9525" marB="0">
                    <a:solidFill>
                      <a:srgbClr val="9AE2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54315">
                <a:tc>
                  <a:txBody>
                    <a:bodyPr/>
                    <a:lstStyle/>
                    <a:p>
                      <a:pPr marL="32384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sz="1200" spc="5" dirty="0">
                          <a:latin typeface="Arial MT"/>
                          <a:cs typeface="Arial MT"/>
                        </a:rPr>
                        <a:t>T17</a:t>
                      </a:r>
                      <a:r>
                        <a:rPr sz="12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200" dirty="0">
                          <a:latin typeface="Arial MT"/>
                          <a:cs typeface="Arial MT"/>
                        </a:rPr>
                        <a:t>FOLHA</a:t>
                      </a:r>
                      <a:r>
                        <a:rPr sz="1200" spc="-7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200" dirty="0">
                          <a:latin typeface="Arial MT"/>
                          <a:cs typeface="Arial MT"/>
                        </a:rPr>
                        <a:t>DESI.</a:t>
                      </a:r>
                      <a:r>
                        <a:rPr sz="12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200" dirty="0">
                          <a:latin typeface="Arial MT"/>
                          <a:cs typeface="Arial MT"/>
                        </a:rPr>
                        <a:t>2g/L</a:t>
                      </a:r>
                      <a:r>
                        <a:rPr sz="1200" baseline="24305" dirty="0">
                          <a:latin typeface="Arial MT"/>
                          <a:cs typeface="Arial MT"/>
                        </a:rPr>
                        <a:t>-1</a:t>
                      </a:r>
                      <a:endParaRPr sz="1200" baseline="24305">
                        <a:latin typeface="Arial MT"/>
                        <a:cs typeface="Arial MT"/>
                      </a:endParaRPr>
                    </a:p>
                  </a:txBody>
                  <a:tcPr marL="0" marR="0" marT="27940" marB="0">
                    <a:solidFill>
                      <a:srgbClr val="9AE2F4"/>
                    </a:solidFill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sz="1200" dirty="0">
                          <a:latin typeface="Arial MT"/>
                          <a:cs typeface="Arial MT"/>
                        </a:rPr>
                        <a:t>2,48</a:t>
                      </a:r>
                      <a:endParaRPr sz="1200">
                        <a:latin typeface="Arial MT"/>
                        <a:cs typeface="Arial MT"/>
                      </a:endParaRPr>
                    </a:p>
                  </a:txBody>
                  <a:tcPr marL="0" marR="0" marT="27940" marB="0">
                    <a:solidFill>
                      <a:srgbClr val="9AE2F4"/>
                    </a:solidFill>
                  </a:tcPr>
                </a:tc>
                <a:tc>
                  <a:txBody>
                    <a:bodyPr/>
                    <a:lstStyle/>
                    <a:p>
                      <a:pPr marL="165735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sz="1200" dirty="0">
                          <a:latin typeface="Arial MT"/>
                          <a:cs typeface="Arial MT"/>
                        </a:rPr>
                        <a:t>A</a:t>
                      </a:r>
                      <a:endParaRPr sz="1200">
                        <a:latin typeface="Arial MT"/>
                        <a:cs typeface="Arial MT"/>
                      </a:endParaRPr>
                    </a:p>
                  </a:txBody>
                  <a:tcPr marL="0" marR="0" marT="27940" marB="0">
                    <a:solidFill>
                      <a:srgbClr val="9AE2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54315">
                <a:tc>
                  <a:txBody>
                    <a:bodyPr/>
                    <a:lstStyle/>
                    <a:p>
                      <a:pPr marL="32384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sz="1200" spc="5" dirty="0">
                          <a:latin typeface="Arial MT"/>
                          <a:cs typeface="Arial MT"/>
                        </a:rPr>
                        <a:t>T20</a:t>
                      </a:r>
                      <a:r>
                        <a:rPr sz="12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200" spc="5" dirty="0">
                          <a:latin typeface="Arial MT"/>
                          <a:cs typeface="Arial MT"/>
                        </a:rPr>
                        <a:t>SEMENTE</a:t>
                      </a:r>
                      <a:r>
                        <a:rPr sz="12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200" i="1" dirty="0">
                          <a:latin typeface="Arial"/>
                          <a:cs typeface="Arial"/>
                        </a:rPr>
                        <a:t>In</a:t>
                      </a:r>
                      <a:r>
                        <a:rPr sz="1200" i="1" spc="-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200" i="1" dirty="0">
                          <a:latin typeface="Arial"/>
                          <a:cs typeface="Arial"/>
                        </a:rPr>
                        <a:t>natura</a:t>
                      </a:r>
                      <a:r>
                        <a:rPr sz="1200" i="1" spc="34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latin typeface="Arial MT"/>
                          <a:cs typeface="Arial MT"/>
                        </a:rPr>
                        <a:t>1,5g/L</a:t>
                      </a:r>
                      <a:r>
                        <a:rPr sz="1200" baseline="24305" dirty="0">
                          <a:latin typeface="Arial MT"/>
                          <a:cs typeface="Arial MT"/>
                        </a:rPr>
                        <a:t>-1</a:t>
                      </a:r>
                      <a:endParaRPr sz="1200" baseline="24305">
                        <a:latin typeface="Arial MT"/>
                        <a:cs typeface="Arial MT"/>
                      </a:endParaRPr>
                    </a:p>
                  </a:txBody>
                  <a:tcPr marL="0" marR="0" marT="27940" marB="0">
                    <a:solidFill>
                      <a:srgbClr val="9AE2F4"/>
                    </a:solidFill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sz="1200" dirty="0">
                          <a:latin typeface="Arial MT"/>
                          <a:cs typeface="Arial MT"/>
                        </a:rPr>
                        <a:t>2,50</a:t>
                      </a:r>
                      <a:endParaRPr sz="1200">
                        <a:latin typeface="Arial MT"/>
                        <a:cs typeface="Arial MT"/>
                      </a:endParaRPr>
                    </a:p>
                  </a:txBody>
                  <a:tcPr marL="0" marR="0" marT="27940" marB="0">
                    <a:solidFill>
                      <a:srgbClr val="9AE2F4"/>
                    </a:solidFill>
                  </a:tcPr>
                </a:tc>
                <a:tc>
                  <a:txBody>
                    <a:bodyPr/>
                    <a:lstStyle/>
                    <a:p>
                      <a:pPr marL="165735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sz="1200" dirty="0">
                          <a:latin typeface="Arial MT"/>
                          <a:cs typeface="Arial MT"/>
                        </a:rPr>
                        <a:t>A</a:t>
                      </a:r>
                      <a:endParaRPr sz="1200">
                        <a:latin typeface="Arial MT"/>
                        <a:cs typeface="Arial MT"/>
                      </a:endParaRPr>
                    </a:p>
                  </a:txBody>
                  <a:tcPr marL="0" marR="0" marT="27940" marB="0">
                    <a:solidFill>
                      <a:srgbClr val="9AE2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54315">
                <a:tc>
                  <a:txBody>
                    <a:bodyPr/>
                    <a:lstStyle/>
                    <a:p>
                      <a:pPr marL="32384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sz="1200" spc="5" dirty="0">
                          <a:latin typeface="Arial MT"/>
                          <a:cs typeface="Arial MT"/>
                        </a:rPr>
                        <a:t>T16</a:t>
                      </a:r>
                      <a:r>
                        <a:rPr sz="12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200" dirty="0">
                          <a:latin typeface="Arial MT"/>
                          <a:cs typeface="Arial MT"/>
                        </a:rPr>
                        <a:t>FOLHA</a:t>
                      </a:r>
                      <a:r>
                        <a:rPr sz="1200" spc="-7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200" dirty="0">
                          <a:latin typeface="Arial MT"/>
                          <a:cs typeface="Arial MT"/>
                        </a:rPr>
                        <a:t>DESI.</a:t>
                      </a:r>
                      <a:r>
                        <a:rPr sz="12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200" dirty="0">
                          <a:latin typeface="Arial MT"/>
                          <a:cs typeface="Arial MT"/>
                        </a:rPr>
                        <a:t>1,5g/L</a:t>
                      </a:r>
                      <a:r>
                        <a:rPr sz="1200" baseline="24305" dirty="0">
                          <a:latin typeface="Arial MT"/>
                          <a:cs typeface="Arial MT"/>
                        </a:rPr>
                        <a:t>-1</a:t>
                      </a:r>
                      <a:endParaRPr sz="1200" baseline="24305">
                        <a:latin typeface="Arial MT"/>
                        <a:cs typeface="Arial MT"/>
                      </a:endParaRPr>
                    </a:p>
                  </a:txBody>
                  <a:tcPr marL="0" marR="0" marT="27940" marB="0">
                    <a:solidFill>
                      <a:srgbClr val="9AE2F4"/>
                    </a:solidFill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sz="1200" dirty="0">
                          <a:latin typeface="Arial MT"/>
                          <a:cs typeface="Arial MT"/>
                        </a:rPr>
                        <a:t>3,18</a:t>
                      </a:r>
                      <a:endParaRPr sz="1200">
                        <a:latin typeface="Arial MT"/>
                        <a:cs typeface="Arial MT"/>
                      </a:endParaRPr>
                    </a:p>
                  </a:txBody>
                  <a:tcPr marL="0" marR="0" marT="27940" marB="0">
                    <a:solidFill>
                      <a:srgbClr val="9AE2F4"/>
                    </a:solidFill>
                  </a:tcPr>
                </a:tc>
                <a:tc>
                  <a:txBody>
                    <a:bodyPr/>
                    <a:lstStyle/>
                    <a:p>
                      <a:pPr marL="165735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sz="1200" dirty="0">
                          <a:latin typeface="Arial MT"/>
                          <a:cs typeface="Arial MT"/>
                        </a:rPr>
                        <a:t>A</a:t>
                      </a:r>
                      <a:endParaRPr sz="1200">
                        <a:latin typeface="Arial MT"/>
                        <a:cs typeface="Arial MT"/>
                      </a:endParaRPr>
                    </a:p>
                  </a:txBody>
                  <a:tcPr marL="0" marR="0" marT="27940" marB="0">
                    <a:solidFill>
                      <a:srgbClr val="9AE2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54433">
                <a:tc>
                  <a:txBody>
                    <a:bodyPr/>
                    <a:lstStyle/>
                    <a:p>
                      <a:pPr marL="32384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sz="1200" spc="5" dirty="0">
                          <a:latin typeface="Arial MT"/>
                          <a:cs typeface="Arial MT"/>
                        </a:rPr>
                        <a:t>T10</a:t>
                      </a:r>
                      <a:r>
                        <a:rPr sz="12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200" dirty="0">
                          <a:latin typeface="Arial MT"/>
                          <a:cs typeface="Arial MT"/>
                        </a:rPr>
                        <a:t>FOLHA</a:t>
                      </a:r>
                      <a:r>
                        <a:rPr sz="1200" spc="-7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200" i="1" dirty="0">
                          <a:latin typeface="Arial"/>
                          <a:cs typeface="Arial"/>
                        </a:rPr>
                        <a:t>In natura</a:t>
                      </a:r>
                      <a:r>
                        <a:rPr sz="1200" i="1" spc="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latin typeface="Arial MT"/>
                          <a:cs typeface="Arial MT"/>
                        </a:rPr>
                        <a:t>0,5g/L</a:t>
                      </a:r>
                      <a:r>
                        <a:rPr sz="1200" baseline="24305" dirty="0">
                          <a:latin typeface="Arial MT"/>
                          <a:cs typeface="Arial MT"/>
                        </a:rPr>
                        <a:t>-1</a:t>
                      </a:r>
                      <a:endParaRPr sz="1200" baseline="24305">
                        <a:latin typeface="Arial MT"/>
                        <a:cs typeface="Arial MT"/>
                      </a:endParaRPr>
                    </a:p>
                  </a:txBody>
                  <a:tcPr marL="0" marR="0" marT="27940" marB="0">
                    <a:solidFill>
                      <a:srgbClr val="9AE2F4"/>
                    </a:solidFill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sz="1200" dirty="0">
                          <a:latin typeface="Arial MT"/>
                          <a:cs typeface="Arial MT"/>
                        </a:rPr>
                        <a:t>3,18</a:t>
                      </a:r>
                      <a:endParaRPr sz="1200">
                        <a:latin typeface="Arial MT"/>
                        <a:cs typeface="Arial MT"/>
                      </a:endParaRPr>
                    </a:p>
                  </a:txBody>
                  <a:tcPr marL="0" marR="0" marT="27940" marB="0">
                    <a:solidFill>
                      <a:srgbClr val="9AE2F4"/>
                    </a:solidFill>
                  </a:tcPr>
                </a:tc>
                <a:tc>
                  <a:txBody>
                    <a:bodyPr/>
                    <a:lstStyle/>
                    <a:p>
                      <a:pPr marL="165735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sz="1200" dirty="0">
                          <a:latin typeface="Arial MT"/>
                          <a:cs typeface="Arial MT"/>
                        </a:rPr>
                        <a:t>A</a:t>
                      </a:r>
                      <a:endParaRPr sz="1200">
                        <a:latin typeface="Arial MT"/>
                        <a:cs typeface="Arial MT"/>
                      </a:endParaRPr>
                    </a:p>
                  </a:txBody>
                  <a:tcPr marL="0" marR="0" marT="27940" marB="0">
                    <a:solidFill>
                      <a:srgbClr val="9AE2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54315">
                <a:tc>
                  <a:txBody>
                    <a:bodyPr/>
                    <a:lstStyle/>
                    <a:p>
                      <a:pPr marL="32384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sz="1200" spc="5" dirty="0">
                          <a:latin typeface="Arial MT"/>
                          <a:cs typeface="Arial MT"/>
                        </a:rPr>
                        <a:t>T18</a:t>
                      </a:r>
                      <a:r>
                        <a:rPr sz="12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200" spc="5" dirty="0">
                          <a:latin typeface="Arial MT"/>
                          <a:cs typeface="Arial MT"/>
                        </a:rPr>
                        <a:t>SEMENTE</a:t>
                      </a:r>
                      <a:r>
                        <a:rPr sz="12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200" i="1" dirty="0">
                          <a:latin typeface="Arial"/>
                          <a:cs typeface="Arial"/>
                        </a:rPr>
                        <a:t>in</a:t>
                      </a:r>
                      <a:r>
                        <a:rPr sz="1200" i="1" spc="3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200" i="1" dirty="0">
                          <a:latin typeface="Arial"/>
                          <a:cs typeface="Arial"/>
                        </a:rPr>
                        <a:t>natura</a:t>
                      </a:r>
                      <a:r>
                        <a:rPr sz="1200" i="1" spc="34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latin typeface="Arial MT"/>
                          <a:cs typeface="Arial MT"/>
                        </a:rPr>
                        <a:t>0,5g/L</a:t>
                      </a:r>
                      <a:r>
                        <a:rPr sz="1200" spc="-2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200" baseline="24305" dirty="0">
                          <a:latin typeface="Arial MT"/>
                          <a:cs typeface="Arial MT"/>
                        </a:rPr>
                        <a:t>-1</a:t>
                      </a:r>
                      <a:endParaRPr sz="1200" baseline="24305">
                        <a:latin typeface="Arial MT"/>
                        <a:cs typeface="Arial MT"/>
                      </a:endParaRPr>
                    </a:p>
                  </a:txBody>
                  <a:tcPr marL="0" marR="0" marT="27940" marB="0">
                    <a:solidFill>
                      <a:srgbClr val="9AE2F4"/>
                    </a:solidFill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sz="1200" dirty="0">
                          <a:latin typeface="Arial MT"/>
                          <a:cs typeface="Arial MT"/>
                        </a:rPr>
                        <a:t>3,20</a:t>
                      </a:r>
                      <a:endParaRPr sz="1200">
                        <a:latin typeface="Arial MT"/>
                        <a:cs typeface="Arial MT"/>
                      </a:endParaRPr>
                    </a:p>
                  </a:txBody>
                  <a:tcPr marL="0" marR="0" marT="27940" marB="0">
                    <a:solidFill>
                      <a:srgbClr val="9AE2F4"/>
                    </a:solidFill>
                  </a:tcPr>
                </a:tc>
                <a:tc>
                  <a:txBody>
                    <a:bodyPr/>
                    <a:lstStyle/>
                    <a:p>
                      <a:pPr marL="165735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sz="1200" dirty="0">
                          <a:latin typeface="Arial MT"/>
                          <a:cs typeface="Arial MT"/>
                        </a:rPr>
                        <a:t>A</a:t>
                      </a:r>
                      <a:endParaRPr sz="1200">
                        <a:latin typeface="Arial MT"/>
                        <a:cs typeface="Arial MT"/>
                      </a:endParaRPr>
                    </a:p>
                  </a:txBody>
                  <a:tcPr marL="0" marR="0" marT="27940" marB="0">
                    <a:solidFill>
                      <a:srgbClr val="9AE2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54344">
                <a:tc>
                  <a:txBody>
                    <a:bodyPr/>
                    <a:lstStyle/>
                    <a:p>
                      <a:pPr marL="32384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sz="1200" spc="5" dirty="0">
                          <a:latin typeface="Arial MT"/>
                          <a:cs typeface="Arial MT"/>
                        </a:rPr>
                        <a:t>T12</a:t>
                      </a:r>
                      <a:r>
                        <a:rPr sz="12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200" dirty="0">
                          <a:latin typeface="Arial MT"/>
                          <a:cs typeface="Arial MT"/>
                        </a:rPr>
                        <a:t>FOLHA</a:t>
                      </a:r>
                      <a:r>
                        <a:rPr sz="1200" spc="-7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200" i="1" dirty="0">
                          <a:latin typeface="Arial"/>
                          <a:cs typeface="Arial"/>
                        </a:rPr>
                        <a:t>in  natura</a:t>
                      </a:r>
                      <a:r>
                        <a:rPr sz="1200" i="1" spc="34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latin typeface="Arial MT"/>
                          <a:cs typeface="Arial MT"/>
                        </a:rPr>
                        <a:t>1,5g/L</a:t>
                      </a:r>
                      <a:r>
                        <a:rPr sz="1200" baseline="24305" dirty="0">
                          <a:latin typeface="Arial MT"/>
                          <a:cs typeface="Arial MT"/>
                        </a:rPr>
                        <a:t>-1</a:t>
                      </a:r>
                      <a:endParaRPr sz="1200" baseline="24305">
                        <a:latin typeface="Arial MT"/>
                        <a:cs typeface="Arial MT"/>
                      </a:endParaRPr>
                    </a:p>
                  </a:txBody>
                  <a:tcPr marL="0" marR="0" marT="27940" marB="0">
                    <a:solidFill>
                      <a:srgbClr val="9AE2F4"/>
                    </a:solidFill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sz="1200" dirty="0">
                          <a:latin typeface="Arial MT"/>
                          <a:cs typeface="Arial MT"/>
                        </a:rPr>
                        <a:t>3,28</a:t>
                      </a:r>
                      <a:endParaRPr sz="1200">
                        <a:latin typeface="Arial MT"/>
                        <a:cs typeface="Arial MT"/>
                      </a:endParaRPr>
                    </a:p>
                  </a:txBody>
                  <a:tcPr marL="0" marR="0" marT="27940" marB="0">
                    <a:solidFill>
                      <a:srgbClr val="9AE2F4"/>
                    </a:solidFill>
                  </a:tcPr>
                </a:tc>
                <a:tc>
                  <a:txBody>
                    <a:bodyPr/>
                    <a:lstStyle/>
                    <a:p>
                      <a:pPr marL="165735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sz="1200" dirty="0">
                          <a:latin typeface="Arial MT"/>
                          <a:cs typeface="Arial MT"/>
                        </a:rPr>
                        <a:t>A</a:t>
                      </a:r>
                      <a:endParaRPr sz="1200">
                        <a:latin typeface="Arial MT"/>
                        <a:cs typeface="Arial MT"/>
                      </a:endParaRPr>
                    </a:p>
                  </a:txBody>
                  <a:tcPr marL="0" marR="0" marT="27940" marB="0">
                    <a:solidFill>
                      <a:srgbClr val="9AE2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54315">
                <a:tc>
                  <a:txBody>
                    <a:bodyPr/>
                    <a:lstStyle/>
                    <a:p>
                      <a:pPr marL="32384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sz="1200" spc="5" dirty="0">
                          <a:latin typeface="Arial MT"/>
                          <a:cs typeface="Arial MT"/>
                        </a:rPr>
                        <a:t>T14</a:t>
                      </a:r>
                      <a:r>
                        <a:rPr sz="12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200" dirty="0">
                          <a:latin typeface="Arial MT"/>
                          <a:cs typeface="Arial MT"/>
                        </a:rPr>
                        <a:t>FOLHA</a:t>
                      </a:r>
                      <a:r>
                        <a:rPr sz="1200" spc="-7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200" dirty="0">
                          <a:latin typeface="Arial MT"/>
                          <a:cs typeface="Arial MT"/>
                        </a:rPr>
                        <a:t>DESI.</a:t>
                      </a:r>
                      <a:r>
                        <a:rPr sz="12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200" dirty="0">
                          <a:latin typeface="Arial MT"/>
                          <a:cs typeface="Arial MT"/>
                        </a:rPr>
                        <a:t>0,5g/L</a:t>
                      </a:r>
                      <a:r>
                        <a:rPr sz="1200" baseline="24305" dirty="0">
                          <a:latin typeface="Arial MT"/>
                          <a:cs typeface="Arial MT"/>
                        </a:rPr>
                        <a:t>-1</a:t>
                      </a:r>
                      <a:endParaRPr sz="1200" baseline="24305">
                        <a:latin typeface="Arial MT"/>
                        <a:cs typeface="Arial MT"/>
                      </a:endParaRPr>
                    </a:p>
                  </a:txBody>
                  <a:tcPr marL="0" marR="0" marT="27940" marB="0">
                    <a:solidFill>
                      <a:srgbClr val="9AE2F4"/>
                    </a:solidFill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sz="1200" dirty="0">
                          <a:latin typeface="Arial MT"/>
                          <a:cs typeface="Arial MT"/>
                        </a:rPr>
                        <a:t>3,32</a:t>
                      </a:r>
                      <a:endParaRPr sz="1200">
                        <a:latin typeface="Arial MT"/>
                        <a:cs typeface="Arial MT"/>
                      </a:endParaRPr>
                    </a:p>
                  </a:txBody>
                  <a:tcPr marL="0" marR="0" marT="27940" marB="0">
                    <a:solidFill>
                      <a:srgbClr val="9AE2F4"/>
                    </a:solidFill>
                  </a:tcPr>
                </a:tc>
                <a:tc>
                  <a:txBody>
                    <a:bodyPr/>
                    <a:lstStyle/>
                    <a:p>
                      <a:pPr marL="165735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sz="1200" dirty="0">
                          <a:latin typeface="Arial MT"/>
                          <a:cs typeface="Arial MT"/>
                        </a:rPr>
                        <a:t>A</a:t>
                      </a:r>
                      <a:endParaRPr sz="1200">
                        <a:latin typeface="Arial MT"/>
                        <a:cs typeface="Arial MT"/>
                      </a:endParaRPr>
                    </a:p>
                  </a:txBody>
                  <a:tcPr marL="0" marR="0" marT="27940" marB="0">
                    <a:solidFill>
                      <a:srgbClr val="9AE2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54315">
                <a:tc>
                  <a:txBody>
                    <a:bodyPr/>
                    <a:lstStyle/>
                    <a:p>
                      <a:pPr marL="32384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sz="1200" spc="5" dirty="0">
                          <a:latin typeface="Arial MT"/>
                          <a:cs typeface="Arial MT"/>
                        </a:rPr>
                        <a:t>T21</a:t>
                      </a:r>
                      <a:r>
                        <a:rPr sz="12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200" spc="5" dirty="0">
                          <a:latin typeface="Arial MT"/>
                          <a:cs typeface="Arial MT"/>
                        </a:rPr>
                        <a:t>SEMENTE</a:t>
                      </a:r>
                      <a:r>
                        <a:rPr sz="12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200" i="1" dirty="0">
                          <a:latin typeface="Arial"/>
                          <a:cs typeface="Arial"/>
                        </a:rPr>
                        <a:t>in</a:t>
                      </a:r>
                      <a:r>
                        <a:rPr sz="1200" i="1" spc="32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200" i="1" dirty="0">
                          <a:latin typeface="Arial"/>
                          <a:cs typeface="Arial"/>
                        </a:rPr>
                        <a:t>natura</a:t>
                      </a:r>
                      <a:r>
                        <a:rPr sz="1200" i="1" spc="34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latin typeface="Arial MT"/>
                          <a:cs typeface="Arial MT"/>
                        </a:rPr>
                        <a:t>2g/L</a:t>
                      </a:r>
                      <a:r>
                        <a:rPr sz="1200" baseline="24305" dirty="0">
                          <a:latin typeface="Arial MT"/>
                          <a:cs typeface="Arial MT"/>
                        </a:rPr>
                        <a:t>-1</a:t>
                      </a:r>
                      <a:endParaRPr sz="1200" baseline="24305">
                        <a:latin typeface="Arial MT"/>
                        <a:cs typeface="Arial MT"/>
                      </a:endParaRPr>
                    </a:p>
                  </a:txBody>
                  <a:tcPr marL="0" marR="0" marT="27940" marB="0">
                    <a:solidFill>
                      <a:srgbClr val="9AE2F4"/>
                    </a:solidFill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sz="1200" dirty="0">
                          <a:latin typeface="Arial MT"/>
                          <a:cs typeface="Arial MT"/>
                        </a:rPr>
                        <a:t>3,38</a:t>
                      </a:r>
                      <a:endParaRPr sz="1200">
                        <a:latin typeface="Arial MT"/>
                        <a:cs typeface="Arial MT"/>
                      </a:endParaRPr>
                    </a:p>
                  </a:txBody>
                  <a:tcPr marL="0" marR="0" marT="27940" marB="0">
                    <a:solidFill>
                      <a:srgbClr val="9AE2F4"/>
                    </a:solidFill>
                  </a:tcPr>
                </a:tc>
                <a:tc>
                  <a:txBody>
                    <a:bodyPr/>
                    <a:lstStyle/>
                    <a:p>
                      <a:pPr marL="165735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sz="1200" dirty="0">
                          <a:latin typeface="Arial MT"/>
                          <a:cs typeface="Arial MT"/>
                        </a:rPr>
                        <a:t>A</a:t>
                      </a:r>
                      <a:endParaRPr sz="1200">
                        <a:latin typeface="Arial MT"/>
                        <a:cs typeface="Arial MT"/>
                      </a:endParaRPr>
                    </a:p>
                  </a:txBody>
                  <a:tcPr marL="0" marR="0" marT="27940" marB="0">
                    <a:solidFill>
                      <a:srgbClr val="9AE2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54403">
                <a:tc>
                  <a:txBody>
                    <a:bodyPr/>
                    <a:lstStyle/>
                    <a:p>
                      <a:pPr marL="32384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sz="1200" spc="5" dirty="0">
                          <a:latin typeface="Arial MT"/>
                          <a:cs typeface="Arial MT"/>
                        </a:rPr>
                        <a:t>T5</a:t>
                      </a:r>
                      <a:r>
                        <a:rPr sz="12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200" spc="5" dirty="0">
                          <a:latin typeface="Arial MT"/>
                          <a:cs typeface="Arial MT"/>
                        </a:rPr>
                        <a:t>CAULE</a:t>
                      </a:r>
                      <a:r>
                        <a:rPr sz="12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200" i="1" dirty="0">
                          <a:latin typeface="Arial"/>
                          <a:cs typeface="Arial"/>
                        </a:rPr>
                        <a:t>in</a:t>
                      </a:r>
                      <a:r>
                        <a:rPr sz="1200" i="1" spc="3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200" i="1" dirty="0">
                          <a:latin typeface="Arial"/>
                          <a:cs typeface="Arial"/>
                        </a:rPr>
                        <a:t>natura</a:t>
                      </a:r>
                      <a:r>
                        <a:rPr sz="1200" i="1" spc="34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latin typeface="Arial MT"/>
                          <a:cs typeface="Arial MT"/>
                        </a:rPr>
                        <a:t>2g/L</a:t>
                      </a:r>
                      <a:r>
                        <a:rPr sz="1200" baseline="24305" dirty="0">
                          <a:latin typeface="Arial MT"/>
                          <a:cs typeface="Arial MT"/>
                        </a:rPr>
                        <a:t>-1</a:t>
                      </a:r>
                      <a:endParaRPr sz="1200" baseline="24305">
                        <a:latin typeface="Arial MT"/>
                        <a:cs typeface="Arial MT"/>
                      </a:endParaRPr>
                    </a:p>
                  </a:txBody>
                  <a:tcPr marL="0" marR="0" marT="27940" marB="0">
                    <a:solidFill>
                      <a:srgbClr val="9AE2F4"/>
                    </a:solidFill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sz="1200" dirty="0">
                          <a:latin typeface="Arial MT"/>
                          <a:cs typeface="Arial MT"/>
                        </a:rPr>
                        <a:t>3,84</a:t>
                      </a:r>
                      <a:endParaRPr sz="1200">
                        <a:latin typeface="Arial MT"/>
                        <a:cs typeface="Arial MT"/>
                      </a:endParaRPr>
                    </a:p>
                  </a:txBody>
                  <a:tcPr marL="0" marR="0" marT="27940" marB="0">
                    <a:solidFill>
                      <a:srgbClr val="9AE2F4"/>
                    </a:solidFill>
                  </a:tcPr>
                </a:tc>
                <a:tc>
                  <a:txBody>
                    <a:bodyPr/>
                    <a:lstStyle/>
                    <a:p>
                      <a:pPr marL="165735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sz="1200" dirty="0">
                          <a:latin typeface="Arial MT"/>
                          <a:cs typeface="Arial MT"/>
                        </a:rPr>
                        <a:t>A</a:t>
                      </a:r>
                      <a:endParaRPr sz="1200">
                        <a:latin typeface="Arial MT"/>
                        <a:cs typeface="Arial MT"/>
                      </a:endParaRPr>
                    </a:p>
                  </a:txBody>
                  <a:tcPr marL="0" marR="0" marT="27940" marB="0">
                    <a:solidFill>
                      <a:srgbClr val="9AE2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86468">
                <a:tc>
                  <a:txBody>
                    <a:bodyPr/>
                    <a:lstStyle/>
                    <a:p>
                      <a:pPr marL="32384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sz="1200" spc="5" dirty="0">
                          <a:latin typeface="Arial MT"/>
                          <a:cs typeface="Arial MT"/>
                        </a:rPr>
                        <a:t>T15</a:t>
                      </a:r>
                      <a:r>
                        <a:rPr sz="12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200" dirty="0">
                          <a:latin typeface="Arial MT"/>
                          <a:cs typeface="Arial MT"/>
                        </a:rPr>
                        <a:t>FOLHA</a:t>
                      </a:r>
                      <a:r>
                        <a:rPr sz="1200" spc="-7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200" dirty="0">
                          <a:latin typeface="Arial MT"/>
                          <a:cs typeface="Arial MT"/>
                        </a:rPr>
                        <a:t>DESI.</a:t>
                      </a:r>
                      <a:r>
                        <a:rPr sz="12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200" dirty="0">
                          <a:latin typeface="Arial MT"/>
                          <a:cs typeface="Arial MT"/>
                        </a:rPr>
                        <a:t>1g/L</a:t>
                      </a:r>
                      <a:r>
                        <a:rPr sz="1200" baseline="24305" dirty="0">
                          <a:latin typeface="Arial MT"/>
                          <a:cs typeface="Arial MT"/>
                        </a:rPr>
                        <a:t>-1</a:t>
                      </a:r>
                      <a:endParaRPr sz="1200" baseline="24305">
                        <a:latin typeface="Arial MT"/>
                        <a:cs typeface="Arial MT"/>
                      </a:endParaRPr>
                    </a:p>
                  </a:txBody>
                  <a:tcPr marL="0" marR="0" marT="27940" marB="0">
                    <a:solidFill>
                      <a:srgbClr val="9AE2F4"/>
                    </a:solidFill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sz="1200" dirty="0">
                          <a:latin typeface="Arial MT"/>
                          <a:cs typeface="Arial MT"/>
                        </a:rPr>
                        <a:t>3,92</a:t>
                      </a:r>
                      <a:endParaRPr sz="1200">
                        <a:latin typeface="Arial MT"/>
                        <a:cs typeface="Arial MT"/>
                      </a:endParaRPr>
                    </a:p>
                  </a:txBody>
                  <a:tcPr marL="0" marR="0" marT="27940" marB="0">
                    <a:solidFill>
                      <a:srgbClr val="9AE2F4"/>
                    </a:solidFill>
                  </a:tcPr>
                </a:tc>
                <a:tc>
                  <a:txBody>
                    <a:bodyPr/>
                    <a:lstStyle/>
                    <a:p>
                      <a:pPr marL="165735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sz="1200" dirty="0">
                          <a:latin typeface="Arial MT"/>
                          <a:cs typeface="Arial MT"/>
                        </a:rPr>
                        <a:t>A</a:t>
                      </a:r>
                      <a:endParaRPr sz="1200">
                        <a:latin typeface="Arial MT"/>
                        <a:cs typeface="Arial MT"/>
                      </a:endParaRPr>
                    </a:p>
                  </a:txBody>
                  <a:tcPr marL="0" marR="0" marT="27940" marB="0">
                    <a:solidFill>
                      <a:srgbClr val="9AE2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graphicFrame>
        <p:nvGraphicFramePr>
          <p:cNvPr id="182" name="object 182"/>
          <p:cNvGraphicFramePr>
            <a:graphicFrameLocks noGrp="1"/>
          </p:cNvGraphicFramePr>
          <p:nvPr/>
        </p:nvGraphicFramePr>
        <p:xfrm>
          <a:off x="11263023" y="7171680"/>
          <a:ext cx="3296920" cy="3447673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2377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797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794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03339">
                <a:tc gridSpan="3">
                  <a:txBody>
                    <a:bodyPr/>
                    <a:lstStyle/>
                    <a:p>
                      <a:pPr marL="53975">
                        <a:lnSpc>
                          <a:spcPts val="1405"/>
                        </a:lnSpc>
                        <a:tabLst>
                          <a:tab pos="1530985" algn="l"/>
                          <a:tab pos="2234565" algn="l"/>
                        </a:tabLst>
                      </a:pPr>
                      <a:r>
                        <a:rPr sz="1200" b="1" spc="-20" dirty="0">
                          <a:latin typeface="Arial"/>
                          <a:cs typeface="Arial"/>
                        </a:rPr>
                        <a:t>TRATAMENTO	</a:t>
                      </a:r>
                      <a:r>
                        <a:rPr sz="1200" b="1" spc="5" dirty="0">
                          <a:latin typeface="Arial"/>
                          <a:cs typeface="Arial"/>
                        </a:rPr>
                        <a:t>MÉDIA	</a:t>
                      </a:r>
                      <a:r>
                        <a:rPr sz="1200" b="1" spc="-20" dirty="0">
                          <a:latin typeface="Arial"/>
                          <a:cs typeface="Arial"/>
                        </a:rPr>
                        <a:t>RESULTADOS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4AD0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9088">
                <a:tc>
                  <a:txBody>
                    <a:bodyPr/>
                    <a:lstStyle/>
                    <a:p>
                      <a:pPr marL="32384">
                        <a:lnSpc>
                          <a:spcPts val="1405"/>
                        </a:lnSpc>
                      </a:pPr>
                      <a:r>
                        <a:rPr sz="1200" spc="5" dirty="0">
                          <a:latin typeface="Arial MT"/>
                          <a:cs typeface="Arial MT"/>
                        </a:rPr>
                        <a:t>T13</a:t>
                      </a:r>
                      <a:r>
                        <a:rPr sz="12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200" dirty="0">
                          <a:latin typeface="Arial MT"/>
                          <a:cs typeface="Arial MT"/>
                        </a:rPr>
                        <a:t>FOLHA</a:t>
                      </a:r>
                      <a:r>
                        <a:rPr sz="1200" spc="-7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200" i="1" dirty="0">
                          <a:latin typeface="Arial"/>
                          <a:cs typeface="Arial"/>
                        </a:rPr>
                        <a:t>in  natura</a:t>
                      </a:r>
                      <a:r>
                        <a:rPr sz="1200" i="1" spc="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latin typeface="Arial MT"/>
                          <a:cs typeface="Arial MT"/>
                        </a:rPr>
                        <a:t>2g/L</a:t>
                      </a:r>
                      <a:r>
                        <a:rPr sz="1200" baseline="24305" dirty="0">
                          <a:latin typeface="Arial MT"/>
                          <a:cs typeface="Arial MT"/>
                        </a:rPr>
                        <a:t>-1</a:t>
                      </a:r>
                      <a:endParaRPr sz="1200" baseline="24305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solidFill>
                      <a:srgbClr val="9AE2F4"/>
                    </a:solidFill>
                  </a:tcPr>
                </a:tc>
                <a:tc>
                  <a:txBody>
                    <a:bodyPr/>
                    <a:lstStyle/>
                    <a:p>
                      <a:pPr marL="125730">
                        <a:lnSpc>
                          <a:spcPts val="1405"/>
                        </a:lnSpc>
                      </a:pPr>
                      <a:r>
                        <a:rPr sz="1200" dirty="0">
                          <a:latin typeface="Arial MT"/>
                          <a:cs typeface="Arial MT"/>
                        </a:rPr>
                        <a:t>4,02</a:t>
                      </a:r>
                      <a:endParaRPr sz="12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solidFill>
                      <a:srgbClr val="9AE2F4"/>
                    </a:solidFill>
                  </a:tcPr>
                </a:tc>
                <a:tc>
                  <a:txBody>
                    <a:bodyPr/>
                    <a:lstStyle/>
                    <a:p>
                      <a:pPr marL="154305">
                        <a:lnSpc>
                          <a:spcPts val="1405"/>
                        </a:lnSpc>
                      </a:pPr>
                      <a:r>
                        <a:rPr sz="1200" dirty="0">
                          <a:latin typeface="Arial MT"/>
                          <a:cs typeface="Arial MT"/>
                        </a:rPr>
                        <a:t>B</a:t>
                      </a:r>
                      <a:endParaRPr sz="12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solidFill>
                      <a:srgbClr val="9AE2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8257">
                <a:tc>
                  <a:txBody>
                    <a:bodyPr/>
                    <a:lstStyle/>
                    <a:p>
                      <a:pPr marL="32384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sz="1200" spc="5" dirty="0">
                          <a:latin typeface="Arial MT"/>
                          <a:cs typeface="Arial MT"/>
                        </a:rPr>
                        <a:t>T23</a:t>
                      </a:r>
                      <a:r>
                        <a:rPr sz="12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200" dirty="0">
                          <a:latin typeface="Arial MT"/>
                          <a:cs typeface="Arial MT"/>
                        </a:rPr>
                        <a:t>FRUTO</a:t>
                      </a:r>
                      <a:r>
                        <a:rPr sz="1200" spc="-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200" i="1" dirty="0">
                          <a:latin typeface="Arial"/>
                          <a:cs typeface="Arial"/>
                        </a:rPr>
                        <a:t>in</a:t>
                      </a:r>
                      <a:r>
                        <a:rPr sz="1200" i="1" spc="33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200" i="1" dirty="0">
                          <a:latin typeface="Arial"/>
                          <a:cs typeface="Arial"/>
                        </a:rPr>
                        <a:t>natura</a:t>
                      </a:r>
                      <a:r>
                        <a:rPr sz="1200" i="1" spc="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latin typeface="Arial MT"/>
                          <a:cs typeface="Arial MT"/>
                        </a:rPr>
                        <a:t>1g/L</a:t>
                      </a:r>
                      <a:r>
                        <a:rPr sz="1200" baseline="24305" dirty="0">
                          <a:latin typeface="Arial MT"/>
                          <a:cs typeface="Arial MT"/>
                        </a:rPr>
                        <a:t>-1</a:t>
                      </a:r>
                      <a:endParaRPr sz="1200" baseline="24305">
                        <a:latin typeface="Arial MT"/>
                        <a:cs typeface="Arial MT"/>
                      </a:endParaRPr>
                    </a:p>
                  </a:txBody>
                  <a:tcPr marL="0" marR="0" marT="24765" marB="0">
                    <a:solidFill>
                      <a:srgbClr val="9AE2F4"/>
                    </a:solidFill>
                  </a:tcPr>
                </a:tc>
                <a:tc>
                  <a:txBody>
                    <a:bodyPr/>
                    <a:lstStyle/>
                    <a:p>
                      <a:pPr marL="125730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sz="1200" dirty="0">
                          <a:latin typeface="Arial MT"/>
                          <a:cs typeface="Arial MT"/>
                        </a:rPr>
                        <a:t>4,18</a:t>
                      </a:r>
                      <a:endParaRPr sz="1200">
                        <a:latin typeface="Arial MT"/>
                        <a:cs typeface="Arial MT"/>
                      </a:endParaRPr>
                    </a:p>
                  </a:txBody>
                  <a:tcPr marL="0" marR="0" marT="24765" marB="0">
                    <a:solidFill>
                      <a:srgbClr val="9AE2F4"/>
                    </a:solidFill>
                  </a:tcPr>
                </a:tc>
                <a:tc>
                  <a:txBody>
                    <a:bodyPr/>
                    <a:lstStyle/>
                    <a:p>
                      <a:pPr marL="154305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sz="1200" dirty="0">
                          <a:latin typeface="Arial MT"/>
                          <a:cs typeface="Arial MT"/>
                        </a:rPr>
                        <a:t>B</a:t>
                      </a:r>
                      <a:endParaRPr sz="1200">
                        <a:latin typeface="Arial MT"/>
                        <a:cs typeface="Arial MT"/>
                      </a:endParaRPr>
                    </a:p>
                  </a:txBody>
                  <a:tcPr marL="0" marR="0" marT="24765" marB="0">
                    <a:solidFill>
                      <a:srgbClr val="9AE2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8257">
                <a:tc>
                  <a:txBody>
                    <a:bodyPr/>
                    <a:lstStyle/>
                    <a:p>
                      <a:pPr marL="32384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sz="1200" spc="5" dirty="0">
                          <a:latin typeface="Arial MT"/>
                          <a:cs typeface="Arial MT"/>
                        </a:rPr>
                        <a:t>T6</a:t>
                      </a:r>
                      <a:r>
                        <a:rPr sz="1200" spc="-2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200" spc="5" dirty="0">
                          <a:latin typeface="Arial MT"/>
                          <a:cs typeface="Arial MT"/>
                        </a:rPr>
                        <a:t>CAULE</a:t>
                      </a:r>
                      <a:r>
                        <a:rPr sz="1200" spc="-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200" spc="5" dirty="0">
                          <a:latin typeface="Arial MT"/>
                          <a:cs typeface="Arial MT"/>
                        </a:rPr>
                        <a:t>DESI.</a:t>
                      </a:r>
                      <a:r>
                        <a:rPr sz="12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200" dirty="0">
                          <a:latin typeface="Arial MT"/>
                          <a:cs typeface="Arial MT"/>
                        </a:rPr>
                        <a:t>0,5g/L</a:t>
                      </a:r>
                      <a:r>
                        <a:rPr sz="1200" baseline="24305" dirty="0">
                          <a:latin typeface="Arial MT"/>
                          <a:cs typeface="Arial MT"/>
                        </a:rPr>
                        <a:t>-1</a:t>
                      </a:r>
                      <a:endParaRPr sz="1200" baseline="24305">
                        <a:latin typeface="Arial MT"/>
                        <a:cs typeface="Arial MT"/>
                      </a:endParaRPr>
                    </a:p>
                  </a:txBody>
                  <a:tcPr marL="0" marR="0" marT="24765" marB="0">
                    <a:solidFill>
                      <a:srgbClr val="9AE2F4"/>
                    </a:solidFill>
                  </a:tcPr>
                </a:tc>
                <a:tc>
                  <a:txBody>
                    <a:bodyPr/>
                    <a:lstStyle/>
                    <a:p>
                      <a:pPr marL="125730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sz="1200" dirty="0">
                          <a:latin typeface="Arial MT"/>
                          <a:cs typeface="Arial MT"/>
                        </a:rPr>
                        <a:t>4,36</a:t>
                      </a:r>
                      <a:endParaRPr sz="1200">
                        <a:latin typeface="Arial MT"/>
                        <a:cs typeface="Arial MT"/>
                      </a:endParaRPr>
                    </a:p>
                  </a:txBody>
                  <a:tcPr marL="0" marR="0" marT="24765" marB="0">
                    <a:solidFill>
                      <a:srgbClr val="9AE2F4"/>
                    </a:solidFill>
                  </a:tcPr>
                </a:tc>
                <a:tc>
                  <a:txBody>
                    <a:bodyPr/>
                    <a:lstStyle/>
                    <a:p>
                      <a:pPr marL="154305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sz="1200" dirty="0">
                          <a:latin typeface="Arial MT"/>
                          <a:cs typeface="Arial MT"/>
                        </a:rPr>
                        <a:t>B</a:t>
                      </a:r>
                      <a:endParaRPr sz="1200">
                        <a:latin typeface="Arial MT"/>
                        <a:cs typeface="Arial MT"/>
                      </a:endParaRPr>
                    </a:p>
                  </a:txBody>
                  <a:tcPr marL="0" marR="0" marT="24765" marB="0">
                    <a:solidFill>
                      <a:srgbClr val="9AE2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48346">
                <a:tc>
                  <a:txBody>
                    <a:bodyPr/>
                    <a:lstStyle/>
                    <a:p>
                      <a:pPr marL="32384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sz="1200" spc="5" dirty="0">
                          <a:latin typeface="Arial MT"/>
                          <a:cs typeface="Arial MT"/>
                        </a:rPr>
                        <a:t>T4</a:t>
                      </a:r>
                      <a:r>
                        <a:rPr sz="12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200" spc="5" dirty="0">
                          <a:latin typeface="Arial MT"/>
                          <a:cs typeface="Arial MT"/>
                        </a:rPr>
                        <a:t>CAULE</a:t>
                      </a:r>
                      <a:r>
                        <a:rPr sz="12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200" i="1" dirty="0">
                          <a:latin typeface="Arial"/>
                          <a:cs typeface="Arial"/>
                        </a:rPr>
                        <a:t>in</a:t>
                      </a:r>
                      <a:r>
                        <a:rPr sz="1200" i="1" spc="33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200" i="1" dirty="0">
                          <a:latin typeface="Arial"/>
                          <a:cs typeface="Arial"/>
                        </a:rPr>
                        <a:t>natura</a:t>
                      </a:r>
                      <a:r>
                        <a:rPr sz="1200" i="1" spc="1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latin typeface="Arial MT"/>
                          <a:cs typeface="Arial MT"/>
                        </a:rPr>
                        <a:t>1,5g/L</a:t>
                      </a:r>
                      <a:r>
                        <a:rPr sz="1200" baseline="24305" dirty="0">
                          <a:latin typeface="Arial MT"/>
                          <a:cs typeface="Arial MT"/>
                        </a:rPr>
                        <a:t>-1</a:t>
                      </a:r>
                      <a:endParaRPr sz="1200" baseline="24305">
                        <a:latin typeface="Arial MT"/>
                        <a:cs typeface="Arial MT"/>
                      </a:endParaRPr>
                    </a:p>
                  </a:txBody>
                  <a:tcPr marL="0" marR="0" marT="24765" marB="0">
                    <a:solidFill>
                      <a:srgbClr val="9AE2F4"/>
                    </a:solidFill>
                  </a:tcPr>
                </a:tc>
                <a:tc>
                  <a:txBody>
                    <a:bodyPr/>
                    <a:lstStyle/>
                    <a:p>
                      <a:pPr marL="125730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sz="1200" dirty="0">
                          <a:latin typeface="Arial MT"/>
                          <a:cs typeface="Arial MT"/>
                        </a:rPr>
                        <a:t>4,44</a:t>
                      </a:r>
                      <a:endParaRPr sz="1200">
                        <a:latin typeface="Arial MT"/>
                        <a:cs typeface="Arial MT"/>
                      </a:endParaRPr>
                    </a:p>
                  </a:txBody>
                  <a:tcPr marL="0" marR="0" marT="24765" marB="0">
                    <a:solidFill>
                      <a:srgbClr val="9AE2F4"/>
                    </a:solidFill>
                  </a:tcPr>
                </a:tc>
                <a:tc>
                  <a:txBody>
                    <a:bodyPr/>
                    <a:lstStyle/>
                    <a:p>
                      <a:pPr marL="154305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sz="1200" dirty="0">
                          <a:latin typeface="Arial MT"/>
                          <a:cs typeface="Arial MT"/>
                        </a:rPr>
                        <a:t>B</a:t>
                      </a:r>
                      <a:endParaRPr sz="1200">
                        <a:latin typeface="Arial MT"/>
                        <a:cs typeface="Arial MT"/>
                      </a:endParaRPr>
                    </a:p>
                  </a:txBody>
                  <a:tcPr marL="0" marR="0" marT="24765" marB="0">
                    <a:solidFill>
                      <a:srgbClr val="9AE2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48287">
                <a:tc>
                  <a:txBody>
                    <a:bodyPr/>
                    <a:lstStyle/>
                    <a:p>
                      <a:pPr marL="32384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sz="1200" spc="-30" dirty="0">
                          <a:latin typeface="Arial MT"/>
                          <a:cs typeface="Arial MT"/>
                        </a:rPr>
                        <a:t>T11</a:t>
                      </a:r>
                      <a:r>
                        <a:rPr sz="1200" dirty="0">
                          <a:latin typeface="Arial MT"/>
                          <a:cs typeface="Arial MT"/>
                        </a:rPr>
                        <a:t> FOLHA</a:t>
                      </a:r>
                      <a:r>
                        <a:rPr sz="1200" spc="-6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200" i="1" dirty="0">
                          <a:latin typeface="Arial"/>
                          <a:cs typeface="Arial"/>
                        </a:rPr>
                        <a:t>in</a:t>
                      </a:r>
                      <a:r>
                        <a:rPr sz="1200" i="1" spc="33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200" i="1" dirty="0">
                          <a:latin typeface="Arial"/>
                          <a:cs typeface="Arial"/>
                        </a:rPr>
                        <a:t>natura</a:t>
                      </a:r>
                      <a:r>
                        <a:rPr sz="1200" i="1" spc="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latin typeface="Arial MT"/>
                          <a:cs typeface="Arial MT"/>
                        </a:rPr>
                        <a:t>1g/L</a:t>
                      </a:r>
                      <a:r>
                        <a:rPr sz="1200" baseline="24305" dirty="0">
                          <a:latin typeface="Arial MT"/>
                          <a:cs typeface="Arial MT"/>
                        </a:rPr>
                        <a:t>-1</a:t>
                      </a:r>
                      <a:endParaRPr sz="1200" baseline="24305">
                        <a:latin typeface="Arial MT"/>
                        <a:cs typeface="Arial MT"/>
                      </a:endParaRPr>
                    </a:p>
                  </a:txBody>
                  <a:tcPr marL="0" marR="0" marT="24765" marB="0">
                    <a:solidFill>
                      <a:srgbClr val="9AE2F4"/>
                    </a:solidFill>
                  </a:tcPr>
                </a:tc>
                <a:tc>
                  <a:txBody>
                    <a:bodyPr/>
                    <a:lstStyle/>
                    <a:p>
                      <a:pPr marL="125730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sz="1200" dirty="0">
                          <a:latin typeface="Arial MT"/>
                          <a:cs typeface="Arial MT"/>
                        </a:rPr>
                        <a:t>4,44</a:t>
                      </a:r>
                      <a:endParaRPr sz="1200">
                        <a:latin typeface="Arial MT"/>
                        <a:cs typeface="Arial MT"/>
                      </a:endParaRPr>
                    </a:p>
                  </a:txBody>
                  <a:tcPr marL="0" marR="0" marT="24765" marB="0">
                    <a:solidFill>
                      <a:srgbClr val="9AE2F4"/>
                    </a:solidFill>
                  </a:tcPr>
                </a:tc>
                <a:tc>
                  <a:txBody>
                    <a:bodyPr/>
                    <a:lstStyle/>
                    <a:p>
                      <a:pPr marL="154305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sz="1200" dirty="0">
                          <a:latin typeface="Arial MT"/>
                          <a:cs typeface="Arial MT"/>
                        </a:rPr>
                        <a:t>B</a:t>
                      </a:r>
                      <a:endParaRPr sz="1200">
                        <a:latin typeface="Arial MT"/>
                        <a:cs typeface="Arial MT"/>
                      </a:endParaRPr>
                    </a:p>
                  </a:txBody>
                  <a:tcPr marL="0" marR="0" marT="24765" marB="0">
                    <a:solidFill>
                      <a:srgbClr val="9AE2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48257">
                <a:tc>
                  <a:txBody>
                    <a:bodyPr/>
                    <a:lstStyle/>
                    <a:p>
                      <a:pPr marL="32384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sz="1200" spc="5" dirty="0">
                          <a:latin typeface="Arial MT"/>
                          <a:cs typeface="Arial MT"/>
                        </a:rPr>
                        <a:t>T9</a:t>
                      </a:r>
                      <a:r>
                        <a:rPr sz="1200" spc="-2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200" spc="5" dirty="0">
                          <a:latin typeface="Arial MT"/>
                          <a:cs typeface="Arial MT"/>
                        </a:rPr>
                        <a:t>CAULE</a:t>
                      </a:r>
                      <a:r>
                        <a:rPr sz="12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200" spc="5" dirty="0">
                          <a:latin typeface="Arial MT"/>
                          <a:cs typeface="Arial MT"/>
                        </a:rPr>
                        <a:t>DESI.</a:t>
                      </a:r>
                      <a:r>
                        <a:rPr sz="1200" spc="-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200" dirty="0">
                          <a:latin typeface="Arial MT"/>
                          <a:cs typeface="Arial MT"/>
                        </a:rPr>
                        <a:t>2g/L</a:t>
                      </a:r>
                      <a:r>
                        <a:rPr sz="1200" baseline="24305" dirty="0">
                          <a:latin typeface="Arial MT"/>
                          <a:cs typeface="Arial MT"/>
                        </a:rPr>
                        <a:t>-1</a:t>
                      </a:r>
                      <a:endParaRPr sz="1200" baseline="24305">
                        <a:latin typeface="Arial MT"/>
                        <a:cs typeface="Arial MT"/>
                      </a:endParaRPr>
                    </a:p>
                  </a:txBody>
                  <a:tcPr marL="0" marR="0" marT="24765" marB="0">
                    <a:solidFill>
                      <a:srgbClr val="9AE2F4"/>
                    </a:solidFill>
                  </a:tcPr>
                </a:tc>
                <a:tc>
                  <a:txBody>
                    <a:bodyPr/>
                    <a:lstStyle/>
                    <a:p>
                      <a:pPr marL="125730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sz="1200" dirty="0">
                          <a:latin typeface="Arial MT"/>
                          <a:cs typeface="Arial MT"/>
                        </a:rPr>
                        <a:t>4,44</a:t>
                      </a:r>
                      <a:endParaRPr sz="1200">
                        <a:latin typeface="Arial MT"/>
                        <a:cs typeface="Arial MT"/>
                      </a:endParaRPr>
                    </a:p>
                  </a:txBody>
                  <a:tcPr marL="0" marR="0" marT="24765" marB="0">
                    <a:solidFill>
                      <a:srgbClr val="9AE2F4"/>
                    </a:solidFill>
                  </a:tcPr>
                </a:tc>
                <a:tc>
                  <a:txBody>
                    <a:bodyPr/>
                    <a:lstStyle/>
                    <a:p>
                      <a:pPr marL="154305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sz="1200" dirty="0">
                          <a:latin typeface="Arial MT"/>
                          <a:cs typeface="Arial MT"/>
                        </a:rPr>
                        <a:t>B</a:t>
                      </a:r>
                      <a:endParaRPr sz="1200">
                        <a:latin typeface="Arial MT"/>
                        <a:cs typeface="Arial MT"/>
                      </a:endParaRPr>
                    </a:p>
                  </a:txBody>
                  <a:tcPr marL="0" marR="0" marT="24765" marB="0">
                    <a:solidFill>
                      <a:srgbClr val="9AE2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48346">
                <a:tc>
                  <a:txBody>
                    <a:bodyPr/>
                    <a:lstStyle/>
                    <a:p>
                      <a:pPr marL="32384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sz="1200" spc="5" dirty="0">
                          <a:latin typeface="Arial MT"/>
                          <a:cs typeface="Arial MT"/>
                        </a:rPr>
                        <a:t>T25</a:t>
                      </a:r>
                      <a:r>
                        <a:rPr sz="12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200" dirty="0">
                          <a:latin typeface="Arial MT"/>
                          <a:cs typeface="Arial MT"/>
                        </a:rPr>
                        <a:t>FRUTO</a:t>
                      </a:r>
                      <a:r>
                        <a:rPr sz="1200" spc="-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200" i="1" dirty="0">
                          <a:latin typeface="Arial"/>
                          <a:cs typeface="Arial"/>
                        </a:rPr>
                        <a:t>in</a:t>
                      </a:r>
                      <a:r>
                        <a:rPr sz="1200" i="1" spc="33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200" i="1" dirty="0">
                          <a:latin typeface="Arial"/>
                          <a:cs typeface="Arial"/>
                        </a:rPr>
                        <a:t>natura</a:t>
                      </a:r>
                      <a:r>
                        <a:rPr sz="1200" i="1" spc="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latin typeface="Arial MT"/>
                          <a:cs typeface="Arial MT"/>
                        </a:rPr>
                        <a:t>2g/L</a:t>
                      </a:r>
                      <a:r>
                        <a:rPr sz="1200" baseline="24305" dirty="0">
                          <a:latin typeface="Arial MT"/>
                          <a:cs typeface="Arial MT"/>
                        </a:rPr>
                        <a:t>-1</a:t>
                      </a:r>
                      <a:endParaRPr sz="1200" baseline="24305">
                        <a:latin typeface="Arial MT"/>
                        <a:cs typeface="Arial MT"/>
                      </a:endParaRPr>
                    </a:p>
                  </a:txBody>
                  <a:tcPr marL="0" marR="0" marT="24765" marB="0">
                    <a:solidFill>
                      <a:srgbClr val="9AE2F4"/>
                    </a:solidFill>
                  </a:tcPr>
                </a:tc>
                <a:tc>
                  <a:txBody>
                    <a:bodyPr/>
                    <a:lstStyle/>
                    <a:p>
                      <a:pPr marL="125730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sz="1200" dirty="0">
                          <a:latin typeface="Arial MT"/>
                          <a:cs typeface="Arial MT"/>
                        </a:rPr>
                        <a:t>4,54</a:t>
                      </a:r>
                      <a:endParaRPr sz="1200">
                        <a:latin typeface="Arial MT"/>
                        <a:cs typeface="Arial MT"/>
                      </a:endParaRPr>
                    </a:p>
                  </a:txBody>
                  <a:tcPr marL="0" marR="0" marT="24765" marB="0">
                    <a:solidFill>
                      <a:srgbClr val="9AE2F4"/>
                    </a:solidFill>
                  </a:tcPr>
                </a:tc>
                <a:tc>
                  <a:txBody>
                    <a:bodyPr/>
                    <a:lstStyle/>
                    <a:p>
                      <a:pPr marL="154305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sz="1200" dirty="0">
                          <a:latin typeface="Arial MT"/>
                          <a:cs typeface="Arial MT"/>
                        </a:rPr>
                        <a:t>B</a:t>
                      </a:r>
                      <a:endParaRPr sz="1200">
                        <a:latin typeface="Arial MT"/>
                        <a:cs typeface="Arial MT"/>
                      </a:endParaRPr>
                    </a:p>
                  </a:txBody>
                  <a:tcPr marL="0" marR="0" marT="24765" marB="0">
                    <a:solidFill>
                      <a:srgbClr val="9AE2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48287">
                <a:tc>
                  <a:txBody>
                    <a:bodyPr/>
                    <a:lstStyle/>
                    <a:p>
                      <a:pPr marL="32384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sz="1200" spc="5" dirty="0">
                          <a:latin typeface="Arial MT"/>
                          <a:cs typeface="Arial MT"/>
                        </a:rPr>
                        <a:t>T3</a:t>
                      </a:r>
                      <a:r>
                        <a:rPr sz="12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200" spc="5" dirty="0">
                          <a:latin typeface="Arial MT"/>
                          <a:cs typeface="Arial MT"/>
                        </a:rPr>
                        <a:t>CAULE</a:t>
                      </a:r>
                      <a:r>
                        <a:rPr sz="12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200" i="1" dirty="0">
                          <a:latin typeface="Arial"/>
                          <a:cs typeface="Arial"/>
                        </a:rPr>
                        <a:t>in</a:t>
                      </a:r>
                      <a:r>
                        <a:rPr sz="1200" i="1" spc="33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200" i="1" dirty="0">
                          <a:latin typeface="Arial"/>
                          <a:cs typeface="Arial"/>
                        </a:rPr>
                        <a:t>natura</a:t>
                      </a:r>
                      <a:r>
                        <a:rPr sz="1200" i="1" spc="34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latin typeface="Arial MT"/>
                          <a:cs typeface="Arial MT"/>
                        </a:rPr>
                        <a:t>1g/L</a:t>
                      </a:r>
                      <a:r>
                        <a:rPr sz="1200" baseline="24305" dirty="0">
                          <a:latin typeface="Arial MT"/>
                          <a:cs typeface="Arial MT"/>
                        </a:rPr>
                        <a:t>-1</a:t>
                      </a:r>
                      <a:endParaRPr sz="1200" baseline="24305">
                        <a:latin typeface="Arial MT"/>
                        <a:cs typeface="Arial MT"/>
                      </a:endParaRPr>
                    </a:p>
                  </a:txBody>
                  <a:tcPr marL="0" marR="0" marT="24765" marB="0">
                    <a:solidFill>
                      <a:srgbClr val="9AE2F4"/>
                    </a:solidFill>
                  </a:tcPr>
                </a:tc>
                <a:tc>
                  <a:txBody>
                    <a:bodyPr/>
                    <a:lstStyle/>
                    <a:p>
                      <a:pPr marL="125730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sz="1200" dirty="0">
                          <a:latin typeface="Arial MT"/>
                          <a:cs typeface="Arial MT"/>
                        </a:rPr>
                        <a:t>4,64</a:t>
                      </a:r>
                      <a:endParaRPr sz="1200">
                        <a:latin typeface="Arial MT"/>
                        <a:cs typeface="Arial MT"/>
                      </a:endParaRPr>
                    </a:p>
                  </a:txBody>
                  <a:tcPr marL="0" marR="0" marT="24765" marB="0">
                    <a:solidFill>
                      <a:srgbClr val="9AE2F4"/>
                    </a:solidFill>
                  </a:tcPr>
                </a:tc>
                <a:tc>
                  <a:txBody>
                    <a:bodyPr/>
                    <a:lstStyle/>
                    <a:p>
                      <a:pPr marL="154305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sz="1200" dirty="0">
                          <a:latin typeface="Arial MT"/>
                          <a:cs typeface="Arial MT"/>
                        </a:rPr>
                        <a:t>B</a:t>
                      </a:r>
                      <a:endParaRPr sz="1200">
                        <a:latin typeface="Arial MT"/>
                        <a:cs typeface="Arial MT"/>
                      </a:endParaRPr>
                    </a:p>
                  </a:txBody>
                  <a:tcPr marL="0" marR="0" marT="24765" marB="0">
                    <a:solidFill>
                      <a:srgbClr val="9AE2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48287">
                <a:tc>
                  <a:txBody>
                    <a:bodyPr/>
                    <a:lstStyle/>
                    <a:p>
                      <a:pPr marL="32384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sz="1200" spc="5" dirty="0">
                          <a:latin typeface="Arial MT"/>
                          <a:cs typeface="Arial MT"/>
                        </a:rPr>
                        <a:t>T8</a:t>
                      </a:r>
                      <a:r>
                        <a:rPr sz="1200" spc="-2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200" spc="5" dirty="0">
                          <a:latin typeface="Arial MT"/>
                          <a:cs typeface="Arial MT"/>
                        </a:rPr>
                        <a:t>CAULE</a:t>
                      </a:r>
                      <a:r>
                        <a:rPr sz="1200" spc="-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200" spc="5" dirty="0">
                          <a:latin typeface="Arial MT"/>
                          <a:cs typeface="Arial MT"/>
                        </a:rPr>
                        <a:t>DESI.</a:t>
                      </a:r>
                      <a:r>
                        <a:rPr sz="12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200" dirty="0">
                          <a:latin typeface="Arial MT"/>
                          <a:cs typeface="Arial MT"/>
                        </a:rPr>
                        <a:t>1,5g/L</a:t>
                      </a:r>
                      <a:r>
                        <a:rPr sz="1200" baseline="24305" dirty="0">
                          <a:latin typeface="Arial MT"/>
                          <a:cs typeface="Arial MT"/>
                        </a:rPr>
                        <a:t>-1</a:t>
                      </a:r>
                      <a:endParaRPr sz="1200" baseline="24305">
                        <a:latin typeface="Arial MT"/>
                        <a:cs typeface="Arial MT"/>
                      </a:endParaRPr>
                    </a:p>
                  </a:txBody>
                  <a:tcPr marL="0" marR="0" marT="24765" marB="0">
                    <a:solidFill>
                      <a:srgbClr val="9AE2F4"/>
                    </a:solidFill>
                  </a:tcPr>
                </a:tc>
                <a:tc>
                  <a:txBody>
                    <a:bodyPr/>
                    <a:lstStyle/>
                    <a:p>
                      <a:pPr marL="125730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sz="1200" dirty="0">
                          <a:latin typeface="Arial MT"/>
                          <a:cs typeface="Arial MT"/>
                        </a:rPr>
                        <a:t>5,08</a:t>
                      </a:r>
                      <a:endParaRPr sz="1200">
                        <a:latin typeface="Arial MT"/>
                        <a:cs typeface="Arial MT"/>
                      </a:endParaRPr>
                    </a:p>
                  </a:txBody>
                  <a:tcPr marL="0" marR="0" marT="24765" marB="0">
                    <a:solidFill>
                      <a:srgbClr val="9AE2F4"/>
                    </a:solidFill>
                  </a:tcPr>
                </a:tc>
                <a:tc>
                  <a:txBody>
                    <a:bodyPr/>
                    <a:lstStyle/>
                    <a:p>
                      <a:pPr marL="154305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sz="1200" dirty="0">
                          <a:latin typeface="Arial MT"/>
                          <a:cs typeface="Arial MT"/>
                        </a:rPr>
                        <a:t>B</a:t>
                      </a:r>
                      <a:endParaRPr sz="1200">
                        <a:latin typeface="Arial MT"/>
                        <a:cs typeface="Arial MT"/>
                      </a:endParaRPr>
                    </a:p>
                  </a:txBody>
                  <a:tcPr marL="0" marR="0" marT="24765" marB="0">
                    <a:solidFill>
                      <a:srgbClr val="9AE2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48346">
                <a:tc>
                  <a:txBody>
                    <a:bodyPr/>
                    <a:lstStyle/>
                    <a:p>
                      <a:pPr marL="32384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sz="1200" spc="5" dirty="0">
                          <a:latin typeface="Arial MT"/>
                          <a:cs typeface="Arial MT"/>
                        </a:rPr>
                        <a:t>T1</a:t>
                      </a:r>
                      <a:r>
                        <a:rPr sz="1200" spc="-3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200" spc="5" dirty="0">
                          <a:latin typeface="Arial MT"/>
                          <a:cs typeface="Arial MT"/>
                        </a:rPr>
                        <a:t>CONTROLE</a:t>
                      </a:r>
                      <a:r>
                        <a:rPr sz="1200" spc="-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200" dirty="0">
                          <a:latin typeface="Arial MT"/>
                          <a:cs typeface="Arial MT"/>
                        </a:rPr>
                        <a:t>0g/L</a:t>
                      </a:r>
                      <a:r>
                        <a:rPr sz="1200" baseline="24305" dirty="0">
                          <a:latin typeface="Arial MT"/>
                          <a:cs typeface="Arial MT"/>
                        </a:rPr>
                        <a:t>-1</a:t>
                      </a:r>
                      <a:endParaRPr sz="1200" baseline="24305">
                        <a:latin typeface="Arial MT"/>
                        <a:cs typeface="Arial MT"/>
                      </a:endParaRPr>
                    </a:p>
                  </a:txBody>
                  <a:tcPr marL="0" marR="0" marT="24765" marB="0">
                    <a:solidFill>
                      <a:srgbClr val="9AE2F4"/>
                    </a:solidFill>
                  </a:tcPr>
                </a:tc>
                <a:tc>
                  <a:txBody>
                    <a:bodyPr/>
                    <a:lstStyle/>
                    <a:p>
                      <a:pPr marL="125730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sz="1200" dirty="0">
                          <a:latin typeface="Arial MT"/>
                          <a:cs typeface="Arial MT"/>
                        </a:rPr>
                        <a:t>5,22</a:t>
                      </a:r>
                      <a:endParaRPr sz="1200">
                        <a:latin typeface="Arial MT"/>
                        <a:cs typeface="Arial MT"/>
                      </a:endParaRPr>
                    </a:p>
                  </a:txBody>
                  <a:tcPr marL="0" marR="0" marT="24765" marB="0">
                    <a:solidFill>
                      <a:srgbClr val="9AE2F4"/>
                    </a:solidFill>
                  </a:tcPr>
                </a:tc>
                <a:tc>
                  <a:txBody>
                    <a:bodyPr/>
                    <a:lstStyle/>
                    <a:p>
                      <a:pPr marL="154305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sz="1200" dirty="0">
                          <a:latin typeface="Arial MT"/>
                          <a:cs typeface="Arial MT"/>
                        </a:rPr>
                        <a:t>B</a:t>
                      </a:r>
                      <a:endParaRPr sz="1200">
                        <a:latin typeface="Arial MT"/>
                        <a:cs typeface="Arial MT"/>
                      </a:endParaRPr>
                    </a:p>
                  </a:txBody>
                  <a:tcPr marL="0" marR="0" marT="24765" marB="0">
                    <a:solidFill>
                      <a:srgbClr val="9AE2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48190">
                <a:tc>
                  <a:txBody>
                    <a:bodyPr/>
                    <a:lstStyle/>
                    <a:p>
                      <a:pPr marL="32384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sz="1200" spc="5" dirty="0">
                          <a:latin typeface="Arial MT"/>
                          <a:cs typeface="Arial MT"/>
                        </a:rPr>
                        <a:t>T7</a:t>
                      </a:r>
                      <a:r>
                        <a:rPr sz="1200" spc="-2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200" spc="5" dirty="0">
                          <a:latin typeface="Arial MT"/>
                          <a:cs typeface="Arial MT"/>
                        </a:rPr>
                        <a:t>CAULE</a:t>
                      </a:r>
                      <a:r>
                        <a:rPr sz="12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200" spc="5" dirty="0">
                          <a:latin typeface="Arial MT"/>
                          <a:cs typeface="Arial MT"/>
                        </a:rPr>
                        <a:t>DESI.</a:t>
                      </a:r>
                      <a:r>
                        <a:rPr sz="1200" spc="-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200" dirty="0">
                          <a:latin typeface="Arial MT"/>
                          <a:cs typeface="Arial MT"/>
                        </a:rPr>
                        <a:t>1g/L</a:t>
                      </a:r>
                      <a:r>
                        <a:rPr sz="1200" baseline="24305" dirty="0">
                          <a:latin typeface="Arial MT"/>
                          <a:cs typeface="Arial MT"/>
                        </a:rPr>
                        <a:t>-1</a:t>
                      </a:r>
                      <a:endParaRPr sz="1200" baseline="24305">
                        <a:latin typeface="Arial MT"/>
                        <a:cs typeface="Arial MT"/>
                      </a:endParaRPr>
                    </a:p>
                  </a:txBody>
                  <a:tcPr marL="0" marR="0" marT="24765" marB="0">
                    <a:solidFill>
                      <a:srgbClr val="9AE2F4"/>
                    </a:solidFill>
                  </a:tcPr>
                </a:tc>
                <a:tc>
                  <a:txBody>
                    <a:bodyPr/>
                    <a:lstStyle/>
                    <a:p>
                      <a:pPr marL="125730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sz="1200" dirty="0">
                          <a:latin typeface="Arial MT"/>
                          <a:cs typeface="Arial MT"/>
                        </a:rPr>
                        <a:t>5,64</a:t>
                      </a:r>
                      <a:endParaRPr sz="1200">
                        <a:latin typeface="Arial MT"/>
                        <a:cs typeface="Arial MT"/>
                      </a:endParaRPr>
                    </a:p>
                  </a:txBody>
                  <a:tcPr marL="0" marR="0" marT="24765" marB="0">
                    <a:solidFill>
                      <a:srgbClr val="9AE2F4"/>
                    </a:solidFill>
                  </a:tcPr>
                </a:tc>
                <a:tc>
                  <a:txBody>
                    <a:bodyPr/>
                    <a:lstStyle/>
                    <a:p>
                      <a:pPr marL="154305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sz="1200" dirty="0">
                          <a:latin typeface="Arial MT"/>
                          <a:cs typeface="Arial MT"/>
                        </a:rPr>
                        <a:t>B</a:t>
                      </a:r>
                      <a:endParaRPr sz="1200">
                        <a:latin typeface="Arial MT"/>
                        <a:cs typeface="Arial MT"/>
                      </a:endParaRPr>
                    </a:p>
                  </a:txBody>
                  <a:tcPr marL="0" marR="0" marT="24765" marB="0">
                    <a:solidFill>
                      <a:srgbClr val="9AE2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48369">
                <a:tc>
                  <a:txBody>
                    <a:bodyPr/>
                    <a:lstStyle/>
                    <a:p>
                      <a:pPr marL="32384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sz="1200" spc="5" dirty="0">
                          <a:latin typeface="Arial MT"/>
                          <a:cs typeface="Arial MT"/>
                        </a:rPr>
                        <a:t>T24</a:t>
                      </a:r>
                      <a:r>
                        <a:rPr sz="12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200" dirty="0">
                          <a:latin typeface="Arial MT"/>
                          <a:cs typeface="Arial MT"/>
                        </a:rPr>
                        <a:t>FRUTO</a:t>
                      </a:r>
                      <a:r>
                        <a:rPr sz="12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200" i="1" dirty="0">
                          <a:latin typeface="Arial"/>
                          <a:cs typeface="Arial"/>
                        </a:rPr>
                        <a:t>in</a:t>
                      </a:r>
                      <a:r>
                        <a:rPr sz="1200" i="1" spc="3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200" i="1" dirty="0">
                          <a:latin typeface="Arial"/>
                          <a:cs typeface="Arial"/>
                        </a:rPr>
                        <a:t>natura</a:t>
                      </a:r>
                      <a:r>
                        <a:rPr sz="1200" i="1" spc="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latin typeface="Arial MT"/>
                          <a:cs typeface="Arial MT"/>
                        </a:rPr>
                        <a:t>1,5g/L</a:t>
                      </a:r>
                      <a:r>
                        <a:rPr sz="1200" baseline="24305" dirty="0">
                          <a:latin typeface="Arial MT"/>
                          <a:cs typeface="Arial MT"/>
                        </a:rPr>
                        <a:t>-1</a:t>
                      </a:r>
                      <a:endParaRPr sz="1200" baseline="24305">
                        <a:latin typeface="Arial MT"/>
                        <a:cs typeface="Arial MT"/>
                      </a:endParaRPr>
                    </a:p>
                  </a:txBody>
                  <a:tcPr marL="0" marR="0" marT="24765" marB="0">
                    <a:solidFill>
                      <a:srgbClr val="9AE2F4"/>
                    </a:solidFill>
                  </a:tcPr>
                </a:tc>
                <a:tc>
                  <a:txBody>
                    <a:bodyPr/>
                    <a:lstStyle/>
                    <a:p>
                      <a:pPr marL="125730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sz="1200" dirty="0">
                          <a:latin typeface="Arial MT"/>
                          <a:cs typeface="Arial MT"/>
                        </a:rPr>
                        <a:t>5,78</a:t>
                      </a:r>
                      <a:endParaRPr sz="1200">
                        <a:latin typeface="Arial MT"/>
                        <a:cs typeface="Arial MT"/>
                      </a:endParaRPr>
                    </a:p>
                  </a:txBody>
                  <a:tcPr marL="0" marR="0" marT="24765" marB="0">
                    <a:solidFill>
                      <a:srgbClr val="9AE2F4"/>
                    </a:solidFill>
                  </a:tcPr>
                </a:tc>
                <a:tc>
                  <a:txBody>
                    <a:bodyPr/>
                    <a:lstStyle/>
                    <a:p>
                      <a:pPr marL="154305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sz="1200" dirty="0">
                          <a:latin typeface="Arial MT"/>
                          <a:cs typeface="Arial MT"/>
                        </a:rPr>
                        <a:t>B</a:t>
                      </a:r>
                      <a:endParaRPr sz="1200">
                        <a:latin typeface="Arial MT"/>
                        <a:cs typeface="Arial MT"/>
                      </a:endParaRPr>
                    </a:p>
                  </a:txBody>
                  <a:tcPr marL="0" marR="0" marT="24765" marB="0">
                    <a:solidFill>
                      <a:srgbClr val="9AE2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94017">
                <a:tc>
                  <a:txBody>
                    <a:bodyPr/>
                    <a:lstStyle/>
                    <a:p>
                      <a:pPr marL="32384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sz="1200" spc="5" dirty="0">
                          <a:latin typeface="Arial MT"/>
                          <a:cs typeface="Arial MT"/>
                        </a:rPr>
                        <a:t>T2</a:t>
                      </a:r>
                      <a:r>
                        <a:rPr sz="12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200" spc="5" dirty="0">
                          <a:latin typeface="Arial MT"/>
                          <a:cs typeface="Arial MT"/>
                        </a:rPr>
                        <a:t>CAULE</a:t>
                      </a:r>
                      <a:r>
                        <a:rPr sz="12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200" i="1" dirty="0">
                          <a:latin typeface="Arial"/>
                          <a:cs typeface="Arial"/>
                        </a:rPr>
                        <a:t>in</a:t>
                      </a:r>
                      <a:r>
                        <a:rPr sz="1200" i="1" spc="33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200" i="1" dirty="0">
                          <a:latin typeface="Arial"/>
                          <a:cs typeface="Arial"/>
                        </a:rPr>
                        <a:t>natura</a:t>
                      </a:r>
                      <a:r>
                        <a:rPr sz="1200" i="1" spc="34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latin typeface="Arial MT"/>
                          <a:cs typeface="Arial MT"/>
                        </a:rPr>
                        <a:t>0,5g/L</a:t>
                      </a:r>
                      <a:r>
                        <a:rPr sz="1200" baseline="24305" dirty="0">
                          <a:latin typeface="Arial MT"/>
                          <a:cs typeface="Arial MT"/>
                        </a:rPr>
                        <a:t>-1</a:t>
                      </a:r>
                      <a:endParaRPr sz="1200" baseline="24305">
                        <a:latin typeface="Arial MT"/>
                        <a:cs typeface="Arial MT"/>
                      </a:endParaRPr>
                    </a:p>
                  </a:txBody>
                  <a:tcPr marL="0" marR="0" marT="24765" marB="0">
                    <a:solidFill>
                      <a:srgbClr val="9AE2F4"/>
                    </a:solidFill>
                  </a:tcPr>
                </a:tc>
                <a:tc>
                  <a:txBody>
                    <a:bodyPr/>
                    <a:lstStyle/>
                    <a:p>
                      <a:pPr marL="125730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sz="1200" dirty="0">
                          <a:latin typeface="Arial MT"/>
                          <a:cs typeface="Arial MT"/>
                        </a:rPr>
                        <a:t>6,62</a:t>
                      </a:r>
                      <a:endParaRPr sz="1200">
                        <a:latin typeface="Arial MT"/>
                        <a:cs typeface="Arial MT"/>
                      </a:endParaRPr>
                    </a:p>
                  </a:txBody>
                  <a:tcPr marL="0" marR="0" marT="24765" marB="0">
                    <a:solidFill>
                      <a:srgbClr val="9AE2F4"/>
                    </a:solidFill>
                  </a:tcPr>
                </a:tc>
                <a:tc>
                  <a:txBody>
                    <a:bodyPr/>
                    <a:lstStyle/>
                    <a:p>
                      <a:pPr marL="154305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sz="1200" dirty="0">
                          <a:latin typeface="Arial MT"/>
                          <a:cs typeface="Arial MT"/>
                        </a:rPr>
                        <a:t>B</a:t>
                      </a:r>
                      <a:endParaRPr sz="1200">
                        <a:latin typeface="Arial MT"/>
                        <a:cs typeface="Arial MT"/>
                      </a:endParaRPr>
                    </a:p>
                  </a:txBody>
                  <a:tcPr marL="0" marR="0" marT="24765" marB="0">
                    <a:solidFill>
                      <a:srgbClr val="9AE2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83" name="object 183"/>
          <p:cNvSpPr txBox="1"/>
          <p:nvPr/>
        </p:nvSpPr>
        <p:spPr>
          <a:xfrm>
            <a:off x="7549680" y="18769564"/>
            <a:ext cx="6567805" cy="80581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sz="450" spc="5" dirty="0">
                <a:latin typeface="Arial MT"/>
                <a:cs typeface="Arial MT"/>
              </a:rPr>
              <a:t>ALEXOPOULOS,</a:t>
            </a:r>
            <a:r>
              <a:rPr sz="450" dirty="0">
                <a:latin typeface="Arial MT"/>
                <a:cs typeface="Arial MT"/>
              </a:rPr>
              <a:t> </a:t>
            </a:r>
            <a:r>
              <a:rPr sz="450" spc="5" dirty="0">
                <a:latin typeface="Arial MT"/>
                <a:cs typeface="Arial MT"/>
              </a:rPr>
              <a:t>C.J.;</a:t>
            </a:r>
            <a:r>
              <a:rPr sz="450" dirty="0">
                <a:latin typeface="Arial MT"/>
                <a:cs typeface="Arial MT"/>
              </a:rPr>
              <a:t> MIMS,</a:t>
            </a:r>
            <a:r>
              <a:rPr sz="450" spc="20" dirty="0">
                <a:latin typeface="Arial MT"/>
                <a:cs typeface="Arial MT"/>
              </a:rPr>
              <a:t> </a:t>
            </a:r>
            <a:r>
              <a:rPr sz="450" spc="10" dirty="0">
                <a:latin typeface="Arial MT"/>
                <a:cs typeface="Arial MT"/>
              </a:rPr>
              <a:t>C.W.;</a:t>
            </a:r>
            <a:r>
              <a:rPr sz="450" spc="-20" dirty="0">
                <a:latin typeface="Arial MT"/>
                <a:cs typeface="Arial MT"/>
              </a:rPr>
              <a:t> </a:t>
            </a:r>
            <a:r>
              <a:rPr sz="450" spc="10" dirty="0">
                <a:latin typeface="Arial MT"/>
                <a:cs typeface="Arial MT"/>
              </a:rPr>
              <a:t>BLACKWELL,</a:t>
            </a:r>
            <a:r>
              <a:rPr sz="450" spc="-25" dirty="0">
                <a:latin typeface="Arial MT"/>
                <a:cs typeface="Arial MT"/>
              </a:rPr>
              <a:t> </a:t>
            </a:r>
            <a:r>
              <a:rPr sz="450" dirty="0">
                <a:latin typeface="Arial MT"/>
                <a:cs typeface="Arial MT"/>
              </a:rPr>
              <a:t>M.</a:t>
            </a:r>
            <a:r>
              <a:rPr sz="450" spc="10" dirty="0">
                <a:latin typeface="Arial MT"/>
                <a:cs typeface="Arial MT"/>
              </a:rPr>
              <a:t> </a:t>
            </a:r>
            <a:r>
              <a:rPr sz="450" b="1" dirty="0">
                <a:latin typeface="Arial"/>
                <a:cs typeface="Arial"/>
              </a:rPr>
              <a:t>Introductory</a:t>
            </a:r>
            <a:r>
              <a:rPr sz="450" b="1" spc="25" dirty="0">
                <a:latin typeface="Arial"/>
                <a:cs typeface="Arial"/>
              </a:rPr>
              <a:t> </a:t>
            </a:r>
            <a:r>
              <a:rPr sz="450" b="1" spc="5" dirty="0">
                <a:latin typeface="Arial"/>
                <a:cs typeface="Arial"/>
              </a:rPr>
              <a:t>mycology</a:t>
            </a:r>
            <a:r>
              <a:rPr sz="450" spc="5" dirty="0">
                <a:latin typeface="Arial MT"/>
                <a:cs typeface="Arial MT"/>
              </a:rPr>
              <a:t>.</a:t>
            </a:r>
            <a:r>
              <a:rPr sz="450" dirty="0">
                <a:latin typeface="Arial MT"/>
                <a:cs typeface="Arial MT"/>
              </a:rPr>
              <a:t> </a:t>
            </a:r>
            <a:r>
              <a:rPr sz="450" spc="5" dirty="0">
                <a:latin typeface="Arial MT"/>
                <a:cs typeface="Arial MT"/>
              </a:rPr>
              <a:t>4.</a:t>
            </a:r>
            <a:r>
              <a:rPr sz="450" dirty="0">
                <a:latin typeface="Arial MT"/>
                <a:cs typeface="Arial MT"/>
              </a:rPr>
              <a:t> </a:t>
            </a:r>
            <a:r>
              <a:rPr sz="450" spc="5" dirty="0">
                <a:latin typeface="Arial MT"/>
                <a:cs typeface="Arial MT"/>
              </a:rPr>
              <a:t>ed.</a:t>
            </a:r>
            <a:r>
              <a:rPr sz="450" spc="-10" dirty="0">
                <a:latin typeface="Arial MT"/>
                <a:cs typeface="Arial MT"/>
              </a:rPr>
              <a:t> </a:t>
            </a:r>
            <a:r>
              <a:rPr sz="450" spc="10" dirty="0">
                <a:latin typeface="Arial MT"/>
                <a:cs typeface="Arial MT"/>
              </a:rPr>
              <a:t>New</a:t>
            </a:r>
            <a:r>
              <a:rPr sz="450" spc="15" dirty="0">
                <a:latin typeface="Arial MT"/>
                <a:cs typeface="Arial MT"/>
              </a:rPr>
              <a:t> </a:t>
            </a:r>
            <a:r>
              <a:rPr sz="450" spc="5" dirty="0">
                <a:latin typeface="Arial MT"/>
                <a:cs typeface="Arial MT"/>
              </a:rPr>
              <a:t>York:</a:t>
            </a:r>
            <a:r>
              <a:rPr sz="450" dirty="0">
                <a:latin typeface="Arial MT"/>
                <a:cs typeface="Arial MT"/>
              </a:rPr>
              <a:t> </a:t>
            </a:r>
            <a:r>
              <a:rPr sz="450" spc="5" dirty="0">
                <a:latin typeface="Arial MT"/>
                <a:cs typeface="Arial MT"/>
              </a:rPr>
              <a:t>John</a:t>
            </a:r>
            <a:r>
              <a:rPr sz="450" spc="-10" dirty="0">
                <a:latin typeface="Arial MT"/>
                <a:cs typeface="Arial MT"/>
              </a:rPr>
              <a:t> </a:t>
            </a:r>
            <a:r>
              <a:rPr sz="450" spc="10" dirty="0">
                <a:latin typeface="Arial MT"/>
                <a:cs typeface="Arial MT"/>
              </a:rPr>
              <a:t>Wiley,</a:t>
            </a:r>
            <a:r>
              <a:rPr sz="450" spc="-25" dirty="0">
                <a:latin typeface="Arial MT"/>
                <a:cs typeface="Arial MT"/>
              </a:rPr>
              <a:t> </a:t>
            </a:r>
            <a:r>
              <a:rPr sz="450" spc="5" dirty="0">
                <a:latin typeface="Arial MT"/>
                <a:cs typeface="Arial MT"/>
              </a:rPr>
              <a:t>1996.</a:t>
            </a:r>
            <a:r>
              <a:rPr sz="450" spc="-10" dirty="0">
                <a:latin typeface="Arial MT"/>
                <a:cs typeface="Arial MT"/>
              </a:rPr>
              <a:t> </a:t>
            </a:r>
            <a:r>
              <a:rPr sz="450" spc="5" dirty="0">
                <a:latin typeface="Arial MT"/>
                <a:cs typeface="Arial MT"/>
              </a:rPr>
              <a:t>868p.</a:t>
            </a:r>
            <a:endParaRPr sz="450">
              <a:latin typeface="Arial MT"/>
              <a:cs typeface="Arial MT"/>
            </a:endParaRPr>
          </a:p>
          <a:p>
            <a:pPr marL="29209">
              <a:lnSpc>
                <a:spcPct val="100000"/>
              </a:lnSpc>
              <a:spcBef>
                <a:spcPts val="20"/>
              </a:spcBef>
            </a:pPr>
            <a:r>
              <a:rPr sz="450" spc="5" dirty="0">
                <a:latin typeface="Arial MT"/>
                <a:cs typeface="Arial MT"/>
              </a:rPr>
              <a:t>ANTUNES,</a:t>
            </a:r>
            <a:r>
              <a:rPr sz="450" spc="10" dirty="0">
                <a:latin typeface="Arial MT"/>
                <a:cs typeface="Arial MT"/>
              </a:rPr>
              <a:t> </a:t>
            </a:r>
            <a:r>
              <a:rPr sz="450" spc="5" dirty="0">
                <a:latin typeface="Arial MT"/>
                <a:cs typeface="Arial MT"/>
              </a:rPr>
              <a:t>L.</a:t>
            </a:r>
            <a:r>
              <a:rPr sz="450" dirty="0">
                <a:latin typeface="Arial MT"/>
                <a:cs typeface="Arial MT"/>
              </a:rPr>
              <a:t> E.</a:t>
            </a:r>
            <a:r>
              <a:rPr sz="450" spc="10" dirty="0">
                <a:latin typeface="Arial MT"/>
                <a:cs typeface="Arial MT"/>
              </a:rPr>
              <a:t> </a:t>
            </a:r>
            <a:r>
              <a:rPr sz="450" spc="5" dirty="0">
                <a:latin typeface="Arial MT"/>
                <a:cs typeface="Arial MT"/>
              </a:rPr>
              <a:t>C.</a:t>
            </a:r>
            <a:r>
              <a:rPr sz="450" dirty="0">
                <a:latin typeface="Arial MT"/>
                <a:cs typeface="Arial MT"/>
              </a:rPr>
              <a:t> </a:t>
            </a:r>
            <a:r>
              <a:rPr sz="450" spc="5" dirty="0">
                <a:latin typeface="Arial MT"/>
                <a:cs typeface="Arial MT"/>
              </a:rPr>
              <a:t>et</a:t>
            </a:r>
            <a:r>
              <a:rPr sz="450" dirty="0">
                <a:latin typeface="Arial MT"/>
                <a:cs typeface="Arial MT"/>
              </a:rPr>
              <a:t> </a:t>
            </a:r>
            <a:r>
              <a:rPr sz="450" spc="5" dirty="0">
                <a:latin typeface="Arial MT"/>
                <a:cs typeface="Arial MT"/>
              </a:rPr>
              <a:t>al.</a:t>
            </a:r>
            <a:r>
              <a:rPr sz="450" dirty="0">
                <a:latin typeface="Arial MT"/>
                <a:cs typeface="Arial MT"/>
              </a:rPr>
              <a:t> </a:t>
            </a:r>
            <a:r>
              <a:rPr sz="450" spc="5" dirty="0">
                <a:latin typeface="Arial MT"/>
                <a:cs typeface="Arial MT"/>
              </a:rPr>
              <a:t>Produção</a:t>
            </a:r>
            <a:r>
              <a:rPr sz="450" spc="-15" dirty="0">
                <a:latin typeface="Arial MT"/>
                <a:cs typeface="Arial MT"/>
              </a:rPr>
              <a:t> </a:t>
            </a:r>
            <a:r>
              <a:rPr sz="450" spc="5" dirty="0">
                <a:latin typeface="Arial MT"/>
                <a:cs typeface="Arial MT"/>
              </a:rPr>
              <a:t>integrada</a:t>
            </a:r>
            <a:r>
              <a:rPr sz="450" spc="-15" dirty="0">
                <a:latin typeface="Arial MT"/>
                <a:cs typeface="Arial MT"/>
              </a:rPr>
              <a:t> </a:t>
            </a:r>
            <a:r>
              <a:rPr sz="450" spc="5" dirty="0">
                <a:latin typeface="Arial MT"/>
                <a:cs typeface="Arial MT"/>
              </a:rPr>
              <a:t>de</a:t>
            </a:r>
            <a:r>
              <a:rPr sz="450" spc="-10" dirty="0">
                <a:latin typeface="Arial MT"/>
                <a:cs typeface="Arial MT"/>
              </a:rPr>
              <a:t> </a:t>
            </a:r>
            <a:r>
              <a:rPr sz="450" spc="5" dirty="0">
                <a:latin typeface="Arial MT"/>
                <a:cs typeface="Arial MT"/>
              </a:rPr>
              <a:t>morango</a:t>
            </a:r>
            <a:r>
              <a:rPr sz="450" dirty="0">
                <a:latin typeface="Arial MT"/>
                <a:cs typeface="Arial MT"/>
              </a:rPr>
              <a:t> </a:t>
            </a:r>
            <a:r>
              <a:rPr sz="450" spc="5" dirty="0">
                <a:latin typeface="Arial MT"/>
                <a:cs typeface="Arial MT"/>
              </a:rPr>
              <a:t>(PIMo)</a:t>
            </a:r>
            <a:r>
              <a:rPr sz="450" spc="10" dirty="0">
                <a:latin typeface="Arial MT"/>
                <a:cs typeface="Arial MT"/>
              </a:rPr>
              <a:t> </a:t>
            </a:r>
            <a:r>
              <a:rPr sz="450" spc="5" dirty="0">
                <a:latin typeface="Arial MT"/>
                <a:cs typeface="Arial MT"/>
              </a:rPr>
              <a:t>no Brasil.</a:t>
            </a:r>
            <a:r>
              <a:rPr sz="450" spc="-20" dirty="0">
                <a:latin typeface="Arial MT"/>
                <a:cs typeface="Arial MT"/>
              </a:rPr>
              <a:t> </a:t>
            </a:r>
            <a:r>
              <a:rPr sz="450" spc="5" dirty="0">
                <a:latin typeface="Arial MT"/>
                <a:cs typeface="Arial MT"/>
              </a:rPr>
              <a:t>In:</a:t>
            </a:r>
            <a:r>
              <a:rPr sz="450" dirty="0">
                <a:latin typeface="Arial MT"/>
                <a:cs typeface="Arial MT"/>
              </a:rPr>
              <a:t> </a:t>
            </a:r>
            <a:r>
              <a:rPr sz="450" spc="5" dirty="0">
                <a:latin typeface="Arial MT"/>
                <a:cs typeface="Arial MT"/>
              </a:rPr>
              <a:t>Morango:</a:t>
            </a:r>
            <a:r>
              <a:rPr sz="450" spc="-10" dirty="0">
                <a:latin typeface="Arial MT"/>
                <a:cs typeface="Arial MT"/>
              </a:rPr>
              <a:t> </a:t>
            </a:r>
            <a:r>
              <a:rPr sz="450" spc="5" dirty="0">
                <a:latin typeface="Arial MT"/>
                <a:cs typeface="Arial MT"/>
              </a:rPr>
              <a:t>conquistando</a:t>
            </a:r>
            <a:r>
              <a:rPr sz="450" spc="-15" dirty="0">
                <a:latin typeface="Arial MT"/>
                <a:cs typeface="Arial MT"/>
              </a:rPr>
              <a:t> </a:t>
            </a:r>
            <a:r>
              <a:rPr sz="450" spc="5" dirty="0">
                <a:latin typeface="Arial MT"/>
                <a:cs typeface="Arial MT"/>
              </a:rPr>
              <a:t>novas</a:t>
            </a:r>
            <a:r>
              <a:rPr sz="450" spc="-10" dirty="0">
                <a:latin typeface="Arial MT"/>
                <a:cs typeface="Arial MT"/>
              </a:rPr>
              <a:t> </a:t>
            </a:r>
            <a:r>
              <a:rPr sz="450" spc="5" dirty="0">
                <a:latin typeface="Arial MT"/>
                <a:cs typeface="Arial MT"/>
              </a:rPr>
              <a:t>fronteiras.</a:t>
            </a:r>
            <a:r>
              <a:rPr sz="450" spc="-25" dirty="0">
                <a:latin typeface="Arial MT"/>
                <a:cs typeface="Arial MT"/>
              </a:rPr>
              <a:t> </a:t>
            </a:r>
            <a:r>
              <a:rPr sz="450" b="1" dirty="0">
                <a:latin typeface="Arial"/>
                <a:cs typeface="Arial"/>
              </a:rPr>
              <a:t>Informe</a:t>
            </a:r>
            <a:r>
              <a:rPr sz="450" b="1" spc="25" dirty="0">
                <a:latin typeface="Arial"/>
                <a:cs typeface="Arial"/>
              </a:rPr>
              <a:t> </a:t>
            </a:r>
            <a:r>
              <a:rPr sz="450" b="1" spc="5" dirty="0">
                <a:latin typeface="Arial"/>
                <a:cs typeface="Arial"/>
              </a:rPr>
              <a:t>Agropecuário</a:t>
            </a:r>
            <a:r>
              <a:rPr sz="450" spc="5" dirty="0">
                <a:latin typeface="Arial MT"/>
                <a:cs typeface="Arial MT"/>
              </a:rPr>
              <a:t>,</a:t>
            </a:r>
            <a:r>
              <a:rPr sz="450" dirty="0">
                <a:latin typeface="Arial MT"/>
                <a:cs typeface="Arial MT"/>
              </a:rPr>
              <a:t> </a:t>
            </a:r>
            <a:r>
              <a:rPr sz="450" spc="5" dirty="0">
                <a:latin typeface="Arial MT"/>
                <a:cs typeface="Arial MT"/>
              </a:rPr>
              <a:t>v.</a:t>
            </a:r>
            <a:r>
              <a:rPr sz="450" dirty="0">
                <a:latin typeface="Arial MT"/>
                <a:cs typeface="Arial MT"/>
              </a:rPr>
              <a:t> </a:t>
            </a:r>
            <a:r>
              <a:rPr sz="450" spc="5" dirty="0">
                <a:latin typeface="Arial MT"/>
                <a:cs typeface="Arial MT"/>
              </a:rPr>
              <a:t>28,</a:t>
            </a:r>
            <a:r>
              <a:rPr sz="450" dirty="0">
                <a:latin typeface="Arial MT"/>
                <a:cs typeface="Arial MT"/>
              </a:rPr>
              <a:t> </a:t>
            </a:r>
            <a:r>
              <a:rPr sz="450" spc="5" dirty="0">
                <a:latin typeface="Arial MT"/>
                <a:cs typeface="Arial MT"/>
              </a:rPr>
              <a:t>n.</a:t>
            </a:r>
            <a:r>
              <a:rPr sz="450" dirty="0">
                <a:latin typeface="Arial MT"/>
                <a:cs typeface="Arial MT"/>
              </a:rPr>
              <a:t> </a:t>
            </a:r>
            <a:r>
              <a:rPr sz="450" spc="5" dirty="0">
                <a:latin typeface="Arial MT"/>
                <a:cs typeface="Arial MT"/>
              </a:rPr>
              <a:t>236,</a:t>
            </a:r>
            <a:r>
              <a:rPr sz="450" spc="-10" dirty="0">
                <a:latin typeface="Arial MT"/>
                <a:cs typeface="Arial MT"/>
              </a:rPr>
              <a:t> </a:t>
            </a:r>
            <a:r>
              <a:rPr sz="450" spc="5" dirty="0">
                <a:latin typeface="Arial MT"/>
                <a:cs typeface="Arial MT"/>
              </a:rPr>
              <a:t>p.</a:t>
            </a:r>
            <a:r>
              <a:rPr sz="450" dirty="0">
                <a:latin typeface="Arial MT"/>
                <a:cs typeface="Arial MT"/>
              </a:rPr>
              <a:t> </a:t>
            </a:r>
            <a:r>
              <a:rPr sz="450" spc="5" dirty="0">
                <a:latin typeface="Arial MT"/>
                <a:cs typeface="Arial MT"/>
              </a:rPr>
              <a:t>34-39,</a:t>
            </a:r>
            <a:r>
              <a:rPr sz="450" spc="-20" dirty="0">
                <a:latin typeface="Arial MT"/>
                <a:cs typeface="Arial MT"/>
              </a:rPr>
              <a:t> </a:t>
            </a:r>
            <a:r>
              <a:rPr sz="450" spc="5" dirty="0">
                <a:latin typeface="Arial MT"/>
                <a:cs typeface="Arial MT"/>
              </a:rPr>
              <a:t>2007.</a:t>
            </a:r>
            <a:endParaRPr sz="450">
              <a:latin typeface="Arial MT"/>
              <a:cs typeface="Arial MT"/>
            </a:endParaRPr>
          </a:p>
          <a:p>
            <a:pPr marL="12700" marR="5080" indent="17145">
              <a:lnSpc>
                <a:spcPct val="103400"/>
              </a:lnSpc>
            </a:pPr>
            <a:r>
              <a:rPr sz="450" spc="5" dirty="0">
                <a:latin typeface="Arial MT"/>
                <a:cs typeface="Arial MT"/>
              </a:rPr>
              <a:t>AUGUSTO</a:t>
            </a:r>
            <a:r>
              <a:rPr sz="450" spc="25" dirty="0">
                <a:latin typeface="Arial MT"/>
                <a:cs typeface="Arial MT"/>
              </a:rPr>
              <a:t> </a:t>
            </a:r>
            <a:r>
              <a:rPr sz="450" spc="5" dirty="0">
                <a:latin typeface="Arial MT"/>
                <a:cs typeface="Arial MT"/>
              </a:rPr>
              <a:t>L</a:t>
            </a:r>
            <a:r>
              <a:rPr sz="450" spc="30" dirty="0">
                <a:latin typeface="Arial MT"/>
                <a:cs typeface="Arial MT"/>
              </a:rPr>
              <a:t> </a:t>
            </a:r>
            <a:r>
              <a:rPr sz="450" spc="10" dirty="0">
                <a:latin typeface="Arial MT"/>
                <a:cs typeface="Arial MT"/>
              </a:rPr>
              <a:t>G</a:t>
            </a:r>
            <a:r>
              <a:rPr sz="450" spc="30" dirty="0">
                <a:latin typeface="Arial MT"/>
                <a:cs typeface="Arial MT"/>
              </a:rPr>
              <a:t> </a:t>
            </a:r>
            <a:r>
              <a:rPr sz="450" dirty="0">
                <a:latin typeface="Arial MT"/>
                <a:cs typeface="Arial MT"/>
              </a:rPr>
              <a:t>S,</a:t>
            </a:r>
            <a:r>
              <a:rPr sz="450" spc="15" dirty="0">
                <a:latin typeface="Arial MT"/>
                <a:cs typeface="Arial MT"/>
              </a:rPr>
              <a:t> </a:t>
            </a:r>
            <a:r>
              <a:rPr sz="450" spc="5" dirty="0">
                <a:latin typeface="Arial MT"/>
                <a:cs typeface="Arial MT"/>
              </a:rPr>
              <a:t>GURGEL</a:t>
            </a:r>
            <a:r>
              <a:rPr sz="450" spc="30" dirty="0">
                <a:latin typeface="Arial MT"/>
                <a:cs typeface="Arial MT"/>
              </a:rPr>
              <a:t> </a:t>
            </a:r>
            <a:r>
              <a:rPr sz="450" dirty="0">
                <a:latin typeface="Arial MT"/>
                <a:cs typeface="Arial MT"/>
              </a:rPr>
              <a:t>I</a:t>
            </a:r>
            <a:r>
              <a:rPr sz="450" spc="15" dirty="0">
                <a:latin typeface="Arial MT"/>
                <a:cs typeface="Arial MT"/>
              </a:rPr>
              <a:t> </a:t>
            </a:r>
            <a:r>
              <a:rPr sz="450" spc="10" dirty="0">
                <a:latin typeface="Arial MT"/>
                <a:cs typeface="Arial MT"/>
              </a:rPr>
              <a:t>G</a:t>
            </a:r>
            <a:r>
              <a:rPr sz="450" spc="30" dirty="0">
                <a:latin typeface="Arial MT"/>
                <a:cs typeface="Arial MT"/>
              </a:rPr>
              <a:t> </a:t>
            </a:r>
            <a:r>
              <a:rPr sz="450" spc="5" dirty="0">
                <a:latin typeface="Arial MT"/>
                <a:cs typeface="Arial MT"/>
              </a:rPr>
              <a:t>D,</a:t>
            </a:r>
            <a:r>
              <a:rPr sz="450" spc="30" dirty="0">
                <a:latin typeface="Arial MT"/>
                <a:cs typeface="Arial MT"/>
              </a:rPr>
              <a:t> </a:t>
            </a:r>
            <a:r>
              <a:rPr sz="450" spc="5" dirty="0">
                <a:latin typeface="Arial MT"/>
                <a:cs typeface="Arial MT"/>
              </a:rPr>
              <a:t>FLORÊNCIO</a:t>
            </a:r>
            <a:r>
              <a:rPr sz="450" spc="30" dirty="0">
                <a:latin typeface="Arial MT"/>
                <a:cs typeface="Arial MT"/>
              </a:rPr>
              <a:t> </a:t>
            </a:r>
            <a:r>
              <a:rPr sz="450" spc="5" dirty="0">
                <a:latin typeface="Arial MT"/>
                <a:cs typeface="Arial MT"/>
              </a:rPr>
              <a:t>L,</a:t>
            </a:r>
            <a:r>
              <a:rPr sz="450" spc="25" dirty="0">
                <a:latin typeface="Arial MT"/>
                <a:cs typeface="Arial MT"/>
              </a:rPr>
              <a:t> </a:t>
            </a:r>
            <a:r>
              <a:rPr sz="450" spc="5" dirty="0">
                <a:latin typeface="Arial MT"/>
                <a:cs typeface="Arial MT"/>
              </a:rPr>
              <a:t>ARAÚJO</a:t>
            </a:r>
            <a:r>
              <a:rPr sz="450" spc="30" dirty="0">
                <a:latin typeface="Arial MT"/>
                <a:cs typeface="Arial MT"/>
              </a:rPr>
              <a:t> </a:t>
            </a:r>
            <a:r>
              <a:rPr sz="450" spc="10" dirty="0">
                <a:latin typeface="Arial MT"/>
                <a:cs typeface="Arial MT"/>
              </a:rPr>
              <a:t>A</a:t>
            </a:r>
            <a:r>
              <a:rPr sz="450" spc="25" dirty="0">
                <a:latin typeface="Arial MT"/>
                <a:cs typeface="Arial MT"/>
              </a:rPr>
              <a:t> </a:t>
            </a:r>
            <a:r>
              <a:rPr sz="450" spc="10" dirty="0">
                <a:latin typeface="Arial MT"/>
                <a:cs typeface="Arial MT"/>
              </a:rPr>
              <a:t>C</a:t>
            </a:r>
            <a:r>
              <a:rPr sz="450" spc="20" dirty="0">
                <a:latin typeface="Arial MT"/>
                <a:cs typeface="Arial MT"/>
              </a:rPr>
              <a:t> </a:t>
            </a:r>
            <a:r>
              <a:rPr sz="450" dirty="0">
                <a:latin typeface="Arial MT"/>
                <a:cs typeface="Arial MT"/>
              </a:rPr>
              <a:t>P.</a:t>
            </a:r>
            <a:r>
              <a:rPr sz="450" spc="30" dirty="0">
                <a:latin typeface="Arial MT"/>
                <a:cs typeface="Arial MT"/>
              </a:rPr>
              <a:t> </a:t>
            </a:r>
            <a:r>
              <a:rPr sz="450" spc="5" dirty="0">
                <a:latin typeface="Arial MT"/>
                <a:cs typeface="Arial MT"/>
              </a:rPr>
              <a:t>Exposição</a:t>
            </a:r>
            <a:r>
              <a:rPr sz="450" spc="15" dirty="0">
                <a:latin typeface="Arial MT"/>
                <a:cs typeface="Arial MT"/>
              </a:rPr>
              <a:t> </a:t>
            </a:r>
            <a:r>
              <a:rPr sz="450" dirty="0">
                <a:latin typeface="Arial MT"/>
                <a:cs typeface="Arial MT"/>
              </a:rPr>
              <a:t>ocupacional</a:t>
            </a:r>
            <a:r>
              <a:rPr sz="450" spc="30" dirty="0">
                <a:latin typeface="Arial MT"/>
                <a:cs typeface="Arial MT"/>
              </a:rPr>
              <a:t> </a:t>
            </a:r>
            <a:r>
              <a:rPr sz="450" spc="5" dirty="0">
                <a:latin typeface="Arial MT"/>
                <a:cs typeface="Arial MT"/>
              </a:rPr>
              <a:t>aos</a:t>
            </a:r>
            <a:r>
              <a:rPr sz="450" spc="20" dirty="0">
                <a:latin typeface="Arial MT"/>
                <a:cs typeface="Arial MT"/>
              </a:rPr>
              <a:t> </a:t>
            </a:r>
            <a:r>
              <a:rPr sz="450" dirty="0">
                <a:latin typeface="Arial MT"/>
                <a:cs typeface="Arial MT"/>
              </a:rPr>
              <a:t>agrotóxicos</a:t>
            </a:r>
            <a:r>
              <a:rPr sz="450" spc="15" dirty="0">
                <a:latin typeface="Arial MT"/>
                <a:cs typeface="Arial MT"/>
              </a:rPr>
              <a:t> </a:t>
            </a:r>
            <a:r>
              <a:rPr sz="450" spc="5" dirty="0">
                <a:latin typeface="Arial MT"/>
                <a:cs typeface="Arial MT"/>
              </a:rPr>
              <a:t>e</a:t>
            </a:r>
            <a:r>
              <a:rPr sz="450" spc="30" dirty="0">
                <a:latin typeface="Arial MT"/>
                <a:cs typeface="Arial MT"/>
              </a:rPr>
              <a:t> </a:t>
            </a:r>
            <a:r>
              <a:rPr sz="450" spc="5" dirty="0">
                <a:latin typeface="Arial MT"/>
                <a:cs typeface="Arial MT"/>
              </a:rPr>
              <a:t>riscos</a:t>
            </a:r>
            <a:r>
              <a:rPr sz="450" spc="30" dirty="0">
                <a:latin typeface="Arial MT"/>
                <a:cs typeface="Arial MT"/>
              </a:rPr>
              <a:t> </a:t>
            </a:r>
            <a:r>
              <a:rPr sz="450" dirty="0">
                <a:latin typeface="Arial MT"/>
                <a:cs typeface="Arial MT"/>
              </a:rPr>
              <a:t>sócioambientais:</a:t>
            </a:r>
            <a:r>
              <a:rPr sz="450" spc="25" dirty="0">
                <a:latin typeface="Arial MT"/>
                <a:cs typeface="Arial MT"/>
              </a:rPr>
              <a:t> </a:t>
            </a:r>
            <a:r>
              <a:rPr sz="450" dirty="0">
                <a:latin typeface="Arial MT"/>
                <a:cs typeface="Arial MT"/>
              </a:rPr>
              <a:t>subsídio</a:t>
            </a:r>
            <a:r>
              <a:rPr sz="450" spc="20" dirty="0">
                <a:latin typeface="Arial MT"/>
                <a:cs typeface="Arial MT"/>
              </a:rPr>
              <a:t> </a:t>
            </a:r>
            <a:r>
              <a:rPr sz="450" spc="5" dirty="0">
                <a:latin typeface="Arial MT"/>
                <a:cs typeface="Arial MT"/>
              </a:rPr>
              <a:t>para</a:t>
            </a:r>
            <a:r>
              <a:rPr sz="450" spc="30" dirty="0">
                <a:latin typeface="Arial MT"/>
                <a:cs typeface="Arial MT"/>
              </a:rPr>
              <a:t> </a:t>
            </a:r>
            <a:r>
              <a:rPr sz="450" spc="5" dirty="0">
                <a:latin typeface="Arial MT"/>
                <a:cs typeface="Arial MT"/>
              </a:rPr>
              <a:t>ações</a:t>
            </a:r>
            <a:r>
              <a:rPr sz="450" spc="15" dirty="0">
                <a:latin typeface="Arial MT"/>
                <a:cs typeface="Arial MT"/>
              </a:rPr>
              <a:t> </a:t>
            </a:r>
            <a:r>
              <a:rPr sz="450" dirty="0">
                <a:latin typeface="Arial MT"/>
                <a:cs typeface="Arial MT"/>
              </a:rPr>
              <a:t>integradas</a:t>
            </a:r>
            <a:r>
              <a:rPr sz="450" spc="30" dirty="0">
                <a:latin typeface="Arial MT"/>
                <a:cs typeface="Arial MT"/>
              </a:rPr>
              <a:t> </a:t>
            </a:r>
            <a:r>
              <a:rPr sz="450" dirty="0">
                <a:latin typeface="Arial MT"/>
                <a:cs typeface="Arial MT"/>
              </a:rPr>
              <a:t>no</a:t>
            </a:r>
            <a:r>
              <a:rPr sz="450" spc="25" dirty="0">
                <a:latin typeface="Arial MT"/>
                <a:cs typeface="Arial MT"/>
              </a:rPr>
              <a:t> </a:t>
            </a:r>
            <a:r>
              <a:rPr sz="450" dirty="0">
                <a:latin typeface="Arial MT"/>
                <a:cs typeface="Arial MT"/>
              </a:rPr>
              <a:t>estado</a:t>
            </a:r>
            <a:r>
              <a:rPr sz="450" spc="20" dirty="0">
                <a:latin typeface="Arial MT"/>
                <a:cs typeface="Arial MT"/>
              </a:rPr>
              <a:t> </a:t>
            </a:r>
            <a:r>
              <a:rPr sz="450" spc="5" dirty="0">
                <a:latin typeface="Arial MT"/>
                <a:cs typeface="Arial MT"/>
              </a:rPr>
              <a:t>de</a:t>
            </a:r>
            <a:r>
              <a:rPr sz="450" spc="30" dirty="0">
                <a:latin typeface="Arial MT"/>
                <a:cs typeface="Arial MT"/>
              </a:rPr>
              <a:t> </a:t>
            </a:r>
            <a:r>
              <a:rPr sz="450" dirty="0">
                <a:latin typeface="Arial MT"/>
                <a:cs typeface="Arial MT"/>
              </a:rPr>
              <a:t>Pernambuco.</a:t>
            </a:r>
            <a:r>
              <a:rPr sz="450" spc="25" dirty="0">
                <a:latin typeface="Arial MT"/>
                <a:cs typeface="Arial MT"/>
              </a:rPr>
              <a:t> </a:t>
            </a:r>
            <a:r>
              <a:rPr sz="450" dirty="0">
                <a:latin typeface="Arial MT"/>
                <a:cs typeface="Arial MT"/>
              </a:rPr>
              <a:t>In:</a:t>
            </a:r>
            <a:r>
              <a:rPr sz="450" spc="30" dirty="0">
                <a:latin typeface="Arial MT"/>
                <a:cs typeface="Arial MT"/>
              </a:rPr>
              <a:t> </a:t>
            </a:r>
            <a:r>
              <a:rPr sz="450" dirty="0">
                <a:latin typeface="Arial MT"/>
                <a:cs typeface="Arial MT"/>
              </a:rPr>
              <a:t>Augusto</a:t>
            </a:r>
            <a:r>
              <a:rPr sz="450" spc="30" dirty="0">
                <a:latin typeface="Arial MT"/>
                <a:cs typeface="Arial MT"/>
              </a:rPr>
              <a:t> </a:t>
            </a:r>
            <a:r>
              <a:rPr sz="450" spc="5" dirty="0">
                <a:latin typeface="Arial MT"/>
                <a:cs typeface="Arial MT"/>
              </a:rPr>
              <a:t>LGS,</a:t>
            </a:r>
            <a:r>
              <a:rPr sz="450" spc="30" dirty="0">
                <a:latin typeface="Arial MT"/>
                <a:cs typeface="Arial MT"/>
              </a:rPr>
              <a:t> </a:t>
            </a:r>
            <a:r>
              <a:rPr sz="450" dirty="0">
                <a:latin typeface="Arial MT"/>
                <a:cs typeface="Arial MT"/>
              </a:rPr>
              <a:t>Florêncio</a:t>
            </a:r>
            <a:r>
              <a:rPr sz="450" spc="25" dirty="0">
                <a:latin typeface="Arial MT"/>
                <a:cs typeface="Arial MT"/>
              </a:rPr>
              <a:t> </a:t>
            </a:r>
            <a:r>
              <a:rPr sz="450" dirty="0">
                <a:latin typeface="Arial MT"/>
                <a:cs typeface="Arial MT"/>
              </a:rPr>
              <a:t>L,</a:t>
            </a:r>
            <a:r>
              <a:rPr sz="450" spc="30" dirty="0">
                <a:latin typeface="Arial MT"/>
                <a:cs typeface="Arial MT"/>
              </a:rPr>
              <a:t> </a:t>
            </a:r>
            <a:r>
              <a:rPr sz="450" spc="5" dirty="0">
                <a:latin typeface="Arial MT"/>
                <a:cs typeface="Arial MT"/>
              </a:rPr>
              <a:t>Carneiro</a:t>
            </a:r>
            <a:r>
              <a:rPr sz="450" spc="20" dirty="0">
                <a:latin typeface="Arial MT"/>
                <a:cs typeface="Arial MT"/>
              </a:rPr>
              <a:t> </a:t>
            </a:r>
            <a:r>
              <a:rPr sz="450" dirty="0">
                <a:latin typeface="Arial MT"/>
                <a:cs typeface="Arial MT"/>
              </a:rPr>
              <a:t>RM.</a:t>
            </a:r>
            <a:r>
              <a:rPr sz="450" spc="25" dirty="0">
                <a:latin typeface="Arial MT"/>
                <a:cs typeface="Arial MT"/>
              </a:rPr>
              <a:t> </a:t>
            </a:r>
            <a:r>
              <a:rPr sz="450" b="1" spc="5" dirty="0">
                <a:latin typeface="Arial"/>
                <a:cs typeface="Arial"/>
              </a:rPr>
              <a:t>Pesquisa </a:t>
            </a:r>
            <a:r>
              <a:rPr sz="450" b="1" spc="10" dirty="0">
                <a:latin typeface="Arial"/>
                <a:cs typeface="Arial"/>
              </a:rPr>
              <a:t> </a:t>
            </a:r>
            <a:r>
              <a:rPr sz="450" b="1" spc="5" dirty="0">
                <a:latin typeface="Arial"/>
                <a:cs typeface="Arial"/>
              </a:rPr>
              <a:t>(ação)</a:t>
            </a:r>
            <a:r>
              <a:rPr sz="450" b="1" spc="-15" dirty="0">
                <a:latin typeface="Arial"/>
                <a:cs typeface="Arial"/>
              </a:rPr>
              <a:t> </a:t>
            </a:r>
            <a:r>
              <a:rPr sz="450" b="1" spc="10" dirty="0">
                <a:latin typeface="Arial"/>
                <a:cs typeface="Arial"/>
              </a:rPr>
              <a:t>em</a:t>
            </a:r>
            <a:r>
              <a:rPr sz="450" b="1" spc="-10" dirty="0">
                <a:latin typeface="Arial"/>
                <a:cs typeface="Arial"/>
              </a:rPr>
              <a:t> </a:t>
            </a:r>
            <a:r>
              <a:rPr sz="450" b="1" spc="5" dirty="0">
                <a:latin typeface="Arial"/>
                <a:cs typeface="Arial"/>
              </a:rPr>
              <a:t>saúde</a:t>
            </a:r>
            <a:r>
              <a:rPr sz="450" b="1" spc="-5" dirty="0">
                <a:latin typeface="Arial"/>
                <a:cs typeface="Arial"/>
              </a:rPr>
              <a:t> </a:t>
            </a:r>
            <a:r>
              <a:rPr sz="450" b="1" spc="5" dirty="0">
                <a:latin typeface="Arial"/>
                <a:cs typeface="Arial"/>
              </a:rPr>
              <a:t>ambiental</a:t>
            </a:r>
            <a:r>
              <a:rPr sz="450" b="1" spc="-15" dirty="0">
                <a:latin typeface="Arial"/>
                <a:cs typeface="Arial"/>
              </a:rPr>
              <a:t> </a:t>
            </a:r>
            <a:r>
              <a:rPr sz="450" b="1" spc="5" dirty="0">
                <a:latin typeface="Arial"/>
                <a:cs typeface="Arial"/>
              </a:rPr>
              <a:t>–</a:t>
            </a:r>
            <a:r>
              <a:rPr sz="450" b="1" spc="-5" dirty="0">
                <a:latin typeface="Arial"/>
                <a:cs typeface="Arial"/>
              </a:rPr>
              <a:t> </a:t>
            </a:r>
            <a:r>
              <a:rPr sz="450" b="1" spc="5" dirty="0">
                <a:latin typeface="Arial"/>
                <a:cs typeface="Arial"/>
              </a:rPr>
              <a:t>contexto,</a:t>
            </a:r>
            <a:r>
              <a:rPr sz="450" b="1" spc="-15" dirty="0">
                <a:latin typeface="Arial"/>
                <a:cs typeface="Arial"/>
              </a:rPr>
              <a:t> </a:t>
            </a:r>
            <a:r>
              <a:rPr sz="450" b="1" spc="5" dirty="0">
                <a:latin typeface="Arial"/>
                <a:cs typeface="Arial"/>
              </a:rPr>
              <a:t>complexidade,</a:t>
            </a:r>
            <a:r>
              <a:rPr sz="450" b="1" spc="-35" dirty="0">
                <a:latin typeface="Arial"/>
                <a:cs typeface="Arial"/>
              </a:rPr>
              <a:t> </a:t>
            </a:r>
            <a:r>
              <a:rPr sz="450" b="1" spc="5" dirty="0">
                <a:latin typeface="Arial"/>
                <a:cs typeface="Arial"/>
              </a:rPr>
              <a:t>compromisso</a:t>
            </a:r>
            <a:r>
              <a:rPr sz="450" b="1" spc="-10" dirty="0">
                <a:latin typeface="Arial"/>
                <a:cs typeface="Arial"/>
              </a:rPr>
              <a:t> </a:t>
            </a:r>
            <a:r>
              <a:rPr sz="450" b="1" spc="5" dirty="0">
                <a:latin typeface="Arial"/>
                <a:cs typeface="Arial"/>
              </a:rPr>
              <a:t>social.</a:t>
            </a:r>
            <a:r>
              <a:rPr sz="450" b="1" spc="-25" dirty="0">
                <a:latin typeface="Arial"/>
                <a:cs typeface="Arial"/>
              </a:rPr>
              <a:t> </a:t>
            </a:r>
            <a:r>
              <a:rPr sz="450" spc="5" dirty="0">
                <a:latin typeface="Arial MT"/>
                <a:cs typeface="Arial MT"/>
              </a:rPr>
              <a:t>Recife:</a:t>
            </a:r>
            <a:r>
              <a:rPr sz="450" spc="-15" dirty="0">
                <a:latin typeface="Arial MT"/>
                <a:cs typeface="Arial MT"/>
              </a:rPr>
              <a:t> </a:t>
            </a:r>
            <a:r>
              <a:rPr sz="450" spc="5" dirty="0">
                <a:latin typeface="Arial MT"/>
                <a:cs typeface="Arial MT"/>
              </a:rPr>
              <a:t>Editora</a:t>
            </a:r>
            <a:r>
              <a:rPr sz="450" spc="-15" dirty="0">
                <a:latin typeface="Arial MT"/>
                <a:cs typeface="Arial MT"/>
              </a:rPr>
              <a:t> </a:t>
            </a:r>
            <a:r>
              <a:rPr sz="450" spc="5" dirty="0">
                <a:latin typeface="Arial MT"/>
                <a:cs typeface="Arial MT"/>
              </a:rPr>
              <a:t>Universitária;</a:t>
            </a:r>
            <a:r>
              <a:rPr sz="450" spc="-35" dirty="0">
                <a:latin typeface="Arial MT"/>
                <a:cs typeface="Arial MT"/>
              </a:rPr>
              <a:t> </a:t>
            </a:r>
            <a:r>
              <a:rPr sz="450" spc="5" dirty="0">
                <a:latin typeface="Arial MT"/>
                <a:cs typeface="Arial MT"/>
              </a:rPr>
              <a:t>2005.</a:t>
            </a:r>
            <a:r>
              <a:rPr sz="450" spc="-15" dirty="0">
                <a:latin typeface="Arial MT"/>
                <a:cs typeface="Arial MT"/>
              </a:rPr>
              <a:t> </a:t>
            </a:r>
            <a:r>
              <a:rPr sz="450" spc="5" dirty="0">
                <a:latin typeface="Arial MT"/>
                <a:cs typeface="Arial MT"/>
              </a:rPr>
              <a:t>p.</a:t>
            </a:r>
            <a:r>
              <a:rPr sz="450" spc="-5" dirty="0">
                <a:latin typeface="Arial MT"/>
                <a:cs typeface="Arial MT"/>
              </a:rPr>
              <a:t> </a:t>
            </a:r>
            <a:r>
              <a:rPr sz="450" spc="5" dirty="0">
                <a:latin typeface="Arial MT"/>
                <a:cs typeface="Arial MT"/>
              </a:rPr>
              <a:t>57-69</a:t>
            </a:r>
            <a:endParaRPr sz="450">
              <a:latin typeface="Arial MT"/>
              <a:cs typeface="Arial MT"/>
            </a:endParaRPr>
          </a:p>
          <a:p>
            <a:pPr marL="12700" marR="6350" indent="29209">
              <a:lnSpc>
                <a:spcPct val="103600"/>
              </a:lnSpc>
            </a:pPr>
            <a:r>
              <a:rPr sz="450" spc="5" dirty="0">
                <a:latin typeface="Arial MT"/>
                <a:cs typeface="Arial MT"/>
              </a:rPr>
              <a:t>BACKES,</a:t>
            </a:r>
            <a:r>
              <a:rPr sz="450" spc="10" dirty="0">
                <a:latin typeface="Arial MT"/>
                <a:cs typeface="Arial MT"/>
              </a:rPr>
              <a:t> </a:t>
            </a:r>
            <a:r>
              <a:rPr sz="450" dirty="0">
                <a:latin typeface="Arial MT"/>
                <a:cs typeface="Arial MT"/>
              </a:rPr>
              <a:t>P.;</a:t>
            </a:r>
            <a:r>
              <a:rPr sz="450" spc="5" dirty="0">
                <a:latin typeface="Arial MT"/>
                <a:cs typeface="Arial MT"/>
              </a:rPr>
              <a:t> IRGANG,</a:t>
            </a:r>
            <a:r>
              <a:rPr sz="450" spc="10" dirty="0">
                <a:latin typeface="Arial MT"/>
                <a:cs typeface="Arial MT"/>
              </a:rPr>
              <a:t> </a:t>
            </a:r>
            <a:r>
              <a:rPr sz="450" dirty="0">
                <a:latin typeface="Arial MT"/>
                <a:cs typeface="Arial MT"/>
              </a:rPr>
              <a:t>B.</a:t>
            </a:r>
            <a:r>
              <a:rPr sz="450" spc="5" dirty="0">
                <a:latin typeface="Arial MT"/>
                <a:cs typeface="Arial MT"/>
              </a:rPr>
              <a:t> </a:t>
            </a:r>
            <a:r>
              <a:rPr sz="450" dirty="0">
                <a:latin typeface="Arial MT"/>
                <a:cs typeface="Arial MT"/>
              </a:rPr>
              <a:t>2004.</a:t>
            </a:r>
            <a:r>
              <a:rPr sz="450" spc="5" dirty="0">
                <a:latin typeface="Arial MT"/>
                <a:cs typeface="Arial MT"/>
              </a:rPr>
              <a:t> Árvores </a:t>
            </a:r>
            <a:r>
              <a:rPr sz="450" dirty="0">
                <a:latin typeface="Arial MT"/>
                <a:cs typeface="Arial MT"/>
              </a:rPr>
              <a:t>cultivadas</a:t>
            </a:r>
            <a:r>
              <a:rPr sz="450" spc="5" dirty="0">
                <a:latin typeface="Arial MT"/>
                <a:cs typeface="Arial MT"/>
              </a:rPr>
              <a:t> no</a:t>
            </a:r>
            <a:r>
              <a:rPr sz="450" spc="10" dirty="0">
                <a:latin typeface="Arial MT"/>
                <a:cs typeface="Arial MT"/>
              </a:rPr>
              <a:t> </a:t>
            </a:r>
            <a:r>
              <a:rPr sz="450" dirty="0">
                <a:latin typeface="Arial MT"/>
                <a:cs typeface="Arial MT"/>
              </a:rPr>
              <a:t>sul</a:t>
            </a:r>
            <a:r>
              <a:rPr sz="450" spc="5" dirty="0">
                <a:latin typeface="Arial MT"/>
                <a:cs typeface="Arial MT"/>
              </a:rPr>
              <a:t> do</a:t>
            </a:r>
            <a:r>
              <a:rPr sz="450" spc="10" dirty="0">
                <a:latin typeface="Arial MT"/>
                <a:cs typeface="Arial MT"/>
              </a:rPr>
              <a:t> </a:t>
            </a:r>
            <a:r>
              <a:rPr sz="450" dirty="0">
                <a:latin typeface="Arial MT"/>
                <a:cs typeface="Arial MT"/>
              </a:rPr>
              <a:t>Brasil</a:t>
            </a:r>
            <a:r>
              <a:rPr sz="450" spc="5" dirty="0">
                <a:latin typeface="Arial MT"/>
                <a:cs typeface="Arial MT"/>
              </a:rPr>
              <a:t> –</a:t>
            </a:r>
            <a:r>
              <a:rPr sz="450" spc="10" dirty="0">
                <a:latin typeface="Arial MT"/>
                <a:cs typeface="Arial MT"/>
              </a:rPr>
              <a:t> </a:t>
            </a:r>
            <a:r>
              <a:rPr sz="450" b="1" spc="5" dirty="0">
                <a:latin typeface="Arial"/>
                <a:cs typeface="Arial"/>
              </a:rPr>
              <a:t>Guia</a:t>
            </a:r>
            <a:r>
              <a:rPr sz="450" b="1" spc="10" dirty="0">
                <a:latin typeface="Arial"/>
                <a:cs typeface="Arial"/>
              </a:rPr>
              <a:t> </a:t>
            </a:r>
            <a:r>
              <a:rPr sz="450" b="1" spc="5" dirty="0">
                <a:latin typeface="Arial"/>
                <a:cs typeface="Arial"/>
              </a:rPr>
              <a:t>de</a:t>
            </a:r>
            <a:r>
              <a:rPr sz="450" b="1" spc="10" dirty="0">
                <a:latin typeface="Arial"/>
                <a:cs typeface="Arial"/>
              </a:rPr>
              <a:t> </a:t>
            </a:r>
            <a:r>
              <a:rPr sz="450" b="1" dirty="0">
                <a:latin typeface="Arial"/>
                <a:cs typeface="Arial"/>
              </a:rPr>
              <a:t>identificação</a:t>
            </a:r>
            <a:r>
              <a:rPr sz="450" b="1" spc="5" dirty="0">
                <a:latin typeface="Arial"/>
                <a:cs typeface="Arial"/>
              </a:rPr>
              <a:t> e</a:t>
            </a:r>
            <a:r>
              <a:rPr sz="450" b="1" spc="10" dirty="0">
                <a:latin typeface="Arial"/>
                <a:cs typeface="Arial"/>
              </a:rPr>
              <a:t> </a:t>
            </a:r>
            <a:r>
              <a:rPr sz="450" b="1" spc="5" dirty="0">
                <a:latin typeface="Arial"/>
                <a:cs typeface="Arial"/>
              </a:rPr>
              <a:t>interesse</a:t>
            </a:r>
            <a:r>
              <a:rPr sz="450" b="1" spc="10" dirty="0">
                <a:latin typeface="Arial"/>
                <a:cs typeface="Arial"/>
              </a:rPr>
              <a:t> </a:t>
            </a:r>
            <a:r>
              <a:rPr sz="450" b="1" dirty="0">
                <a:latin typeface="Arial"/>
                <a:cs typeface="Arial"/>
              </a:rPr>
              <a:t>paisagístico</a:t>
            </a:r>
            <a:r>
              <a:rPr sz="450" b="1" spc="5" dirty="0">
                <a:latin typeface="Arial"/>
                <a:cs typeface="Arial"/>
              </a:rPr>
              <a:t> das</a:t>
            </a:r>
            <a:r>
              <a:rPr sz="450" b="1" spc="10" dirty="0">
                <a:latin typeface="Arial"/>
                <a:cs typeface="Arial"/>
              </a:rPr>
              <a:t> </a:t>
            </a:r>
            <a:r>
              <a:rPr sz="450" b="1" dirty="0">
                <a:latin typeface="Arial"/>
                <a:cs typeface="Arial"/>
              </a:rPr>
              <a:t>principais</a:t>
            </a:r>
            <a:r>
              <a:rPr sz="450" b="1" spc="5" dirty="0">
                <a:latin typeface="Arial"/>
                <a:cs typeface="Arial"/>
              </a:rPr>
              <a:t> </a:t>
            </a:r>
            <a:r>
              <a:rPr sz="450" b="1" dirty="0">
                <a:latin typeface="Arial"/>
                <a:cs typeface="Arial"/>
              </a:rPr>
              <a:t>espécies</a:t>
            </a:r>
            <a:r>
              <a:rPr sz="450" b="1" spc="5" dirty="0">
                <a:latin typeface="Arial"/>
                <a:cs typeface="Arial"/>
              </a:rPr>
              <a:t> </a:t>
            </a:r>
            <a:r>
              <a:rPr sz="450" b="1" dirty="0">
                <a:latin typeface="Arial"/>
                <a:cs typeface="Arial"/>
              </a:rPr>
              <a:t>exóticas.</a:t>
            </a:r>
            <a:r>
              <a:rPr sz="450" b="1" spc="5" dirty="0">
                <a:latin typeface="Arial"/>
                <a:cs typeface="Arial"/>
              </a:rPr>
              <a:t> </a:t>
            </a:r>
            <a:r>
              <a:rPr sz="450" spc="5" dirty="0">
                <a:latin typeface="Arial MT"/>
                <a:cs typeface="Arial MT"/>
              </a:rPr>
              <a:t>1a</a:t>
            </a:r>
            <a:r>
              <a:rPr sz="450" spc="10" dirty="0">
                <a:latin typeface="Arial MT"/>
                <a:cs typeface="Arial MT"/>
              </a:rPr>
              <a:t> </a:t>
            </a:r>
            <a:r>
              <a:rPr sz="450" dirty="0">
                <a:latin typeface="Arial MT"/>
                <a:cs typeface="Arial MT"/>
              </a:rPr>
              <a:t>edição,</a:t>
            </a:r>
            <a:r>
              <a:rPr sz="450" spc="5" dirty="0">
                <a:latin typeface="Arial MT"/>
                <a:cs typeface="Arial MT"/>
              </a:rPr>
              <a:t> </a:t>
            </a:r>
            <a:r>
              <a:rPr sz="450" dirty="0">
                <a:latin typeface="Arial MT"/>
                <a:cs typeface="Arial MT"/>
              </a:rPr>
              <a:t>204pp.</a:t>
            </a:r>
            <a:r>
              <a:rPr sz="450" spc="5" dirty="0">
                <a:latin typeface="Arial MT"/>
                <a:cs typeface="Arial MT"/>
              </a:rPr>
              <a:t> originados</a:t>
            </a:r>
            <a:r>
              <a:rPr sz="450" spc="10" dirty="0">
                <a:latin typeface="Arial MT"/>
                <a:cs typeface="Arial MT"/>
              </a:rPr>
              <a:t> </a:t>
            </a:r>
            <a:r>
              <a:rPr sz="450" dirty="0">
                <a:latin typeface="Arial MT"/>
                <a:cs typeface="Arial MT"/>
              </a:rPr>
              <a:t>por</a:t>
            </a:r>
            <a:r>
              <a:rPr sz="450" spc="125" dirty="0">
                <a:latin typeface="Arial MT"/>
                <a:cs typeface="Arial MT"/>
              </a:rPr>
              <a:t> </a:t>
            </a:r>
            <a:r>
              <a:rPr sz="450" dirty="0">
                <a:latin typeface="Arial MT"/>
                <a:cs typeface="Arial MT"/>
              </a:rPr>
              <a:t>plantas</a:t>
            </a:r>
            <a:r>
              <a:rPr sz="450" spc="125" dirty="0">
                <a:latin typeface="Arial MT"/>
                <a:cs typeface="Arial MT"/>
              </a:rPr>
              <a:t> </a:t>
            </a:r>
            <a:r>
              <a:rPr sz="450" spc="5" dirty="0">
                <a:latin typeface="Arial MT"/>
                <a:cs typeface="Arial MT"/>
              </a:rPr>
              <a:t>exóticas </a:t>
            </a:r>
            <a:r>
              <a:rPr sz="450" dirty="0">
                <a:latin typeface="Arial MT"/>
                <a:cs typeface="Arial MT"/>
              </a:rPr>
              <a:t>invasoras.</a:t>
            </a:r>
            <a:r>
              <a:rPr sz="450" spc="125" dirty="0">
                <a:latin typeface="Arial MT"/>
                <a:cs typeface="Arial MT"/>
              </a:rPr>
              <a:t> </a:t>
            </a:r>
            <a:r>
              <a:rPr sz="450" dirty="0">
                <a:latin typeface="Arial MT"/>
                <a:cs typeface="Arial MT"/>
              </a:rPr>
              <a:t>Instituto</a:t>
            </a:r>
            <a:r>
              <a:rPr sz="450" spc="125" dirty="0">
                <a:latin typeface="Arial MT"/>
                <a:cs typeface="Arial MT"/>
              </a:rPr>
              <a:t> </a:t>
            </a:r>
            <a:r>
              <a:rPr sz="450" spc="5" dirty="0">
                <a:latin typeface="Arial MT"/>
                <a:cs typeface="Arial MT"/>
              </a:rPr>
              <a:t>Hórus  </a:t>
            </a:r>
            <a:r>
              <a:rPr sz="450" spc="-5" dirty="0">
                <a:latin typeface="Arial MT"/>
                <a:cs typeface="Arial MT"/>
              </a:rPr>
              <a:t>de </a:t>
            </a:r>
            <a:r>
              <a:rPr sz="450" dirty="0">
                <a:latin typeface="Arial MT"/>
                <a:cs typeface="Arial MT"/>
              </a:rPr>
              <a:t> </a:t>
            </a:r>
            <a:r>
              <a:rPr sz="450" spc="5" dirty="0">
                <a:latin typeface="Arial MT"/>
                <a:cs typeface="Arial MT"/>
              </a:rPr>
              <a:t>Desenvolvimento</a:t>
            </a:r>
            <a:r>
              <a:rPr sz="450" spc="-20" dirty="0">
                <a:latin typeface="Arial MT"/>
                <a:cs typeface="Arial MT"/>
              </a:rPr>
              <a:t> </a:t>
            </a:r>
            <a:r>
              <a:rPr sz="450" spc="5" dirty="0">
                <a:latin typeface="Arial MT"/>
                <a:cs typeface="Arial MT"/>
              </a:rPr>
              <a:t>e</a:t>
            </a:r>
            <a:r>
              <a:rPr sz="450" spc="-10" dirty="0">
                <a:latin typeface="Arial MT"/>
                <a:cs typeface="Arial MT"/>
              </a:rPr>
              <a:t> </a:t>
            </a:r>
            <a:r>
              <a:rPr sz="450" spc="5" dirty="0">
                <a:latin typeface="Arial MT"/>
                <a:cs typeface="Arial MT"/>
              </a:rPr>
              <a:t>Conservação</a:t>
            </a:r>
            <a:r>
              <a:rPr sz="450" spc="-20" dirty="0">
                <a:latin typeface="Arial MT"/>
                <a:cs typeface="Arial MT"/>
              </a:rPr>
              <a:t> </a:t>
            </a:r>
            <a:r>
              <a:rPr sz="450" spc="5" dirty="0">
                <a:latin typeface="Arial MT"/>
                <a:cs typeface="Arial MT"/>
              </a:rPr>
              <a:t>Ambiental.</a:t>
            </a:r>
            <a:endParaRPr sz="450">
              <a:latin typeface="Arial MT"/>
              <a:cs typeface="Arial MT"/>
            </a:endParaRPr>
          </a:p>
          <a:p>
            <a:pPr marL="29209">
              <a:lnSpc>
                <a:spcPct val="100000"/>
              </a:lnSpc>
              <a:spcBef>
                <a:spcPts val="15"/>
              </a:spcBef>
            </a:pPr>
            <a:r>
              <a:rPr sz="450" spc="5" dirty="0">
                <a:latin typeface="Arial MT"/>
                <a:cs typeface="Arial MT"/>
              </a:rPr>
              <a:t>BASTOS,</a:t>
            </a:r>
            <a:r>
              <a:rPr sz="450" dirty="0">
                <a:latin typeface="Arial MT"/>
                <a:cs typeface="Arial MT"/>
              </a:rPr>
              <a:t> </a:t>
            </a:r>
            <a:r>
              <a:rPr sz="450" spc="5" dirty="0">
                <a:latin typeface="Arial MT"/>
                <a:cs typeface="Arial MT"/>
              </a:rPr>
              <a:t>C.</a:t>
            </a:r>
            <a:r>
              <a:rPr sz="450" spc="15" dirty="0">
                <a:latin typeface="Arial MT"/>
                <a:cs typeface="Arial MT"/>
              </a:rPr>
              <a:t> </a:t>
            </a:r>
            <a:r>
              <a:rPr sz="450" dirty="0">
                <a:latin typeface="Arial MT"/>
                <a:cs typeface="Arial MT"/>
              </a:rPr>
              <a:t>N.;</a:t>
            </a:r>
            <a:r>
              <a:rPr sz="450" spc="5" dirty="0">
                <a:latin typeface="Arial MT"/>
                <a:cs typeface="Arial MT"/>
              </a:rPr>
              <a:t> ALBUQUERQUE,</a:t>
            </a:r>
            <a:r>
              <a:rPr sz="450" spc="15" dirty="0">
                <a:latin typeface="Arial MT"/>
                <a:cs typeface="Arial MT"/>
              </a:rPr>
              <a:t> </a:t>
            </a:r>
            <a:r>
              <a:rPr sz="450" dirty="0">
                <a:latin typeface="Arial MT"/>
                <a:cs typeface="Arial MT"/>
              </a:rPr>
              <a:t>S.</a:t>
            </a:r>
            <a:r>
              <a:rPr sz="450" spc="15" dirty="0">
                <a:latin typeface="Arial MT"/>
                <a:cs typeface="Arial MT"/>
              </a:rPr>
              <a:t> </a:t>
            </a:r>
            <a:r>
              <a:rPr sz="450" dirty="0">
                <a:latin typeface="Arial MT"/>
                <a:cs typeface="Arial MT"/>
              </a:rPr>
              <a:t>B..</a:t>
            </a:r>
            <a:r>
              <a:rPr sz="450" spc="5" dirty="0">
                <a:latin typeface="Arial MT"/>
                <a:cs typeface="Arial MT"/>
              </a:rPr>
              <a:t> Efeito</a:t>
            </a:r>
            <a:r>
              <a:rPr sz="450" dirty="0">
                <a:latin typeface="Arial MT"/>
                <a:cs typeface="Arial MT"/>
              </a:rPr>
              <a:t> </a:t>
            </a:r>
            <a:r>
              <a:rPr sz="450" spc="5" dirty="0">
                <a:latin typeface="Arial MT"/>
                <a:cs typeface="Arial MT"/>
              </a:rPr>
              <a:t>do óleo</a:t>
            </a:r>
            <a:r>
              <a:rPr sz="450" spc="-15" dirty="0">
                <a:latin typeface="Arial MT"/>
                <a:cs typeface="Arial MT"/>
              </a:rPr>
              <a:t> </a:t>
            </a:r>
            <a:r>
              <a:rPr sz="450" spc="5" dirty="0">
                <a:latin typeface="Arial MT"/>
                <a:cs typeface="Arial MT"/>
              </a:rPr>
              <a:t>essencial</a:t>
            </a:r>
            <a:r>
              <a:rPr sz="450" spc="-5" dirty="0">
                <a:latin typeface="Arial MT"/>
                <a:cs typeface="Arial MT"/>
              </a:rPr>
              <a:t> </a:t>
            </a:r>
            <a:r>
              <a:rPr sz="450" spc="5" dirty="0">
                <a:latin typeface="Arial MT"/>
                <a:cs typeface="Arial MT"/>
              </a:rPr>
              <a:t>de</a:t>
            </a:r>
            <a:r>
              <a:rPr sz="450" spc="-5" dirty="0">
                <a:latin typeface="Arial MT"/>
                <a:cs typeface="Arial MT"/>
              </a:rPr>
              <a:t> </a:t>
            </a:r>
            <a:r>
              <a:rPr sz="450" spc="5" dirty="0">
                <a:latin typeface="Arial MT"/>
                <a:cs typeface="Arial MT"/>
              </a:rPr>
              <a:t>Piper</a:t>
            </a:r>
            <a:r>
              <a:rPr sz="450" spc="-5" dirty="0">
                <a:latin typeface="Arial MT"/>
                <a:cs typeface="Arial MT"/>
              </a:rPr>
              <a:t> </a:t>
            </a:r>
            <a:r>
              <a:rPr sz="450" spc="5" dirty="0">
                <a:latin typeface="Arial MT"/>
                <a:cs typeface="Arial MT"/>
              </a:rPr>
              <a:t>aduncum</a:t>
            </a:r>
            <a:r>
              <a:rPr sz="450" spc="-10" dirty="0">
                <a:latin typeface="Arial MT"/>
                <a:cs typeface="Arial MT"/>
              </a:rPr>
              <a:t> </a:t>
            </a:r>
            <a:r>
              <a:rPr sz="450" spc="5" dirty="0">
                <a:latin typeface="Arial MT"/>
                <a:cs typeface="Arial MT"/>
              </a:rPr>
              <a:t>no controle</a:t>
            </a:r>
            <a:r>
              <a:rPr sz="450" spc="-15" dirty="0">
                <a:latin typeface="Arial MT"/>
                <a:cs typeface="Arial MT"/>
              </a:rPr>
              <a:t> </a:t>
            </a:r>
            <a:r>
              <a:rPr sz="450" spc="10" dirty="0">
                <a:latin typeface="Arial MT"/>
                <a:cs typeface="Arial MT"/>
              </a:rPr>
              <a:t>em</a:t>
            </a:r>
            <a:r>
              <a:rPr sz="450" spc="5" dirty="0">
                <a:latin typeface="Arial MT"/>
                <a:cs typeface="Arial MT"/>
              </a:rPr>
              <a:t> pós-colheita</a:t>
            </a:r>
            <a:r>
              <a:rPr sz="450" spc="-20" dirty="0">
                <a:latin typeface="Arial MT"/>
                <a:cs typeface="Arial MT"/>
              </a:rPr>
              <a:t> </a:t>
            </a:r>
            <a:r>
              <a:rPr sz="450" spc="5" dirty="0">
                <a:latin typeface="Arial MT"/>
                <a:cs typeface="Arial MT"/>
              </a:rPr>
              <a:t>de </a:t>
            </a:r>
            <a:r>
              <a:rPr sz="450" i="1" spc="5" dirty="0">
                <a:latin typeface="Arial"/>
                <a:cs typeface="Arial"/>
              </a:rPr>
              <a:t>Colletotrichum</a:t>
            </a:r>
            <a:r>
              <a:rPr sz="450" i="1" spc="-5" dirty="0">
                <a:latin typeface="Arial"/>
                <a:cs typeface="Arial"/>
              </a:rPr>
              <a:t> </a:t>
            </a:r>
            <a:r>
              <a:rPr sz="450" i="1" spc="5" dirty="0">
                <a:latin typeface="Arial"/>
                <a:cs typeface="Arial"/>
              </a:rPr>
              <a:t>musae</a:t>
            </a:r>
            <a:r>
              <a:rPr sz="450" i="1" spc="-5" dirty="0">
                <a:latin typeface="Arial"/>
                <a:cs typeface="Arial"/>
              </a:rPr>
              <a:t> </a:t>
            </a:r>
            <a:r>
              <a:rPr sz="450" spc="10" dirty="0">
                <a:latin typeface="Arial MT"/>
                <a:cs typeface="Arial MT"/>
              </a:rPr>
              <a:t>em</a:t>
            </a:r>
            <a:r>
              <a:rPr sz="450" spc="5" dirty="0">
                <a:latin typeface="Arial MT"/>
                <a:cs typeface="Arial MT"/>
              </a:rPr>
              <a:t> banana.</a:t>
            </a:r>
            <a:r>
              <a:rPr sz="450" spc="-20" dirty="0">
                <a:latin typeface="Arial MT"/>
                <a:cs typeface="Arial MT"/>
              </a:rPr>
              <a:t> </a:t>
            </a:r>
            <a:r>
              <a:rPr sz="450" spc="5" dirty="0">
                <a:latin typeface="Arial MT"/>
                <a:cs typeface="Arial MT"/>
              </a:rPr>
              <a:t>Fitopatologia</a:t>
            </a:r>
            <a:r>
              <a:rPr sz="450" spc="-20" dirty="0">
                <a:latin typeface="Arial MT"/>
                <a:cs typeface="Arial MT"/>
              </a:rPr>
              <a:t> </a:t>
            </a:r>
            <a:r>
              <a:rPr sz="450" spc="5" dirty="0">
                <a:latin typeface="Arial MT"/>
                <a:cs typeface="Arial MT"/>
              </a:rPr>
              <a:t>Brasileira,</a:t>
            </a:r>
            <a:r>
              <a:rPr sz="450" spc="-20" dirty="0">
                <a:latin typeface="Arial MT"/>
                <a:cs typeface="Arial MT"/>
              </a:rPr>
              <a:t> </a:t>
            </a:r>
            <a:r>
              <a:rPr sz="450" spc="5" dirty="0">
                <a:latin typeface="Arial MT"/>
                <a:cs typeface="Arial MT"/>
              </a:rPr>
              <a:t>v. 29, n. 5, p. 555-557,</a:t>
            </a:r>
            <a:r>
              <a:rPr sz="450" spc="-20" dirty="0">
                <a:latin typeface="Arial MT"/>
                <a:cs typeface="Arial MT"/>
              </a:rPr>
              <a:t> </a:t>
            </a:r>
            <a:r>
              <a:rPr sz="450" spc="5" dirty="0">
                <a:latin typeface="Arial MT"/>
                <a:cs typeface="Arial MT"/>
              </a:rPr>
              <a:t>2004.</a:t>
            </a:r>
            <a:endParaRPr sz="450">
              <a:latin typeface="Arial MT"/>
              <a:cs typeface="Arial MT"/>
            </a:endParaRPr>
          </a:p>
          <a:p>
            <a:pPr marL="12700" marR="5080" indent="16510">
              <a:lnSpc>
                <a:spcPct val="103400"/>
              </a:lnSpc>
            </a:pPr>
            <a:r>
              <a:rPr sz="450" spc="5" dirty="0">
                <a:latin typeface="Arial MT"/>
                <a:cs typeface="Arial MT"/>
              </a:rPr>
              <a:t>BONALDO,</a:t>
            </a:r>
            <a:r>
              <a:rPr sz="450" spc="10" dirty="0">
                <a:latin typeface="Arial MT"/>
                <a:cs typeface="Arial MT"/>
              </a:rPr>
              <a:t> </a:t>
            </a:r>
            <a:r>
              <a:rPr sz="450" dirty="0">
                <a:latin typeface="Arial MT"/>
                <a:cs typeface="Arial MT"/>
              </a:rPr>
              <a:t>S.</a:t>
            </a:r>
            <a:r>
              <a:rPr sz="450" spc="15" dirty="0">
                <a:latin typeface="Arial MT"/>
                <a:cs typeface="Arial MT"/>
              </a:rPr>
              <a:t> </a:t>
            </a:r>
            <a:r>
              <a:rPr sz="450" dirty="0">
                <a:latin typeface="Arial MT"/>
                <a:cs typeface="Arial MT"/>
              </a:rPr>
              <a:t>M.,</a:t>
            </a:r>
            <a:r>
              <a:rPr sz="450" spc="15" dirty="0">
                <a:latin typeface="Arial MT"/>
                <a:cs typeface="Arial MT"/>
              </a:rPr>
              <a:t> </a:t>
            </a:r>
            <a:r>
              <a:rPr sz="450" spc="5" dirty="0">
                <a:latin typeface="Arial MT"/>
                <a:cs typeface="Arial MT"/>
              </a:rPr>
              <a:t>PASCHOLATI,</a:t>
            </a:r>
            <a:r>
              <a:rPr sz="450" spc="15" dirty="0">
                <a:latin typeface="Arial MT"/>
                <a:cs typeface="Arial MT"/>
              </a:rPr>
              <a:t> </a:t>
            </a:r>
            <a:r>
              <a:rPr sz="450" dirty="0">
                <a:latin typeface="Arial MT"/>
                <a:cs typeface="Arial MT"/>
              </a:rPr>
              <a:t>S.</a:t>
            </a:r>
            <a:r>
              <a:rPr sz="450" spc="15" dirty="0">
                <a:latin typeface="Arial MT"/>
                <a:cs typeface="Arial MT"/>
              </a:rPr>
              <a:t> </a:t>
            </a:r>
            <a:r>
              <a:rPr sz="450" spc="5" dirty="0">
                <a:latin typeface="Arial MT"/>
                <a:cs typeface="Arial MT"/>
              </a:rPr>
              <a:t>F.,</a:t>
            </a:r>
            <a:r>
              <a:rPr sz="450" spc="15" dirty="0">
                <a:latin typeface="Arial MT"/>
                <a:cs typeface="Arial MT"/>
              </a:rPr>
              <a:t> </a:t>
            </a:r>
            <a:r>
              <a:rPr sz="450" spc="5" dirty="0">
                <a:latin typeface="Arial MT"/>
                <a:cs typeface="Arial MT"/>
              </a:rPr>
              <a:t>ROMEIRO,</a:t>
            </a:r>
            <a:r>
              <a:rPr sz="450" spc="15" dirty="0">
                <a:latin typeface="Arial MT"/>
                <a:cs typeface="Arial MT"/>
              </a:rPr>
              <a:t> </a:t>
            </a:r>
            <a:r>
              <a:rPr sz="450" spc="5" dirty="0">
                <a:latin typeface="Arial MT"/>
                <a:cs typeface="Arial MT"/>
              </a:rPr>
              <a:t>R.</a:t>
            </a:r>
            <a:r>
              <a:rPr sz="450" spc="10" dirty="0">
                <a:latin typeface="Arial MT"/>
                <a:cs typeface="Arial MT"/>
              </a:rPr>
              <a:t> </a:t>
            </a:r>
            <a:r>
              <a:rPr sz="450" dirty="0">
                <a:latin typeface="Arial MT"/>
                <a:cs typeface="Arial MT"/>
              </a:rPr>
              <a:t>S.</a:t>
            </a:r>
            <a:r>
              <a:rPr sz="450" spc="15" dirty="0">
                <a:latin typeface="Arial MT"/>
                <a:cs typeface="Arial MT"/>
              </a:rPr>
              <a:t> </a:t>
            </a:r>
            <a:r>
              <a:rPr sz="450" spc="5" dirty="0">
                <a:latin typeface="Arial MT"/>
                <a:cs typeface="Arial MT"/>
              </a:rPr>
              <a:t>Indução</a:t>
            </a:r>
            <a:r>
              <a:rPr sz="450" spc="15" dirty="0">
                <a:latin typeface="Arial MT"/>
                <a:cs typeface="Arial MT"/>
              </a:rPr>
              <a:t> </a:t>
            </a:r>
            <a:r>
              <a:rPr sz="450" dirty="0">
                <a:latin typeface="Arial MT"/>
                <a:cs typeface="Arial MT"/>
              </a:rPr>
              <a:t>de</a:t>
            </a:r>
            <a:r>
              <a:rPr sz="450" spc="15" dirty="0">
                <a:latin typeface="Arial MT"/>
                <a:cs typeface="Arial MT"/>
              </a:rPr>
              <a:t> </a:t>
            </a:r>
            <a:r>
              <a:rPr sz="450" dirty="0">
                <a:latin typeface="Arial MT"/>
                <a:cs typeface="Arial MT"/>
              </a:rPr>
              <a:t>resistência:</a:t>
            </a:r>
            <a:r>
              <a:rPr sz="450" spc="5" dirty="0">
                <a:latin typeface="Arial MT"/>
                <a:cs typeface="Arial MT"/>
              </a:rPr>
              <a:t> noções</a:t>
            </a:r>
            <a:r>
              <a:rPr sz="450" dirty="0">
                <a:latin typeface="Arial MT"/>
                <a:cs typeface="Arial MT"/>
              </a:rPr>
              <a:t> </a:t>
            </a:r>
            <a:r>
              <a:rPr sz="450" spc="5" dirty="0">
                <a:latin typeface="Arial MT"/>
                <a:cs typeface="Arial MT"/>
              </a:rPr>
              <a:t>básicase</a:t>
            </a:r>
            <a:r>
              <a:rPr sz="450" spc="15" dirty="0">
                <a:latin typeface="Arial MT"/>
                <a:cs typeface="Arial MT"/>
              </a:rPr>
              <a:t> </a:t>
            </a:r>
            <a:r>
              <a:rPr sz="450" spc="5" dirty="0">
                <a:latin typeface="Arial MT"/>
                <a:cs typeface="Arial MT"/>
              </a:rPr>
              <a:t>perspectivas.</a:t>
            </a:r>
            <a:r>
              <a:rPr sz="450" spc="15" dirty="0">
                <a:latin typeface="Arial MT"/>
                <a:cs typeface="Arial MT"/>
              </a:rPr>
              <a:t> </a:t>
            </a:r>
            <a:r>
              <a:rPr sz="450" dirty="0">
                <a:latin typeface="Arial MT"/>
                <a:cs typeface="Arial MT"/>
              </a:rPr>
              <a:t>In:</a:t>
            </a:r>
            <a:r>
              <a:rPr sz="450" spc="15" dirty="0">
                <a:latin typeface="Arial MT"/>
                <a:cs typeface="Arial MT"/>
              </a:rPr>
              <a:t> </a:t>
            </a:r>
            <a:r>
              <a:rPr sz="450" spc="5" dirty="0">
                <a:latin typeface="Arial MT"/>
                <a:cs typeface="Arial MT"/>
              </a:rPr>
              <a:t>CAVALCANTE,</a:t>
            </a:r>
            <a:r>
              <a:rPr sz="450" spc="15" dirty="0">
                <a:latin typeface="Arial MT"/>
                <a:cs typeface="Arial MT"/>
              </a:rPr>
              <a:t> </a:t>
            </a:r>
            <a:r>
              <a:rPr sz="450" spc="5" dirty="0">
                <a:latin typeface="Arial MT"/>
                <a:cs typeface="Arial MT"/>
              </a:rPr>
              <a:t>L. </a:t>
            </a:r>
            <a:r>
              <a:rPr sz="450" dirty="0">
                <a:latin typeface="Arial MT"/>
                <a:cs typeface="Arial MT"/>
              </a:rPr>
              <a:t>S.;</a:t>
            </a:r>
            <a:r>
              <a:rPr sz="450" spc="15" dirty="0">
                <a:latin typeface="Arial MT"/>
                <a:cs typeface="Arial MT"/>
              </a:rPr>
              <a:t> </a:t>
            </a:r>
            <a:r>
              <a:rPr sz="450" spc="5" dirty="0">
                <a:latin typeface="Arial MT"/>
                <a:cs typeface="Arial MT"/>
              </a:rPr>
              <a:t>DI</a:t>
            </a:r>
            <a:r>
              <a:rPr sz="450" spc="25" dirty="0">
                <a:latin typeface="Arial MT"/>
                <a:cs typeface="Arial MT"/>
              </a:rPr>
              <a:t> </a:t>
            </a:r>
            <a:r>
              <a:rPr sz="450" spc="5" dirty="0">
                <a:latin typeface="Arial MT"/>
                <a:cs typeface="Arial MT"/>
              </a:rPr>
              <a:t>PIERO,</a:t>
            </a:r>
            <a:r>
              <a:rPr sz="450" spc="10" dirty="0">
                <a:latin typeface="Arial MT"/>
                <a:cs typeface="Arial MT"/>
              </a:rPr>
              <a:t> </a:t>
            </a:r>
            <a:r>
              <a:rPr sz="450" spc="5" dirty="0">
                <a:latin typeface="Arial MT"/>
                <a:cs typeface="Arial MT"/>
              </a:rPr>
              <a:t>R.</a:t>
            </a:r>
            <a:r>
              <a:rPr sz="450" spc="15" dirty="0">
                <a:latin typeface="Arial MT"/>
                <a:cs typeface="Arial MT"/>
              </a:rPr>
              <a:t> </a:t>
            </a:r>
            <a:r>
              <a:rPr sz="450" dirty="0">
                <a:latin typeface="Arial MT"/>
                <a:cs typeface="Arial MT"/>
              </a:rPr>
              <a:t>M.;</a:t>
            </a:r>
            <a:r>
              <a:rPr sz="450" spc="15" dirty="0">
                <a:latin typeface="Arial MT"/>
                <a:cs typeface="Arial MT"/>
              </a:rPr>
              <a:t> </a:t>
            </a:r>
            <a:r>
              <a:rPr sz="450" spc="5" dirty="0">
                <a:latin typeface="Arial MT"/>
                <a:cs typeface="Arial MT"/>
              </a:rPr>
              <a:t>CIA,</a:t>
            </a:r>
            <a:r>
              <a:rPr sz="450" spc="15" dirty="0">
                <a:latin typeface="Arial MT"/>
                <a:cs typeface="Arial MT"/>
              </a:rPr>
              <a:t> </a:t>
            </a:r>
            <a:r>
              <a:rPr sz="450" dirty="0">
                <a:latin typeface="Arial MT"/>
                <a:cs typeface="Arial MT"/>
              </a:rPr>
              <a:t>P.;</a:t>
            </a:r>
            <a:r>
              <a:rPr sz="450" spc="15" dirty="0">
                <a:latin typeface="Arial MT"/>
                <a:cs typeface="Arial MT"/>
              </a:rPr>
              <a:t> </a:t>
            </a:r>
            <a:r>
              <a:rPr sz="450" spc="5" dirty="0">
                <a:latin typeface="Arial MT"/>
                <a:cs typeface="Arial MT"/>
              </a:rPr>
              <a:t>PASCHOLATI,</a:t>
            </a:r>
            <a:r>
              <a:rPr sz="450" spc="15" dirty="0">
                <a:latin typeface="Arial MT"/>
                <a:cs typeface="Arial MT"/>
              </a:rPr>
              <a:t> </a:t>
            </a:r>
            <a:r>
              <a:rPr sz="450" dirty="0">
                <a:latin typeface="Arial MT"/>
                <a:cs typeface="Arial MT"/>
              </a:rPr>
              <a:t>S.</a:t>
            </a:r>
            <a:r>
              <a:rPr sz="450" spc="15" dirty="0">
                <a:latin typeface="Arial MT"/>
                <a:cs typeface="Arial MT"/>
              </a:rPr>
              <a:t> </a:t>
            </a:r>
            <a:r>
              <a:rPr sz="450" spc="5" dirty="0">
                <a:latin typeface="Arial MT"/>
                <a:cs typeface="Arial MT"/>
              </a:rPr>
              <a:t>F.;RESENDE,</a:t>
            </a:r>
            <a:r>
              <a:rPr sz="450" spc="10" dirty="0">
                <a:latin typeface="Arial MT"/>
                <a:cs typeface="Arial MT"/>
              </a:rPr>
              <a:t> </a:t>
            </a:r>
            <a:r>
              <a:rPr sz="450" dirty="0">
                <a:latin typeface="Arial MT"/>
                <a:cs typeface="Arial MT"/>
              </a:rPr>
              <a:t>M.</a:t>
            </a:r>
            <a:r>
              <a:rPr sz="450" spc="15" dirty="0">
                <a:latin typeface="Arial MT"/>
                <a:cs typeface="Arial MT"/>
              </a:rPr>
              <a:t> </a:t>
            </a:r>
            <a:r>
              <a:rPr sz="450" spc="5" dirty="0">
                <a:latin typeface="Arial MT"/>
                <a:cs typeface="Arial MT"/>
              </a:rPr>
              <a:t>L.</a:t>
            </a:r>
            <a:r>
              <a:rPr sz="450" spc="15" dirty="0">
                <a:latin typeface="Arial MT"/>
                <a:cs typeface="Arial MT"/>
              </a:rPr>
              <a:t> </a:t>
            </a:r>
            <a:r>
              <a:rPr sz="450" dirty="0">
                <a:latin typeface="Arial MT"/>
                <a:cs typeface="Arial MT"/>
              </a:rPr>
              <a:t>V.;</a:t>
            </a:r>
            <a:r>
              <a:rPr sz="450" spc="15" dirty="0">
                <a:latin typeface="Arial MT"/>
                <a:cs typeface="Arial MT"/>
              </a:rPr>
              <a:t> </a:t>
            </a:r>
            <a:r>
              <a:rPr sz="450" spc="5" dirty="0">
                <a:latin typeface="Arial MT"/>
                <a:cs typeface="Arial MT"/>
              </a:rPr>
              <a:t>ROMEIRO,</a:t>
            </a:r>
            <a:r>
              <a:rPr sz="450" spc="15" dirty="0">
                <a:latin typeface="Arial MT"/>
                <a:cs typeface="Arial MT"/>
              </a:rPr>
              <a:t> </a:t>
            </a:r>
            <a:r>
              <a:rPr sz="450" spc="5" dirty="0">
                <a:latin typeface="Arial MT"/>
                <a:cs typeface="Arial MT"/>
              </a:rPr>
              <a:t>R.</a:t>
            </a:r>
            <a:r>
              <a:rPr sz="450" spc="15" dirty="0">
                <a:latin typeface="Arial MT"/>
                <a:cs typeface="Arial MT"/>
              </a:rPr>
              <a:t> </a:t>
            </a:r>
            <a:r>
              <a:rPr sz="450" dirty="0">
                <a:latin typeface="Arial MT"/>
                <a:cs typeface="Arial MT"/>
              </a:rPr>
              <a:t>S.</a:t>
            </a:r>
            <a:r>
              <a:rPr sz="450" spc="15" dirty="0">
                <a:latin typeface="Arial MT"/>
                <a:cs typeface="Arial MT"/>
              </a:rPr>
              <a:t> </a:t>
            </a:r>
            <a:r>
              <a:rPr sz="450" b="1" spc="5" dirty="0">
                <a:latin typeface="Arial"/>
                <a:cs typeface="Arial"/>
              </a:rPr>
              <a:t>Indução</a:t>
            </a:r>
            <a:r>
              <a:rPr sz="450" b="1" spc="20" dirty="0">
                <a:latin typeface="Arial"/>
                <a:cs typeface="Arial"/>
              </a:rPr>
              <a:t> </a:t>
            </a:r>
            <a:r>
              <a:rPr sz="450" b="1" spc="5" dirty="0">
                <a:latin typeface="Arial"/>
                <a:cs typeface="Arial"/>
              </a:rPr>
              <a:t>de</a:t>
            </a:r>
            <a:r>
              <a:rPr sz="450" b="1" spc="15" dirty="0">
                <a:latin typeface="Arial"/>
                <a:cs typeface="Arial"/>
              </a:rPr>
              <a:t> </a:t>
            </a:r>
            <a:r>
              <a:rPr sz="450" b="1" dirty="0">
                <a:latin typeface="Arial"/>
                <a:cs typeface="Arial"/>
              </a:rPr>
              <a:t>resistência </a:t>
            </a:r>
            <a:r>
              <a:rPr sz="450" b="1" spc="5" dirty="0">
                <a:latin typeface="Arial"/>
                <a:cs typeface="Arial"/>
              </a:rPr>
              <a:t> </a:t>
            </a:r>
            <a:r>
              <a:rPr sz="450" b="1" spc="10" dirty="0">
                <a:latin typeface="Arial"/>
                <a:cs typeface="Arial"/>
              </a:rPr>
              <a:t>em</a:t>
            </a:r>
            <a:r>
              <a:rPr sz="450" b="1" dirty="0">
                <a:latin typeface="Arial"/>
                <a:cs typeface="Arial"/>
              </a:rPr>
              <a:t> </a:t>
            </a:r>
            <a:r>
              <a:rPr sz="450" b="1" spc="5" dirty="0">
                <a:latin typeface="Arial"/>
                <a:cs typeface="Arial"/>
              </a:rPr>
              <a:t>plantas</a:t>
            </a:r>
            <a:r>
              <a:rPr sz="450" b="1" spc="-10" dirty="0">
                <a:latin typeface="Arial"/>
                <a:cs typeface="Arial"/>
              </a:rPr>
              <a:t> </a:t>
            </a:r>
            <a:r>
              <a:rPr sz="450" b="1" spc="5" dirty="0">
                <a:latin typeface="Arial"/>
                <a:cs typeface="Arial"/>
              </a:rPr>
              <a:t>a</a:t>
            </a:r>
            <a:r>
              <a:rPr sz="450" b="1" spc="-10" dirty="0">
                <a:latin typeface="Arial"/>
                <a:cs typeface="Arial"/>
              </a:rPr>
              <a:t> </a:t>
            </a:r>
            <a:r>
              <a:rPr sz="450" b="1" spc="5" dirty="0">
                <a:latin typeface="Arial"/>
                <a:cs typeface="Arial"/>
              </a:rPr>
              <a:t>patógenos</a:t>
            </a:r>
            <a:r>
              <a:rPr sz="450" b="1" spc="-20" dirty="0">
                <a:latin typeface="Arial"/>
                <a:cs typeface="Arial"/>
              </a:rPr>
              <a:t> </a:t>
            </a:r>
            <a:r>
              <a:rPr sz="450" b="1" spc="5" dirty="0">
                <a:latin typeface="Arial"/>
                <a:cs typeface="Arial"/>
              </a:rPr>
              <a:t>e insetos</a:t>
            </a:r>
            <a:r>
              <a:rPr sz="450" spc="5" dirty="0">
                <a:latin typeface="Arial MT"/>
                <a:cs typeface="Arial MT"/>
              </a:rPr>
              <a:t>.Piracicaba:</a:t>
            </a:r>
            <a:r>
              <a:rPr sz="450" spc="-25" dirty="0">
                <a:latin typeface="Arial MT"/>
                <a:cs typeface="Arial MT"/>
              </a:rPr>
              <a:t> </a:t>
            </a:r>
            <a:r>
              <a:rPr sz="450" spc="5" dirty="0">
                <a:latin typeface="Arial MT"/>
                <a:cs typeface="Arial MT"/>
              </a:rPr>
              <a:t>FEALQ,</a:t>
            </a:r>
            <a:r>
              <a:rPr sz="450" spc="-10" dirty="0">
                <a:latin typeface="Arial MT"/>
                <a:cs typeface="Arial MT"/>
              </a:rPr>
              <a:t> </a:t>
            </a:r>
            <a:r>
              <a:rPr sz="450" spc="5" dirty="0">
                <a:latin typeface="Arial MT"/>
                <a:cs typeface="Arial MT"/>
              </a:rPr>
              <a:t>p.</a:t>
            </a:r>
            <a:r>
              <a:rPr sz="450" spc="-5" dirty="0">
                <a:latin typeface="Arial MT"/>
                <a:cs typeface="Arial MT"/>
              </a:rPr>
              <a:t> </a:t>
            </a:r>
            <a:r>
              <a:rPr sz="450" spc="5" dirty="0">
                <a:latin typeface="Arial MT"/>
                <a:cs typeface="Arial MT"/>
              </a:rPr>
              <a:t>11-28.</a:t>
            </a:r>
            <a:r>
              <a:rPr sz="450" spc="-15" dirty="0">
                <a:latin typeface="Arial MT"/>
                <a:cs typeface="Arial MT"/>
              </a:rPr>
              <a:t> </a:t>
            </a:r>
            <a:r>
              <a:rPr sz="450" spc="5" dirty="0">
                <a:latin typeface="Arial MT"/>
                <a:cs typeface="Arial MT"/>
              </a:rPr>
              <a:t>2005.</a:t>
            </a:r>
            <a:endParaRPr sz="450">
              <a:latin typeface="Arial MT"/>
              <a:cs typeface="Arial MT"/>
            </a:endParaRPr>
          </a:p>
          <a:p>
            <a:pPr marL="12700" marR="5080" indent="25400">
              <a:lnSpc>
                <a:spcPct val="103400"/>
              </a:lnSpc>
            </a:pPr>
            <a:r>
              <a:rPr sz="450" spc="5" dirty="0">
                <a:latin typeface="Arial MT"/>
                <a:cs typeface="Arial MT"/>
              </a:rPr>
              <a:t>BONALDO,</a:t>
            </a:r>
            <a:r>
              <a:rPr sz="450" spc="10" dirty="0">
                <a:latin typeface="Arial MT"/>
                <a:cs typeface="Arial MT"/>
              </a:rPr>
              <a:t> </a:t>
            </a:r>
            <a:r>
              <a:rPr sz="450" dirty="0">
                <a:latin typeface="Arial MT"/>
                <a:cs typeface="Arial MT"/>
              </a:rPr>
              <a:t>S.M.</a:t>
            </a:r>
            <a:r>
              <a:rPr sz="450" spc="5" dirty="0">
                <a:latin typeface="Arial MT"/>
                <a:cs typeface="Arial MT"/>
              </a:rPr>
              <a:t> </a:t>
            </a:r>
            <a:r>
              <a:rPr sz="450" dirty="0">
                <a:latin typeface="Arial MT"/>
                <a:cs typeface="Arial MT"/>
              </a:rPr>
              <a:t>Efeito</a:t>
            </a:r>
            <a:r>
              <a:rPr sz="450" spc="5" dirty="0">
                <a:latin typeface="Arial MT"/>
                <a:cs typeface="Arial MT"/>
              </a:rPr>
              <a:t> </a:t>
            </a:r>
            <a:r>
              <a:rPr sz="450" dirty="0">
                <a:latin typeface="Arial MT"/>
                <a:cs typeface="Arial MT"/>
              </a:rPr>
              <a:t>de</a:t>
            </a:r>
            <a:r>
              <a:rPr sz="450" spc="5" dirty="0">
                <a:latin typeface="Arial MT"/>
                <a:cs typeface="Arial MT"/>
              </a:rPr>
              <a:t> </a:t>
            </a:r>
            <a:r>
              <a:rPr sz="450" dirty="0">
                <a:latin typeface="Arial MT"/>
                <a:cs typeface="Arial MT"/>
              </a:rPr>
              <a:t>Saccharomyces</a:t>
            </a:r>
            <a:r>
              <a:rPr sz="450" spc="5" dirty="0">
                <a:latin typeface="Arial MT"/>
                <a:cs typeface="Arial MT"/>
              </a:rPr>
              <a:t> cerevisae </a:t>
            </a:r>
            <a:r>
              <a:rPr sz="450" dirty="0">
                <a:latin typeface="Arial MT"/>
                <a:cs typeface="Arial MT"/>
              </a:rPr>
              <a:t>na</a:t>
            </a:r>
            <a:r>
              <a:rPr sz="450" spc="5" dirty="0">
                <a:latin typeface="Arial MT"/>
                <a:cs typeface="Arial MT"/>
              </a:rPr>
              <a:t> </a:t>
            </a:r>
            <a:r>
              <a:rPr sz="450" dirty="0">
                <a:latin typeface="Arial MT"/>
                <a:cs typeface="Arial MT"/>
              </a:rPr>
              <a:t>síntese</a:t>
            </a:r>
            <a:r>
              <a:rPr sz="450" spc="5" dirty="0">
                <a:latin typeface="Arial MT"/>
                <a:cs typeface="Arial MT"/>
              </a:rPr>
              <a:t> </a:t>
            </a:r>
            <a:r>
              <a:rPr sz="450" dirty="0">
                <a:latin typeface="Arial MT"/>
                <a:cs typeface="Arial MT"/>
              </a:rPr>
              <a:t>de</a:t>
            </a:r>
            <a:r>
              <a:rPr sz="450" spc="5" dirty="0">
                <a:latin typeface="Arial MT"/>
                <a:cs typeface="Arial MT"/>
              </a:rPr>
              <a:t> </a:t>
            </a:r>
            <a:r>
              <a:rPr sz="450" dirty="0">
                <a:latin typeface="Arial MT"/>
                <a:cs typeface="Arial MT"/>
              </a:rPr>
              <a:t>fitoalexinas</a:t>
            </a:r>
            <a:r>
              <a:rPr sz="450" spc="5" dirty="0">
                <a:latin typeface="Arial MT"/>
                <a:cs typeface="Arial MT"/>
              </a:rPr>
              <a:t> </a:t>
            </a:r>
            <a:r>
              <a:rPr sz="450" spc="10" dirty="0">
                <a:latin typeface="Arial MT"/>
                <a:cs typeface="Arial MT"/>
              </a:rPr>
              <a:t>em </a:t>
            </a:r>
            <a:r>
              <a:rPr sz="450" spc="5" dirty="0">
                <a:latin typeface="Arial MT"/>
                <a:cs typeface="Arial MT"/>
              </a:rPr>
              <a:t>sorgo, </a:t>
            </a:r>
            <a:r>
              <a:rPr sz="450" dirty="0">
                <a:latin typeface="Arial MT"/>
                <a:cs typeface="Arial MT"/>
              </a:rPr>
              <a:t>na</a:t>
            </a:r>
            <a:r>
              <a:rPr sz="450" spc="5" dirty="0">
                <a:latin typeface="Arial MT"/>
                <a:cs typeface="Arial MT"/>
              </a:rPr>
              <a:t> germinação e formação de </a:t>
            </a:r>
            <a:r>
              <a:rPr sz="450" dirty="0">
                <a:latin typeface="Arial MT"/>
                <a:cs typeface="Arial MT"/>
              </a:rPr>
              <a:t>apressórios</a:t>
            </a:r>
            <a:r>
              <a:rPr sz="450" spc="5" dirty="0">
                <a:latin typeface="Arial MT"/>
                <a:cs typeface="Arial MT"/>
              </a:rPr>
              <a:t> </a:t>
            </a:r>
            <a:r>
              <a:rPr sz="450" dirty="0">
                <a:latin typeface="Arial MT"/>
                <a:cs typeface="Arial MT"/>
              </a:rPr>
              <a:t>por</a:t>
            </a:r>
            <a:r>
              <a:rPr sz="450" spc="5" dirty="0">
                <a:latin typeface="Arial MT"/>
                <a:cs typeface="Arial MT"/>
              </a:rPr>
              <a:t> </a:t>
            </a:r>
            <a:r>
              <a:rPr sz="450" dirty="0">
                <a:latin typeface="Arial MT"/>
                <a:cs typeface="Arial MT"/>
              </a:rPr>
              <a:t>fungos</a:t>
            </a:r>
            <a:r>
              <a:rPr sz="450" spc="5" dirty="0">
                <a:latin typeface="Arial MT"/>
                <a:cs typeface="Arial MT"/>
              </a:rPr>
              <a:t> </a:t>
            </a:r>
            <a:r>
              <a:rPr sz="450" dirty="0">
                <a:latin typeface="Arial MT"/>
                <a:cs typeface="Arial MT"/>
              </a:rPr>
              <a:t>fitopatogênicos</a:t>
            </a:r>
            <a:r>
              <a:rPr sz="450" spc="5" dirty="0">
                <a:latin typeface="Arial MT"/>
                <a:cs typeface="Arial MT"/>
              </a:rPr>
              <a:t> e </a:t>
            </a:r>
            <a:r>
              <a:rPr sz="450" dirty="0">
                <a:latin typeface="Arial MT"/>
                <a:cs typeface="Arial MT"/>
              </a:rPr>
              <a:t>na</a:t>
            </a:r>
            <a:r>
              <a:rPr sz="450" spc="5" dirty="0">
                <a:latin typeface="Arial MT"/>
                <a:cs typeface="Arial MT"/>
              </a:rPr>
              <a:t> </a:t>
            </a:r>
            <a:r>
              <a:rPr sz="450" dirty="0">
                <a:latin typeface="Arial MT"/>
                <a:cs typeface="Arial MT"/>
              </a:rPr>
              <a:t>proteção</a:t>
            </a:r>
            <a:r>
              <a:rPr sz="450" spc="5" dirty="0">
                <a:latin typeface="Arial MT"/>
                <a:cs typeface="Arial MT"/>
              </a:rPr>
              <a:t> de </a:t>
            </a:r>
            <a:r>
              <a:rPr sz="450" dirty="0">
                <a:latin typeface="Arial MT"/>
                <a:cs typeface="Arial MT"/>
              </a:rPr>
              <a:t>pepino</a:t>
            </a:r>
            <a:r>
              <a:rPr sz="450" spc="5" dirty="0">
                <a:latin typeface="Arial MT"/>
                <a:cs typeface="Arial MT"/>
              </a:rPr>
              <a:t> a </a:t>
            </a:r>
            <a:r>
              <a:rPr sz="450" i="1" spc="5" dirty="0">
                <a:latin typeface="Arial"/>
                <a:cs typeface="Arial"/>
              </a:rPr>
              <a:t>Colletotrichum  </a:t>
            </a:r>
            <a:r>
              <a:rPr sz="450" i="1" dirty="0">
                <a:latin typeface="Arial"/>
                <a:cs typeface="Arial"/>
              </a:rPr>
              <a:t>lagenarium</a:t>
            </a:r>
            <a:r>
              <a:rPr sz="450" i="1" spc="125" dirty="0">
                <a:latin typeface="Arial"/>
                <a:cs typeface="Arial"/>
              </a:rPr>
              <a:t> </a:t>
            </a:r>
            <a:r>
              <a:rPr sz="450" spc="5" dirty="0">
                <a:latin typeface="Arial MT"/>
                <a:cs typeface="Arial MT"/>
              </a:rPr>
              <a:t>e  </a:t>
            </a:r>
            <a:r>
              <a:rPr sz="450" dirty="0">
                <a:latin typeface="Arial MT"/>
                <a:cs typeface="Arial MT"/>
              </a:rPr>
              <a:t>sorgo</a:t>
            </a:r>
            <a:r>
              <a:rPr sz="450" spc="125" dirty="0">
                <a:latin typeface="Arial MT"/>
                <a:cs typeface="Arial MT"/>
              </a:rPr>
              <a:t> </a:t>
            </a:r>
            <a:r>
              <a:rPr sz="450" spc="5" dirty="0">
                <a:latin typeface="Arial MT"/>
                <a:cs typeface="Arial MT"/>
              </a:rPr>
              <a:t>a  </a:t>
            </a:r>
            <a:r>
              <a:rPr sz="450" i="1" spc="5" dirty="0">
                <a:latin typeface="Arial"/>
                <a:cs typeface="Arial"/>
              </a:rPr>
              <a:t>Colletotrichum </a:t>
            </a:r>
            <a:r>
              <a:rPr sz="450" i="1" spc="10" dirty="0">
                <a:latin typeface="Arial"/>
                <a:cs typeface="Arial"/>
              </a:rPr>
              <a:t> </a:t>
            </a:r>
            <a:r>
              <a:rPr sz="450" i="1" spc="5" dirty="0">
                <a:latin typeface="Arial"/>
                <a:cs typeface="Arial"/>
              </a:rPr>
              <a:t>sublineolum</a:t>
            </a:r>
            <a:r>
              <a:rPr sz="450" spc="5" dirty="0">
                <a:latin typeface="Arial MT"/>
                <a:cs typeface="Arial MT"/>
              </a:rPr>
              <a:t>.</a:t>
            </a:r>
            <a:r>
              <a:rPr sz="450" spc="-15" dirty="0">
                <a:latin typeface="Arial MT"/>
                <a:cs typeface="Arial MT"/>
              </a:rPr>
              <a:t> </a:t>
            </a:r>
            <a:r>
              <a:rPr sz="450" spc="5" dirty="0">
                <a:latin typeface="Arial MT"/>
                <a:cs typeface="Arial MT"/>
              </a:rPr>
              <a:t>2005.</a:t>
            </a:r>
            <a:r>
              <a:rPr sz="450" spc="-15" dirty="0">
                <a:latin typeface="Arial MT"/>
                <a:cs typeface="Arial MT"/>
              </a:rPr>
              <a:t> </a:t>
            </a:r>
            <a:r>
              <a:rPr sz="450" spc="5" dirty="0">
                <a:latin typeface="Arial MT"/>
                <a:cs typeface="Arial MT"/>
              </a:rPr>
              <a:t>Tese</a:t>
            </a:r>
            <a:r>
              <a:rPr sz="450" spc="-15" dirty="0">
                <a:latin typeface="Arial MT"/>
                <a:cs typeface="Arial MT"/>
              </a:rPr>
              <a:t> </a:t>
            </a:r>
            <a:r>
              <a:rPr sz="450" spc="5" dirty="0">
                <a:latin typeface="Arial MT"/>
                <a:cs typeface="Arial MT"/>
              </a:rPr>
              <a:t>(Doutorado)-Escola</a:t>
            </a:r>
            <a:r>
              <a:rPr sz="450" spc="-25" dirty="0">
                <a:latin typeface="Arial MT"/>
                <a:cs typeface="Arial MT"/>
              </a:rPr>
              <a:t> </a:t>
            </a:r>
            <a:r>
              <a:rPr sz="450" spc="5" dirty="0">
                <a:latin typeface="Arial MT"/>
                <a:cs typeface="Arial MT"/>
              </a:rPr>
              <a:t>Superior</a:t>
            </a:r>
            <a:r>
              <a:rPr sz="450" spc="-20" dirty="0">
                <a:latin typeface="Arial MT"/>
                <a:cs typeface="Arial MT"/>
              </a:rPr>
              <a:t> </a:t>
            </a:r>
            <a:r>
              <a:rPr sz="450" spc="5" dirty="0">
                <a:latin typeface="Arial MT"/>
                <a:cs typeface="Arial MT"/>
              </a:rPr>
              <a:t>de</a:t>
            </a:r>
            <a:r>
              <a:rPr sz="450" spc="-15" dirty="0">
                <a:latin typeface="Arial MT"/>
                <a:cs typeface="Arial MT"/>
              </a:rPr>
              <a:t> </a:t>
            </a:r>
            <a:r>
              <a:rPr sz="450" spc="5" dirty="0">
                <a:latin typeface="Arial MT"/>
                <a:cs typeface="Arial MT"/>
              </a:rPr>
              <a:t>Agricultura</a:t>
            </a:r>
            <a:r>
              <a:rPr sz="450" spc="-30" dirty="0">
                <a:latin typeface="Arial MT"/>
                <a:cs typeface="Arial MT"/>
              </a:rPr>
              <a:t> </a:t>
            </a:r>
            <a:r>
              <a:rPr sz="450" spc="5" dirty="0">
                <a:latin typeface="Arial MT"/>
                <a:cs typeface="Arial MT"/>
              </a:rPr>
              <a:t>“Luiz</a:t>
            </a:r>
            <a:r>
              <a:rPr sz="450" spc="-15" dirty="0">
                <a:latin typeface="Arial MT"/>
                <a:cs typeface="Arial MT"/>
              </a:rPr>
              <a:t> </a:t>
            </a:r>
            <a:r>
              <a:rPr sz="450" spc="5" dirty="0">
                <a:latin typeface="Arial MT"/>
                <a:cs typeface="Arial MT"/>
              </a:rPr>
              <a:t>de</a:t>
            </a:r>
            <a:r>
              <a:rPr sz="450" dirty="0">
                <a:latin typeface="Arial MT"/>
                <a:cs typeface="Arial MT"/>
              </a:rPr>
              <a:t> </a:t>
            </a:r>
            <a:r>
              <a:rPr sz="450" spc="5" dirty="0">
                <a:latin typeface="Arial MT"/>
                <a:cs typeface="Arial MT"/>
              </a:rPr>
              <a:t>Queiroz”,</a:t>
            </a:r>
            <a:r>
              <a:rPr sz="450" spc="-25" dirty="0">
                <a:latin typeface="Arial MT"/>
                <a:cs typeface="Arial MT"/>
              </a:rPr>
              <a:t> </a:t>
            </a:r>
            <a:r>
              <a:rPr sz="450" spc="5" dirty="0">
                <a:latin typeface="Arial MT"/>
                <a:cs typeface="Arial MT"/>
              </a:rPr>
              <a:t>Universidade</a:t>
            </a:r>
            <a:r>
              <a:rPr sz="450" spc="-30" dirty="0">
                <a:latin typeface="Arial MT"/>
                <a:cs typeface="Arial MT"/>
              </a:rPr>
              <a:t> </a:t>
            </a:r>
            <a:r>
              <a:rPr sz="450" spc="5" dirty="0">
                <a:latin typeface="Arial MT"/>
                <a:cs typeface="Arial MT"/>
              </a:rPr>
              <a:t>de</a:t>
            </a:r>
            <a:r>
              <a:rPr sz="450" spc="-5" dirty="0">
                <a:latin typeface="Arial MT"/>
                <a:cs typeface="Arial MT"/>
              </a:rPr>
              <a:t> </a:t>
            </a:r>
            <a:r>
              <a:rPr sz="450" spc="5" dirty="0">
                <a:latin typeface="Arial MT"/>
                <a:cs typeface="Arial MT"/>
              </a:rPr>
              <a:t>São</a:t>
            </a:r>
            <a:r>
              <a:rPr sz="450" spc="-5" dirty="0">
                <a:latin typeface="Arial MT"/>
                <a:cs typeface="Arial MT"/>
              </a:rPr>
              <a:t> </a:t>
            </a:r>
            <a:r>
              <a:rPr sz="450" spc="5" dirty="0">
                <a:latin typeface="Arial MT"/>
                <a:cs typeface="Arial MT"/>
              </a:rPr>
              <a:t>Paulo,</a:t>
            </a:r>
            <a:r>
              <a:rPr sz="450" spc="-20" dirty="0">
                <a:latin typeface="Arial MT"/>
                <a:cs typeface="Arial MT"/>
              </a:rPr>
              <a:t> </a:t>
            </a:r>
            <a:r>
              <a:rPr sz="450" spc="5" dirty="0">
                <a:latin typeface="Arial MT"/>
                <a:cs typeface="Arial MT"/>
              </a:rPr>
              <a:t>Piracicaba,</a:t>
            </a:r>
            <a:r>
              <a:rPr sz="450" spc="-20" dirty="0">
                <a:latin typeface="Arial MT"/>
                <a:cs typeface="Arial MT"/>
              </a:rPr>
              <a:t> </a:t>
            </a:r>
            <a:r>
              <a:rPr sz="450" spc="5" dirty="0">
                <a:latin typeface="Arial MT"/>
                <a:cs typeface="Arial MT"/>
              </a:rPr>
              <a:t>2005.</a:t>
            </a:r>
            <a:endParaRPr sz="45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00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</TotalTime>
  <Words>1523</Words>
  <Application>Microsoft Office PowerPoint</Application>
  <PresentationFormat>Personalizar</PresentationFormat>
  <Paragraphs>160</Paragraphs>
  <Slides>1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</vt:i4>
      </vt:variant>
    </vt:vector>
  </HeadingPairs>
  <TitlesOfParts>
    <vt:vector size="6" baseType="lpstr">
      <vt:lpstr>Arial</vt:lpstr>
      <vt:lpstr>Arial MT</vt:lpstr>
      <vt:lpstr>Calibri</vt:lpstr>
      <vt:lpstr>Times New Roman</vt:lpstr>
      <vt:lpstr>Office Theme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Usuario</dc:creator>
  <cp:lastModifiedBy>janice .</cp:lastModifiedBy>
  <cp:revision>1</cp:revision>
  <dcterms:created xsi:type="dcterms:W3CDTF">2022-12-26T10:25:44Z</dcterms:created>
  <dcterms:modified xsi:type="dcterms:W3CDTF">2022-12-28T12:24:39Z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2022-11-01T00:00:00Z</vt:filetime>
  </property>
  <property fmtid="{D5CDD505-2E9C-101B-9397-08002B2CF9AE}" pid="3" name="Creator">
    <vt:lpwstr>Microsoft® PowerPoint® 2016</vt:lpwstr>
  </property>
  <property fmtid="{D5CDD505-2E9C-101B-9397-08002B2CF9AE}" pid="4" name="LastSaved">
    <vt:filetime>2022-12-26T00:00:00Z</vt:filetime>
  </property>
</Properties>
</file>