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32404050" cy="43205400"/>
  <p:notesSz cx="6888163" cy="10017125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3608">
          <p15:clr>
            <a:srgbClr val="A4A3A4"/>
          </p15:clr>
        </p15:guide>
        <p15:guide id="2" pos="1020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8A1B9"/>
    <a:srgbClr val="B078AC"/>
    <a:srgbClr val="D5C8D6"/>
    <a:srgbClr val="876689"/>
    <a:srgbClr val="8064A2"/>
    <a:srgbClr val="CC99FF"/>
    <a:srgbClr val="A80FFD"/>
    <a:srgbClr val="990099"/>
    <a:srgbClr val="F23687"/>
    <a:srgbClr val="99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Estilo Médio 3 - Ênfase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Estilo Médio 2 - Ênfas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Estilo Médio 2 - Ênfase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Estilo Médio 2 - Ênfas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Estilo Mé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23162" autoAdjust="0"/>
    <p:restoredTop sz="99697" autoAdjust="0"/>
  </p:normalViewPr>
  <p:slideViewPr>
    <p:cSldViewPr>
      <p:cViewPr>
        <p:scale>
          <a:sx n="33" d="100"/>
          <a:sy n="33" d="100"/>
        </p:scale>
        <p:origin x="19" y="-5170"/>
      </p:cViewPr>
      <p:guideLst>
        <p:guide orient="horz" pos="13608"/>
        <p:guide pos="1020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3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430463" y="13422313"/>
            <a:ext cx="27543125" cy="9259887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860925" y="24482426"/>
            <a:ext cx="22682200" cy="110426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04F093-F7E1-45DA-9391-B2F7A14313C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C80EA2-93FC-4BD2-8259-B874BD661A90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59051" y="27763789"/>
            <a:ext cx="27544713" cy="858043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559051" y="18311813"/>
            <a:ext cx="27544713" cy="94519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93C8A6-C413-4BB7-A271-F514DFD0374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2430463" y="12480925"/>
            <a:ext cx="13695362" cy="25923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6278227" y="12480925"/>
            <a:ext cx="13695363" cy="25923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B7469B-0527-43DB-9C4E-3062C68BD33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20838" y="1730375"/>
            <a:ext cx="29162375" cy="7200900"/>
          </a:xfrm>
        </p:spPr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620840" y="9671051"/>
            <a:ext cx="14316075" cy="40306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620840" y="13701714"/>
            <a:ext cx="14316075" cy="2489358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16460790" y="9671051"/>
            <a:ext cx="14322425" cy="40306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16460790" y="13701714"/>
            <a:ext cx="14322425" cy="2489358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DA5BCD-0422-4370-9E85-176260D3EBCF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18C129-4BED-4739-9B3F-925B3DAF6D4F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FBF34D-243E-42E7-8A10-B572EAF22880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20838" y="1720850"/>
            <a:ext cx="10660062" cy="731996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669840" y="1720851"/>
            <a:ext cx="18113375" cy="36874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620838" y="9040814"/>
            <a:ext cx="10660062" cy="295544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8C78FC-743E-496F-8594-0F4A02B8FF9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51588" y="30243464"/>
            <a:ext cx="19442112" cy="35702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6351588" y="3860801"/>
            <a:ext cx="19442112" cy="2592228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51588" y="33813751"/>
            <a:ext cx="19442112" cy="50704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9CA24A-80BA-4342-8F65-FAFC2AF5D7E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737B4F-779D-47EF-8A10-9324E240E05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23088600" y="3840164"/>
            <a:ext cx="6884988" cy="34564637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2430465" y="3840164"/>
            <a:ext cx="20505737" cy="34564637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642B7E-442E-4B0B-94BA-2002F6EE9FC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430463" y="3840163"/>
            <a:ext cx="27543125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3656" tIns="206828" rIns="413656" bIns="20682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430463" y="12480925"/>
            <a:ext cx="27543125" cy="259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3656" tIns="206828" rIns="413656" bIns="20682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30463" y="39365238"/>
            <a:ext cx="6750050" cy="288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13656" tIns="206828" rIns="413656" bIns="206828" numCol="1" anchor="t" anchorCtr="0" compatLnSpc="1">
            <a:prstTxWarp prst="textNoShape">
              <a:avLst/>
            </a:prstTxWarp>
          </a:bodyPr>
          <a:lstStyle>
            <a:lvl1pPr>
              <a:defRPr sz="6300"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1071225" y="39365238"/>
            <a:ext cx="10261600" cy="288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13656" tIns="206828" rIns="413656" bIns="206828" numCol="1" anchor="t" anchorCtr="0" compatLnSpc="1">
            <a:prstTxWarp prst="textNoShape">
              <a:avLst/>
            </a:prstTxWarp>
          </a:bodyPr>
          <a:lstStyle>
            <a:lvl1pPr algn="ctr">
              <a:defRPr sz="6300"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3223538" y="39365238"/>
            <a:ext cx="6750050" cy="288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13656" tIns="206828" rIns="413656" bIns="206828" numCol="1" anchor="t" anchorCtr="0" compatLnSpc="1">
            <a:prstTxWarp prst="textNoShape">
              <a:avLst/>
            </a:prstTxWarp>
          </a:bodyPr>
          <a:lstStyle>
            <a:lvl1pPr algn="r">
              <a:defRPr sz="6300">
                <a:cs typeface="+mn-cs"/>
              </a:defRPr>
            </a:lvl1pPr>
          </a:lstStyle>
          <a:p>
            <a:pPr>
              <a:defRPr/>
            </a:pPr>
            <a:fld id="{CEE194E2-5F15-447B-B336-18B034C6F79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137025" rtl="0" eaLnBrk="0" fontAlgn="base" hangingPunct="0">
        <a:spcBef>
          <a:spcPct val="0"/>
        </a:spcBef>
        <a:spcAft>
          <a:spcPct val="0"/>
        </a:spcAft>
        <a:defRPr sz="19900">
          <a:solidFill>
            <a:schemeClr val="tx2"/>
          </a:solidFill>
          <a:latin typeface="+mj-lt"/>
          <a:ea typeface="+mj-ea"/>
          <a:cs typeface="+mj-cs"/>
        </a:defRPr>
      </a:lvl1pPr>
      <a:lvl2pPr algn="ctr" defTabSz="4137025" rtl="0" eaLnBrk="0" fontAlgn="base" hangingPunct="0">
        <a:spcBef>
          <a:spcPct val="0"/>
        </a:spcBef>
        <a:spcAft>
          <a:spcPct val="0"/>
        </a:spcAft>
        <a:defRPr sz="19900">
          <a:solidFill>
            <a:schemeClr val="tx2"/>
          </a:solidFill>
          <a:latin typeface="Times New Roman" pitchFamily="18" charset="0"/>
        </a:defRPr>
      </a:lvl2pPr>
      <a:lvl3pPr algn="ctr" defTabSz="4137025" rtl="0" eaLnBrk="0" fontAlgn="base" hangingPunct="0">
        <a:spcBef>
          <a:spcPct val="0"/>
        </a:spcBef>
        <a:spcAft>
          <a:spcPct val="0"/>
        </a:spcAft>
        <a:defRPr sz="19900">
          <a:solidFill>
            <a:schemeClr val="tx2"/>
          </a:solidFill>
          <a:latin typeface="Times New Roman" pitchFamily="18" charset="0"/>
        </a:defRPr>
      </a:lvl3pPr>
      <a:lvl4pPr algn="ctr" defTabSz="4137025" rtl="0" eaLnBrk="0" fontAlgn="base" hangingPunct="0">
        <a:spcBef>
          <a:spcPct val="0"/>
        </a:spcBef>
        <a:spcAft>
          <a:spcPct val="0"/>
        </a:spcAft>
        <a:defRPr sz="19900">
          <a:solidFill>
            <a:schemeClr val="tx2"/>
          </a:solidFill>
          <a:latin typeface="Times New Roman" pitchFamily="18" charset="0"/>
        </a:defRPr>
      </a:lvl4pPr>
      <a:lvl5pPr algn="ctr" defTabSz="4137025" rtl="0" eaLnBrk="0" fontAlgn="base" hangingPunct="0">
        <a:spcBef>
          <a:spcPct val="0"/>
        </a:spcBef>
        <a:spcAft>
          <a:spcPct val="0"/>
        </a:spcAft>
        <a:defRPr sz="19900">
          <a:solidFill>
            <a:schemeClr val="tx2"/>
          </a:solidFill>
          <a:latin typeface="Times New Roman" pitchFamily="18" charset="0"/>
        </a:defRPr>
      </a:lvl5pPr>
      <a:lvl6pPr marL="457200" algn="ctr" defTabSz="4137025" rtl="0" fontAlgn="base">
        <a:spcBef>
          <a:spcPct val="0"/>
        </a:spcBef>
        <a:spcAft>
          <a:spcPct val="0"/>
        </a:spcAft>
        <a:defRPr sz="19900">
          <a:solidFill>
            <a:schemeClr val="tx2"/>
          </a:solidFill>
          <a:latin typeface="Times New Roman" pitchFamily="18" charset="0"/>
        </a:defRPr>
      </a:lvl6pPr>
      <a:lvl7pPr marL="914400" algn="ctr" defTabSz="4137025" rtl="0" fontAlgn="base">
        <a:spcBef>
          <a:spcPct val="0"/>
        </a:spcBef>
        <a:spcAft>
          <a:spcPct val="0"/>
        </a:spcAft>
        <a:defRPr sz="19900">
          <a:solidFill>
            <a:schemeClr val="tx2"/>
          </a:solidFill>
          <a:latin typeface="Times New Roman" pitchFamily="18" charset="0"/>
        </a:defRPr>
      </a:lvl7pPr>
      <a:lvl8pPr marL="1371600" algn="ctr" defTabSz="4137025" rtl="0" fontAlgn="base">
        <a:spcBef>
          <a:spcPct val="0"/>
        </a:spcBef>
        <a:spcAft>
          <a:spcPct val="0"/>
        </a:spcAft>
        <a:defRPr sz="19900">
          <a:solidFill>
            <a:schemeClr val="tx2"/>
          </a:solidFill>
          <a:latin typeface="Times New Roman" pitchFamily="18" charset="0"/>
        </a:defRPr>
      </a:lvl8pPr>
      <a:lvl9pPr marL="1828800" algn="ctr" defTabSz="4137025" rtl="0" fontAlgn="base">
        <a:spcBef>
          <a:spcPct val="0"/>
        </a:spcBef>
        <a:spcAft>
          <a:spcPct val="0"/>
        </a:spcAft>
        <a:defRPr sz="19900">
          <a:solidFill>
            <a:schemeClr val="tx2"/>
          </a:solidFill>
          <a:latin typeface="Times New Roman" pitchFamily="18" charset="0"/>
        </a:defRPr>
      </a:lvl9pPr>
    </p:titleStyle>
    <p:bodyStyle>
      <a:lvl1pPr marL="1550988" indent="-1550988" algn="l" defTabSz="4137025" rtl="0" eaLnBrk="0" fontAlgn="base" hangingPunct="0">
        <a:spcBef>
          <a:spcPct val="20000"/>
        </a:spcBef>
        <a:spcAft>
          <a:spcPct val="0"/>
        </a:spcAft>
        <a:buChar char="•"/>
        <a:defRPr sz="14500">
          <a:solidFill>
            <a:schemeClr val="tx1"/>
          </a:solidFill>
          <a:latin typeface="+mn-lt"/>
          <a:ea typeface="+mn-ea"/>
          <a:cs typeface="+mn-cs"/>
        </a:defRPr>
      </a:lvl1pPr>
      <a:lvl2pPr marL="3360738" indent="-1292225" algn="l" defTabSz="4137025" rtl="0" eaLnBrk="0" fontAlgn="base" hangingPunct="0">
        <a:spcBef>
          <a:spcPct val="20000"/>
        </a:spcBef>
        <a:spcAft>
          <a:spcPct val="0"/>
        </a:spcAft>
        <a:buChar char="–"/>
        <a:defRPr sz="12700">
          <a:solidFill>
            <a:schemeClr val="tx1"/>
          </a:solidFill>
          <a:latin typeface="+mn-lt"/>
        </a:defRPr>
      </a:lvl2pPr>
      <a:lvl3pPr marL="5170488" indent="-1033463" algn="l" defTabSz="4137025" rtl="0" eaLnBrk="0" fontAlgn="base" hangingPunct="0">
        <a:spcBef>
          <a:spcPct val="20000"/>
        </a:spcBef>
        <a:spcAft>
          <a:spcPct val="0"/>
        </a:spcAft>
        <a:buChar char="•"/>
        <a:defRPr sz="10900">
          <a:solidFill>
            <a:schemeClr val="tx1"/>
          </a:solidFill>
          <a:latin typeface="+mn-lt"/>
        </a:defRPr>
      </a:lvl3pPr>
      <a:lvl4pPr marL="7239000" indent="-1033463" algn="l" defTabSz="4137025" rtl="0" eaLnBrk="0" fontAlgn="base" hangingPunct="0">
        <a:spcBef>
          <a:spcPct val="20000"/>
        </a:spcBef>
        <a:spcAft>
          <a:spcPct val="0"/>
        </a:spcAft>
        <a:buChar char="–"/>
        <a:defRPr sz="9000">
          <a:solidFill>
            <a:schemeClr val="tx1"/>
          </a:solidFill>
          <a:latin typeface="+mn-lt"/>
        </a:defRPr>
      </a:lvl4pPr>
      <a:lvl5pPr marL="9307513" indent="-1035050" algn="l" defTabSz="4137025" rtl="0" eaLnBrk="0" fontAlgn="base" hangingPunct="0">
        <a:spcBef>
          <a:spcPct val="20000"/>
        </a:spcBef>
        <a:spcAft>
          <a:spcPct val="0"/>
        </a:spcAft>
        <a:buChar char="»"/>
        <a:defRPr sz="9000">
          <a:solidFill>
            <a:schemeClr val="tx1"/>
          </a:solidFill>
          <a:latin typeface="+mn-lt"/>
        </a:defRPr>
      </a:lvl5pPr>
      <a:lvl6pPr marL="9764713" indent="-1035050" algn="l" defTabSz="4137025" rtl="0" fontAlgn="base">
        <a:spcBef>
          <a:spcPct val="20000"/>
        </a:spcBef>
        <a:spcAft>
          <a:spcPct val="0"/>
        </a:spcAft>
        <a:buChar char="»"/>
        <a:defRPr sz="9000">
          <a:solidFill>
            <a:schemeClr val="tx1"/>
          </a:solidFill>
          <a:latin typeface="+mn-lt"/>
        </a:defRPr>
      </a:lvl6pPr>
      <a:lvl7pPr marL="10221913" indent="-1035050" algn="l" defTabSz="4137025" rtl="0" fontAlgn="base">
        <a:spcBef>
          <a:spcPct val="20000"/>
        </a:spcBef>
        <a:spcAft>
          <a:spcPct val="0"/>
        </a:spcAft>
        <a:buChar char="»"/>
        <a:defRPr sz="9000">
          <a:solidFill>
            <a:schemeClr val="tx1"/>
          </a:solidFill>
          <a:latin typeface="+mn-lt"/>
        </a:defRPr>
      </a:lvl7pPr>
      <a:lvl8pPr marL="10679113" indent="-1035050" algn="l" defTabSz="4137025" rtl="0" fontAlgn="base">
        <a:spcBef>
          <a:spcPct val="20000"/>
        </a:spcBef>
        <a:spcAft>
          <a:spcPct val="0"/>
        </a:spcAft>
        <a:buChar char="»"/>
        <a:defRPr sz="9000">
          <a:solidFill>
            <a:schemeClr val="tx1"/>
          </a:solidFill>
          <a:latin typeface="+mn-lt"/>
        </a:defRPr>
      </a:lvl8pPr>
      <a:lvl9pPr marL="11136313" indent="-1035050" algn="l" defTabSz="4137025" rtl="0" fontAlgn="base">
        <a:spcBef>
          <a:spcPct val="20000"/>
        </a:spcBef>
        <a:spcAft>
          <a:spcPct val="0"/>
        </a:spcAft>
        <a:buChar char="»"/>
        <a:defRPr sz="9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g"/><Relationship Id="rId5" Type="http://schemas.openxmlformats.org/officeDocument/2006/relationships/image" Target="../media/image4.jpeg"/><Relationship Id="rId10" Type="http://schemas.openxmlformats.org/officeDocument/2006/relationships/image" Target="../media/image9.jpg"/><Relationship Id="rId4" Type="http://schemas.openxmlformats.org/officeDocument/2006/relationships/image" Target="../media/image3.jpeg"/><Relationship Id="rId9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itle 1"/>
          <p:cNvSpPr txBox="1">
            <a:spLocks/>
          </p:cNvSpPr>
          <p:nvPr/>
        </p:nvSpPr>
        <p:spPr>
          <a:xfrm>
            <a:off x="4678474" y="3055809"/>
            <a:ext cx="22591247" cy="1345535"/>
          </a:xfrm>
          <a:prstGeom prst="rect">
            <a:avLst/>
          </a:prstGeom>
          <a:solidFill>
            <a:schemeClr val="bg1"/>
          </a:solidFill>
        </p:spPr>
        <p:txBody>
          <a:bodyPr>
            <a:noAutofit/>
          </a:bodyPr>
          <a:lstStyle/>
          <a:p>
            <a:pPr algn="ctr"/>
            <a:r>
              <a:rPr lang="pt-BR" sz="6600" b="1" dirty="0">
                <a:solidFill>
                  <a:srgbClr val="876689"/>
                </a:solidFill>
                <a:latin typeface="Calibri"/>
                <a:ea typeface="Calibri"/>
                <a:cs typeface="Calibri"/>
                <a:sym typeface="Calibri"/>
              </a:rPr>
              <a:t>FUNGICULTURA: UMA ALTERNATIVA PARA A PRODUÇÃO DE  ALIMENTOS – FASE II</a:t>
            </a:r>
            <a:endParaRPr lang="pt-BR" sz="6600" dirty="0">
              <a:solidFill>
                <a:srgbClr val="87668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/>
            <a:endParaRPr lang="pt-BR" sz="5500" b="1" i="1" dirty="0">
              <a:solidFill>
                <a:srgbClr val="7030A0"/>
              </a:solidFill>
              <a:latin typeface="Arial" panose="020B0604020202020204" pitchFamily="34" charset="0"/>
            </a:endParaRPr>
          </a:p>
        </p:txBody>
      </p:sp>
      <p:sp>
        <p:nvSpPr>
          <p:cNvPr id="27" name="Title 1"/>
          <p:cNvSpPr txBox="1">
            <a:spLocks/>
          </p:cNvSpPr>
          <p:nvPr/>
        </p:nvSpPr>
        <p:spPr bwMode="auto">
          <a:xfrm>
            <a:off x="6985841" y="4927392"/>
            <a:ext cx="18423551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32054" tIns="216027" rIns="432054" bIns="216027" anchor="ctr"/>
          <a:lstStyle/>
          <a:p>
            <a:pPr algn="ctr"/>
            <a:r>
              <a:rPr lang="pt-BR" sz="4000" baseline="30000" dirty="0">
                <a:latin typeface="Arial" panose="020B0604020202020204" pitchFamily="34" charset="0"/>
              </a:rPr>
              <a:t>1</a:t>
            </a:r>
            <a:r>
              <a:rPr lang="pt-BR" sz="4000" dirty="0">
                <a:latin typeface="Arial" pitchFamily="34" charset="0"/>
              </a:rPr>
              <a:t>Maria Eduarda Belotto,  </a:t>
            </a:r>
            <a:r>
              <a:rPr lang="pt-BR" sz="4000" baseline="30000" dirty="0">
                <a:latin typeface="Arial" panose="020B0604020202020204" pitchFamily="34" charset="0"/>
              </a:rPr>
              <a:t>2</a:t>
            </a:r>
            <a:r>
              <a:rPr lang="pt-BR" sz="4000" dirty="0">
                <a:latin typeface="Arial" panose="020B0604020202020204" pitchFamily="34" charset="0"/>
              </a:rPr>
              <a:t>Dionéia Schauren</a:t>
            </a:r>
          </a:p>
          <a:p>
            <a:pPr algn="ctr"/>
            <a:r>
              <a:rPr lang="pt-BR" sz="3200" baseline="30000" dirty="0">
                <a:latin typeface="Arial" panose="020B0604020202020204" pitchFamily="34" charset="0"/>
              </a:rPr>
              <a:t>1</a:t>
            </a:r>
            <a:r>
              <a:rPr lang="pt-BR" sz="3200" dirty="0">
                <a:latin typeface="Arial" panose="020B0604020202020204" pitchFamily="34" charset="0"/>
              </a:rPr>
              <a:t>Discente do Ensino Médio do Colégio Estadual Jardim Porto Alegre – Clube de Ciências.</a:t>
            </a:r>
          </a:p>
          <a:p>
            <a:pPr algn="ctr"/>
            <a:r>
              <a:rPr lang="pt-BR" sz="3200" baseline="30000" dirty="0">
                <a:latin typeface="Arial" panose="020B0604020202020204" pitchFamily="34" charset="0"/>
              </a:rPr>
              <a:t>2</a:t>
            </a:r>
            <a:r>
              <a:rPr lang="pt-BR" sz="3200" dirty="0">
                <a:latin typeface="Arial" panose="020B0604020202020204" pitchFamily="34" charset="0"/>
              </a:rPr>
              <a:t>Docente do Clube de Ciências do Colégio Estadual Jardim Porto Alegre.</a:t>
            </a:r>
          </a:p>
          <a:p>
            <a:pPr algn="ctr"/>
            <a:r>
              <a:rPr lang="pt-BR" sz="3200" dirty="0">
                <a:latin typeface="Arial" panose="020B0604020202020204" pitchFamily="34" charset="0"/>
              </a:rPr>
              <a:t>belotto@colegiojpa.com.br; </a:t>
            </a:r>
            <a:r>
              <a:rPr lang="en-US" sz="3200" dirty="0">
                <a:latin typeface="Arial" pitchFamily="34" charset="0"/>
              </a:rPr>
              <a:t>dioneiasch@colegiojpa.com.br</a:t>
            </a:r>
          </a:p>
        </p:txBody>
      </p:sp>
      <p:cxnSp>
        <p:nvCxnSpPr>
          <p:cNvPr id="28" name="Straight Connector 8"/>
          <p:cNvCxnSpPr>
            <a:cxnSpLocks noChangeShapeType="1"/>
          </p:cNvCxnSpPr>
          <p:nvPr/>
        </p:nvCxnSpPr>
        <p:spPr bwMode="auto">
          <a:xfrm>
            <a:off x="1185588" y="8713268"/>
            <a:ext cx="30477277" cy="0"/>
          </a:xfrm>
          <a:prstGeom prst="line">
            <a:avLst/>
          </a:prstGeom>
          <a:noFill/>
          <a:ln w="76200">
            <a:solidFill>
              <a:srgbClr val="876689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29" name="Subtitle 2"/>
          <p:cNvSpPr txBox="1">
            <a:spLocks/>
          </p:cNvSpPr>
          <p:nvPr/>
        </p:nvSpPr>
        <p:spPr>
          <a:xfrm>
            <a:off x="824765" y="8884114"/>
            <a:ext cx="15083129" cy="2616656"/>
          </a:xfrm>
          <a:prstGeom prst="rect">
            <a:avLst/>
          </a:prstGeom>
          <a:ln>
            <a:noFill/>
          </a:ln>
        </p:spPr>
        <p:txBody>
          <a:bodyPr lIns="0" tIns="0" rIns="0" bIns="0"/>
          <a:lstStyle/>
          <a:p>
            <a:pPr lvl="0" defTabSz="4137025">
              <a:spcBef>
                <a:spcPts val="0"/>
              </a:spcBef>
              <a:defRPr/>
            </a:pPr>
            <a:r>
              <a:rPr lang="pt-BR" sz="6000" b="1" kern="0" dirty="0">
                <a:solidFill>
                  <a:srgbClr val="876689"/>
                </a:solidFill>
                <a:latin typeface="Arial" pitchFamily="34" charset="0"/>
                <a:ea typeface="Geneva" pitchFamily="124" charset="-128"/>
              </a:rPr>
              <a:t>Objetivo </a:t>
            </a:r>
            <a:endParaRPr lang="pt-BR" sz="3200" dirty="0">
              <a:solidFill>
                <a:srgbClr val="876689"/>
              </a:solidFill>
              <a:latin typeface="Arial" panose="020B0604020202020204" pitchFamily="34" charset="0"/>
            </a:endParaRPr>
          </a:p>
          <a:p>
            <a:pPr indent="450000" algn="just" defTabSz="4137025">
              <a:spcBef>
                <a:spcPts val="0"/>
              </a:spcBef>
              <a:defRPr/>
            </a:pPr>
            <a:r>
              <a:rPr lang="pt-BR" sz="3400" dirty="0">
                <a:solidFill>
                  <a:schemeClr val="dk1"/>
                </a:solidFill>
                <a:latin typeface="Arial" panose="020B0604020202020204" pitchFamily="34" charset="0"/>
                <a:ea typeface="Arial"/>
                <a:sym typeface="Arial"/>
              </a:rPr>
              <a:t>O presente trabalho tem como objetivo produzir  cogumelos comestíveis com baixos custos e com materiais de  fácil acesso, possibilitando assim a produção dos mesmos  por pequenos produtores.</a:t>
            </a:r>
          </a:p>
          <a:p>
            <a:pPr marR="0" lvl="0" algn="l" defTabSz="4137025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Geneva" pitchFamily="124" charset="-128"/>
              <a:cs typeface="Arial" pitchFamily="34" charset="0"/>
            </a:endParaRPr>
          </a:p>
        </p:txBody>
      </p:sp>
      <p:sp>
        <p:nvSpPr>
          <p:cNvPr id="31" name="Subtitle 2"/>
          <p:cNvSpPr txBox="1">
            <a:spLocks/>
          </p:cNvSpPr>
          <p:nvPr/>
        </p:nvSpPr>
        <p:spPr bwMode="auto">
          <a:xfrm>
            <a:off x="16396748" y="33756066"/>
            <a:ext cx="1504907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lvl="0">
              <a:spcBef>
                <a:spcPct val="20000"/>
              </a:spcBef>
            </a:pPr>
            <a:r>
              <a:rPr lang="pt-BR" sz="6000" b="1" dirty="0">
                <a:solidFill>
                  <a:srgbClr val="876689"/>
                </a:solidFill>
                <a:latin typeface="Arial" pitchFamily="34" charset="0"/>
              </a:rPr>
              <a:t>Conclusões</a:t>
            </a:r>
          </a:p>
        </p:txBody>
      </p:sp>
      <p:sp>
        <p:nvSpPr>
          <p:cNvPr id="33" name="Subtitle 2"/>
          <p:cNvSpPr txBox="1">
            <a:spLocks/>
          </p:cNvSpPr>
          <p:nvPr/>
        </p:nvSpPr>
        <p:spPr bwMode="auto">
          <a:xfrm>
            <a:off x="16197617" y="24195530"/>
            <a:ext cx="15087997" cy="1134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just"/>
            <a:r>
              <a:rPr lang="pt-BR" sz="3200" dirty="0">
                <a:solidFill>
                  <a:srgbClr val="CC0066"/>
                </a:solidFill>
                <a:latin typeface="Arial" panose="020B0604020202020204" pitchFamily="34" charset="0"/>
              </a:rPr>
              <a:t> </a:t>
            </a:r>
            <a:r>
              <a:rPr lang="pt-BR" sz="6000" b="1" dirty="0">
                <a:solidFill>
                  <a:srgbClr val="876689"/>
                </a:solidFill>
                <a:latin typeface="Arial" panose="020B0604020202020204" pitchFamily="34" charset="0"/>
              </a:rPr>
              <a:t>Resultados e Discussões</a:t>
            </a:r>
          </a:p>
          <a:p>
            <a:pPr algn="just"/>
            <a:endParaRPr lang="pt-BR" sz="3200" dirty="0">
              <a:latin typeface="Arial" panose="020B0604020202020204" pitchFamily="34" charset="0"/>
            </a:endParaRPr>
          </a:p>
        </p:txBody>
      </p:sp>
      <p:sp>
        <p:nvSpPr>
          <p:cNvPr id="23" name="Rectangle 14"/>
          <p:cNvSpPr>
            <a:spLocks noChangeArrowheads="1"/>
          </p:cNvSpPr>
          <p:nvPr/>
        </p:nvSpPr>
        <p:spPr bwMode="auto">
          <a:xfrm>
            <a:off x="106875" y="38647651"/>
            <a:ext cx="3240405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8000" dirty="0">
                <a:solidFill>
                  <a:srgbClr val="C00000"/>
                </a:solidFill>
                <a:latin typeface="Arial" panose="020B0604020202020204" pitchFamily="34" charset="0"/>
              </a:rPr>
              <a:t> </a:t>
            </a:r>
            <a:r>
              <a:rPr lang="pt-BR" sz="6000" b="1" dirty="0">
                <a:solidFill>
                  <a:srgbClr val="876689"/>
                </a:solidFill>
                <a:latin typeface="Arial" panose="020B0604020202020204" pitchFamily="34" charset="0"/>
              </a:rPr>
              <a:t>Clube de Ciências Cientistas do Jardim </a:t>
            </a:r>
            <a:endParaRPr lang="pt-BR" sz="6000" dirty="0">
              <a:solidFill>
                <a:srgbClr val="876689"/>
              </a:solidFill>
              <a:latin typeface="Arial" panose="020B0604020202020204" pitchFamily="34" charset="0"/>
            </a:endParaRPr>
          </a:p>
          <a:p>
            <a:pPr algn="ctr"/>
            <a:r>
              <a:rPr lang="pt-BR" sz="6000" b="1" dirty="0">
                <a:solidFill>
                  <a:srgbClr val="876689"/>
                </a:solidFill>
                <a:latin typeface="Arial" panose="020B0604020202020204" pitchFamily="34" charset="0"/>
              </a:rPr>
              <a:t>Colégio Estadual Jardim Porto Alegre</a:t>
            </a:r>
            <a:endParaRPr lang="pt-BR" sz="6000" baseline="30000" dirty="0">
              <a:solidFill>
                <a:srgbClr val="876689"/>
              </a:solidFill>
              <a:latin typeface="Arial" panose="020B0604020202020204" pitchFamily="34" charset="0"/>
            </a:endParaRPr>
          </a:p>
        </p:txBody>
      </p:sp>
      <p:sp>
        <p:nvSpPr>
          <p:cNvPr id="2" name="Retângulo de cantos arredondados 1"/>
          <p:cNvSpPr/>
          <p:nvPr/>
        </p:nvSpPr>
        <p:spPr>
          <a:xfrm>
            <a:off x="625375" y="2306276"/>
            <a:ext cx="31323480" cy="39170629"/>
          </a:xfrm>
          <a:prstGeom prst="roundRect">
            <a:avLst>
              <a:gd name="adj" fmla="val 7294"/>
            </a:avLst>
          </a:prstGeom>
          <a:noFill/>
          <a:ln w="76200">
            <a:solidFill>
              <a:srgbClr val="8766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0" y="6600375"/>
            <a:ext cx="32404050" cy="109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0170" marR="117475" algn="ctr">
              <a:spcAft>
                <a:spcPts val="0"/>
              </a:spcAft>
            </a:pPr>
            <a:endParaRPr lang="pt-BR" sz="6500" dirty="0">
              <a:solidFill>
                <a:srgbClr val="660033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42" name="Retângulo 10"/>
          <p:cNvSpPr>
            <a:spLocks noChangeArrowheads="1"/>
          </p:cNvSpPr>
          <p:nvPr/>
        </p:nvSpPr>
        <p:spPr bwMode="auto">
          <a:xfrm>
            <a:off x="794445" y="7729586"/>
            <a:ext cx="2992288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/>
            <a:r>
              <a:rPr lang="pt-BR" altLang="pt-BR" sz="4000" b="1" dirty="0">
                <a:latin typeface="Arial" panose="020B0604020202020204" pitchFamily="34" charset="0"/>
              </a:rPr>
              <a:t>Palavras-chave:</a:t>
            </a:r>
            <a:r>
              <a:rPr lang="pt-BR" sz="4000" dirty="0"/>
              <a:t> </a:t>
            </a:r>
            <a:r>
              <a:rPr lang="pt-PT" sz="4000" dirty="0">
                <a:latin typeface="Arial" pitchFamily="34" charset="0"/>
              </a:rPr>
              <a:t>Custo de produção; Cogumelo comestivel; Saúde</a:t>
            </a:r>
            <a:r>
              <a:rPr lang="pt-BR" altLang="pt-BR" sz="4000" dirty="0">
                <a:latin typeface="Arial" panose="020B0604020202020204" pitchFamily="34" charset="0"/>
              </a:rPr>
              <a:t>.</a:t>
            </a:r>
            <a:r>
              <a:rPr lang="pt-BR" altLang="pt-BR" sz="4000" i="1" dirty="0"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7" name="Retângulo 6"/>
          <p:cNvSpPr/>
          <p:nvPr/>
        </p:nvSpPr>
        <p:spPr>
          <a:xfrm>
            <a:off x="16279191" y="35902427"/>
            <a:ext cx="1516663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>
              <a:defRPr/>
            </a:pPr>
            <a:r>
              <a:rPr lang="pt-BR" altLang="pt-BR" sz="6000" b="1" dirty="0">
                <a:solidFill>
                  <a:srgbClr val="876689"/>
                </a:solidFill>
                <a:latin typeface="Arial" panose="020B0604020202020204" pitchFamily="34" charset="0"/>
              </a:rPr>
              <a:t>Referências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3240405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968597" y="27439293"/>
            <a:ext cx="14119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2800" dirty="0">
              <a:latin typeface="Arial" pitchFamily="34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35212137" y="11449572"/>
            <a:ext cx="148504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>
                <a:latin typeface="Arial" pitchFamily="34" charset="0"/>
              </a:rPr>
              <a:t>.</a:t>
            </a:r>
            <a:endParaRPr lang="pt-BR" sz="3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19" t="23685" r="15625" b="12053"/>
          <a:stretch/>
        </p:blipFill>
        <p:spPr bwMode="auto">
          <a:xfrm>
            <a:off x="24171236" y="39086097"/>
            <a:ext cx="4380498" cy="16873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34492057" y="16585317"/>
            <a:ext cx="14008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endParaRPr lang="pt-BR" dirty="0"/>
          </a:p>
        </p:txBody>
      </p:sp>
      <p:sp>
        <p:nvSpPr>
          <p:cNvPr id="19" name="CaixaDeTexto 18"/>
          <p:cNvSpPr txBox="1"/>
          <p:nvPr/>
        </p:nvSpPr>
        <p:spPr>
          <a:xfrm>
            <a:off x="16556519" y="13753828"/>
            <a:ext cx="13543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18" name="Google Shape;65;p7">
            <a:extLst>
              <a:ext uri="{FF2B5EF4-FFF2-40B4-BE49-F238E27FC236}">
                <a16:creationId xmlns:a16="http://schemas.microsoft.com/office/drawing/2014/main" id="{687215F5-04A3-52E0-2AF2-A13793E66446}"/>
              </a:ext>
            </a:extLst>
          </p:cNvPr>
          <p:cNvSpPr txBox="1"/>
          <p:nvPr/>
        </p:nvSpPr>
        <p:spPr>
          <a:xfrm>
            <a:off x="892484" y="11350534"/>
            <a:ext cx="14955047" cy="108773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12700" algn="just"/>
            <a:r>
              <a:rPr lang="pt-BR" sz="6000" b="1" i="0" u="none" strike="noStrike" cap="none" dirty="0">
                <a:solidFill>
                  <a:srgbClr val="876689"/>
                </a:solidFill>
                <a:latin typeface="Arial"/>
                <a:ea typeface="Arial"/>
                <a:cs typeface="Arial"/>
                <a:sym typeface="Arial"/>
              </a:rPr>
              <a:t>Metodologia</a:t>
            </a:r>
            <a:endParaRPr lang="pt-BR" sz="6000" b="0" i="0" u="none" strike="noStrike" cap="none" dirty="0">
              <a:solidFill>
                <a:srgbClr val="87668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2700" indent="349250" algn="just"/>
            <a:r>
              <a:rPr lang="pt-BR" sz="3400" dirty="0">
                <a:solidFill>
                  <a:schemeClr val="dk1"/>
                </a:solidFill>
              </a:rPr>
              <a:t>O</a:t>
            </a:r>
            <a:r>
              <a:rPr lang="pt-BR" sz="3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estudo </a:t>
            </a:r>
            <a:r>
              <a:rPr lang="pt-BR" sz="3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foi</a:t>
            </a:r>
            <a:r>
              <a:rPr lang="pt-BR" sz="3400" b="1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pt-BR" sz="3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dividido em duas etapas: primeiramente a produção de um </a:t>
            </a:r>
            <a:r>
              <a:rPr lang="pt-BR" sz="3400" i="1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spawn</a:t>
            </a:r>
            <a:r>
              <a:rPr lang="pt-BR" sz="3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‘’semente’’ de cogumelo e a segunda </a:t>
            </a:r>
            <a:r>
              <a:rPr lang="pt-BR" sz="3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etapa</a:t>
            </a:r>
            <a:r>
              <a:rPr lang="pt-BR" sz="3400" b="1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pt-BR" sz="3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foi</a:t>
            </a:r>
            <a:r>
              <a:rPr lang="pt-BR" sz="3400" b="1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pt-BR" sz="3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 </a:t>
            </a:r>
            <a:r>
              <a:rPr lang="pt-BR" sz="3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formulação</a:t>
            </a:r>
            <a:r>
              <a:rPr lang="pt-BR" sz="3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 substratos.</a:t>
            </a:r>
          </a:p>
          <a:p>
            <a:pPr marL="363538" marR="0" lvl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000" b="1" dirty="0">
                <a:solidFill>
                  <a:srgbClr val="876689"/>
                </a:solidFill>
                <a:latin typeface="Arial"/>
                <a:ea typeface="Arial"/>
                <a:cs typeface="Arial"/>
                <a:sym typeface="Arial"/>
              </a:rPr>
              <a:t>Etapa 1: Produção de um </a:t>
            </a:r>
            <a:r>
              <a:rPr lang="pt-BR" sz="4000" b="1" i="1" dirty="0" err="1">
                <a:solidFill>
                  <a:srgbClr val="876689"/>
                </a:solidFill>
                <a:latin typeface="Arial"/>
                <a:ea typeface="Arial"/>
                <a:cs typeface="Arial"/>
                <a:sym typeface="Arial"/>
              </a:rPr>
              <a:t>spawn</a:t>
            </a:r>
            <a:r>
              <a:rPr lang="pt-BR" sz="4000" b="1" dirty="0">
                <a:solidFill>
                  <a:srgbClr val="876689"/>
                </a:solidFill>
                <a:latin typeface="Arial"/>
                <a:ea typeface="Arial"/>
                <a:cs typeface="Arial"/>
                <a:sym typeface="Arial"/>
              </a:rPr>
              <a:t> ‘’semente’’ de cogumelo.</a:t>
            </a:r>
            <a:endParaRPr lang="pt-BR" sz="4000" dirty="0">
              <a:solidFill>
                <a:srgbClr val="87668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2700" algn="just"/>
            <a:r>
              <a:rPr lang="pt-BR" sz="3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Escolheu-se como grão a aveia com casca e o alpiste.  Inicialmente é necessário fazer a hidratação destes grãos,  desta forma de acordo com o conhecimento popular, em uma panela, coloque 3 vezes o volume dos  grãos de água, coloque em fogo alto e deixe ferver, ao atingir  fervura, adicione os grãos, mantenha em fogo alto por 25  minutos, ao atingir este tempo, escorra imediatamente os  grãos da panela e coloque-os para secar externamente.  Após estarem secos os grãos foram colocados em frascos  de vidro de 500 </a:t>
            </a:r>
            <a:r>
              <a:rPr lang="pt-BR" sz="3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mL</a:t>
            </a:r>
            <a:r>
              <a:rPr lang="pt-BR" sz="3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Foi inserido aproximadamente 70% do  volume do frasco com grãos e o frasco foi fechado e  autoclavado por 20 minutos há 120ºC e 1.4 A.T.M foi necessário fazer um furo na tampa e colocar uma camada tripla de fita microporosa para servir assim como um filtro que permite a troca gasosa. Foi preciso uma entrada, na tampa do</a:t>
            </a:r>
            <a:r>
              <a:rPr lang="pt-BR" sz="3400" dirty="0">
                <a:solidFill>
                  <a:schemeClr val="dk1"/>
                </a:solidFill>
              </a:rPr>
              <a:t> </a:t>
            </a:r>
            <a:r>
              <a:rPr lang="pt-BR" sz="3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frasco, para inserir depois a agulha da seringa que vai inocular</a:t>
            </a:r>
            <a:r>
              <a:rPr lang="pt-BR" sz="3400" dirty="0">
                <a:solidFill>
                  <a:schemeClr val="dk1"/>
                </a:solidFill>
              </a:rPr>
              <a:t> </a:t>
            </a:r>
            <a:r>
              <a:rPr lang="pt-BR" sz="3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 fungo nos grãos de dentro do recipiente utilizado. Os</a:t>
            </a:r>
            <a:r>
              <a:rPr lang="pt-BR" sz="3400" dirty="0">
                <a:solidFill>
                  <a:schemeClr val="dk1"/>
                </a:solidFill>
              </a:rPr>
              <a:t> </a:t>
            </a:r>
            <a:r>
              <a:rPr lang="pt-BR" sz="3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frascos</a:t>
            </a:r>
            <a:r>
              <a:rPr lang="pt-BR" sz="3400" dirty="0">
                <a:solidFill>
                  <a:schemeClr val="dk1"/>
                </a:solidFill>
              </a:rPr>
              <a:t> </a:t>
            </a:r>
            <a:r>
              <a:rPr lang="pt-BR" sz="3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ficaram</a:t>
            </a:r>
            <a:r>
              <a:rPr lang="pt-BR" sz="3400" dirty="0">
                <a:solidFill>
                  <a:schemeClr val="dk1"/>
                </a:solidFill>
              </a:rPr>
              <a:t> </a:t>
            </a:r>
            <a:r>
              <a:rPr lang="pt-BR" sz="3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armazenados por 15</a:t>
            </a:r>
            <a:r>
              <a:rPr lang="pt-BR" sz="3400" dirty="0">
                <a:solidFill>
                  <a:schemeClr val="dk1"/>
                </a:solidFill>
              </a:rPr>
              <a:t> </a:t>
            </a:r>
            <a:r>
              <a:rPr lang="pt-BR" sz="3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dias sem incidência de luz em temperatura de 26º C.</a:t>
            </a:r>
          </a:p>
        </p:txBody>
      </p: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8AA0FC7E-CFDB-AE37-5DA9-7661181D1A2A}"/>
              </a:ext>
            </a:extLst>
          </p:cNvPr>
          <p:cNvSpPr txBox="1"/>
          <p:nvPr/>
        </p:nvSpPr>
        <p:spPr>
          <a:xfrm>
            <a:off x="740979" y="22320998"/>
            <a:ext cx="14955047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Figura 1:</a:t>
            </a:r>
            <a:r>
              <a:rPr lang="pt-BR" sz="2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Champignon Paris</a:t>
            </a:r>
            <a:r>
              <a:rPr lang="pt-BR" sz="2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/</a:t>
            </a:r>
            <a:r>
              <a:rPr lang="pt-BR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Figura 2: </a:t>
            </a:r>
            <a:r>
              <a:rPr lang="pt-BR" sz="2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Shimeji Preto</a:t>
            </a:r>
            <a:r>
              <a:rPr lang="pt-BR" sz="2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/</a:t>
            </a:r>
            <a:r>
              <a:rPr lang="pt-BR" sz="2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Figura 3:</a:t>
            </a:r>
            <a:r>
              <a:rPr lang="pt-BR" sz="2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Shimeji Salmão.</a:t>
            </a:r>
            <a:endParaRPr lang="en-US" sz="2800" dirty="0">
              <a:solidFill>
                <a:srgbClr val="FF0000"/>
              </a:solidFill>
            </a:endParaRPr>
          </a:p>
          <a:p>
            <a:endParaRPr lang="pt-BR" dirty="0"/>
          </a:p>
        </p:txBody>
      </p:sp>
      <p:sp>
        <p:nvSpPr>
          <p:cNvPr id="25" name="Google Shape;75;p7">
            <a:extLst>
              <a:ext uri="{FF2B5EF4-FFF2-40B4-BE49-F238E27FC236}">
                <a16:creationId xmlns:a16="http://schemas.microsoft.com/office/drawing/2014/main" id="{CC2C3DC8-1EEC-3586-8D55-27474884C331}"/>
              </a:ext>
            </a:extLst>
          </p:cNvPr>
          <p:cNvSpPr txBox="1"/>
          <p:nvPr/>
        </p:nvSpPr>
        <p:spPr>
          <a:xfrm>
            <a:off x="909998" y="28904193"/>
            <a:ext cx="15083129" cy="8745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Arial" panose="020B0604020202020204" pitchFamily="34" charset="0"/>
                <a:ea typeface="Calibri"/>
                <a:sym typeface="Calibri"/>
              </a:rPr>
              <a:t>Fonte 1: </a:t>
            </a:r>
            <a:r>
              <a:rPr lang="en-US" sz="2800" dirty="0">
                <a:solidFill>
                  <a:schemeClr val="dk1"/>
                </a:solidFill>
                <a:latin typeface="Arial" panose="020B0604020202020204" pitchFamily="34" charset="0"/>
                <a:ea typeface="Calibri"/>
                <a:sym typeface="Calibri"/>
              </a:rPr>
              <a:t>Maria Eduarda Belotto./ </a:t>
            </a:r>
            <a:r>
              <a:rPr lang="en-US" sz="2800" b="1" dirty="0">
                <a:solidFill>
                  <a:schemeClr val="dk1"/>
                </a:solidFill>
                <a:latin typeface="Arial" panose="020B0604020202020204" pitchFamily="34" charset="0"/>
                <a:ea typeface="Calibri"/>
                <a:sym typeface="Calibri"/>
              </a:rPr>
              <a:t>Fonte 2: </a:t>
            </a:r>
            <a:r>
              <a:rPr lang="en-US" sz="2800" dirty="0">
                <a:solidFill>
                  <a:schemeClr val="dk1"/>
                </a:solidFill>
                <a:latin typeface="Arial" panose="020B0604020202020204" pitchFamily="34" charset="0"/>
                <a:ea typeface="Calibri"/>
                <a:sym typeface="Calibri"/>
              </a:rPr>
              <a:t>Maria Eduarda Belotto./ </a:t>
            </a:r>
            <a:r>
              <a:rPr lang="en-US" sz="2800" b="1" dirty="0">
                <a:solidFill>
                  <a:schemeClr val="dk1"/>
                </a:solidFill>
                <a:latin typeface="Arial" panose="020B0604020202020204" pitchFamily="34" charset="0"/>
                <a:ea typeface="Calibri"/>
                <a:sym typeface="Calibri"/>
              </a:rPr>
              <a:t>Fonte 3: </a:t>
            </a:r>
            <a:r>
              <a:rPr lang="en-US" sz="2800" dirty="0">
                <a:solidFill>
                  <a:schemeClr val="dk1"/>
                </a:solidFill>
                <a:latin typeface="Arial" panose="020B0604020202020204" pitchFamily="34" charset="0"/>
                <a:ea typeface="Calibri"/>
                <a:sym typeface="Calibri"/>
              </a:rPr>
              <a:t>Maria Eduarda Belotto</a:t>
            </a:r>
            <a:r>
              <a:rPr lang="en-US" sz="2800" b="1" dirty="0">
                <a:solidFill>
                  <a:schemeClr val="dk1"/>
                </a:solidFill>
                <a:latin typeface="Arial" panose="020B0604020202020204" pitchFamily="34" charset="0"/>
                <a:ea typeface="Calibri"/>
                <a:sym typeface="Calibri"/>
              </a:rPr>
              <a:t>.</a:t>
            </a:r>
            <a:r>
              <a:rPr lang="en-US" sz="1800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.</a:t>
            </a:r>
            <a:endParaRPr sz="1800" dirty="0">
              <a:solidFill>
                <a:schemeClr val="dk1"/>
              </a:solidFill>
              <a:latin typeface="+mn-lt"/>
              <a:ea typeface="Calibri"/>
              <a:cs typeface="Calibri"/>
              <a:sym typeface="Calibri"/>
            </a:endParaRPr>
          </a:p>
        </p:txBody>
      </p:sp>
      <p:sp>
        <p:nvSpPr>
          <p:cNvPr id="32" name="CaixaDeTexto 31">
            <a:extLst>
              <a:ext uri="{FF2B5EF4-FFF2-40B4-BE49-F238E27FC236}">
                <a16:creationId xmlns:a16="http://schemas.microsoft.com/office/drawing/2014/main" id="{20688302-FC14-8510-536A-E0E626C556A6}"/>
              </a:ext>
            </a:extLst>
          </p:cNvPr>
          <p:cNvSpPr txBox="1"/>
          <p:nvPr/>
        </p:nvSpPr>
        <p:spPr>
          <a:xfrm>
            <a:off x="670038" y="33812671"/>
            <a:ext cx="15315993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marR="0" lvl="0" algn="l" rtl="0">
              <a:lnSpc>
                <a:spcPct val="100000"/>
              </a:lnSpc>
              <a:spcBef>
                <a:spcPts val="295"/>
              </a:spcBef>
              <a:spcAft>
                <a:spcPts val="0"/>
              </a:spcAft>
              <a:buNone/>
            </a:pPr>
            <a:r>
              <a:rPr lang="pt-BR" sz="4000" b="1" dirty="0">
                <a:solidFill>
                  <a:srgbClr val="876689"/>
                </a:solidFill>
                <a:latin typeface="Arial"/>
                <a:ea typeface="Arial"/>
                <a:cs typeface="Arial"/>
                <a:sym typeface="Arial"/>
              </a:rPr>
              <a:t>Etapa 2: Formulação do substrato.</a:t>
            </a:r>
            <a:endParaRPr lang="pt-BR" sz="4000" dirty="0">
              <a:solidFill>
                <a:srgbClr val="876689"/>
              </a:solidFill>
              <a:latin typeface="Arial"/>
              <a:ea typeface="Arial"/>
              <a:cs typeface="Arial"/>
              <a:sym typeface="Arial"/>
            </a:endParaRPr>
          </a:p>
          <a:p>
            <a:pPr marR="5080" lvl="0" indent="4500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400" dirty="0">
                <a:solidFill>
                  <a:schemeClr val="dk1"/>
                </a:solidFill>
                <a:latin typeface="Arial" panose="020B0604020202020204" pitchFamily="34" charset="0"/>
              </a:rPr>
              <a:t>O ciclo do cultivo de cogumelo oscila entre 45 e 180  dias. Enquanto o </a:t>
            </a:r>
            <a:r>
              <a:rPr lang="pt-BR" sz="3400" i="1" dirty="0">
                <a:solidFill>
                  <a:schemeClr val="dk1"/>
                </a:solidFill>
                <a:latin typeface="Arial" panose="020B0604020202020204" pitchFamily="34" charset="0"/>
              </a:rPr>
              <a:t>champignon paris </a:t>
            </a:r>
            <a:r>
              <a:rPr lang="pt-BR" sz="3400" dirty="0">
                <a:solidFill>
                  <a:schemeClr val="dk1"/>
                </a:solidFill>
                <a:latin typeface="Arial" panose="020B0604020202020204" pitchFamily="34" charset="0"/>
              </a:rPr>
              <a:t>e o </a:t>
            </a:r>
            <a:r>
              <a:rPr lang="pt-BR" sz="3400" i="1" dirty="0">
                <a:solidFill>
                  <a:schemeClr val="dk1"/>
                </a:solidFill>
                <a:latin typeface="Arial" panose="020B0604020202020204" pitchFamily="34" charset="0"/>
              </a:rPr>
              <a:t>shimeji</a:t>
            </a:r>
            <a:r>
              <a:rPr lang="pt-BR" sz="3400" dirty="0">
                <a:solidFill>
                  <a:schemeClr val="dk1"/>
                </a:solidFill>
                <a:latin typeface="Arial" panose="020B0604020202020204" pitchFamily="34" charset="0"/>
              </a:rPr>
              <a:t> levam, em média, 90 dias dependendo do método em que ele foi  inoculado.</a:t>
            </a:r>
          </a:p>
          <a:p>
            <a:pPr marR="5080" indent="450000" algn="just">
              <a:spcBef>
                <a:spcPts val="0"/>
              </a:spcBef>
              <a:spcAft>
                <a:spcPts val="0"/>
              </a:spcAft>
            </a:pPr>
            <a:r>
              <a:rPr lang="pt-PT" sz="3400" dirty="0">
                <a:effectLst/>
                <a:latin typeface="Arial" panose="020B0604020202020204" pitchFamily="34" charset="0"/>
                <a:ea typeface="Arial MT"/>
              </a:rPr>
              <a:t>Primeiramente sera utilizado um saco plastico, cortado uma parte dele e em seus furos fechados com fita para ser inserido os substratos adquiridos. Dentre a grande variedade de materiais amplamente disponíveis em nossa região destaca-se serragem, bagaço de cana-de-açúcar.</a:t>
            </a:r>
            <a:endParaRPr lang="pt-BR" sz="3400" dirty="0">
              <a:effectLst/>
              <a:latin typeface="Arial" panose="020B0604020202020204" pitchFamily="34" charset="0"/>
              <a:ea typeface="Arial MT"/>
            </a:endParaRPr>
          </a:p>
        </p:txBody>
      </p:sp>
      <p:graphicFrame>
        <p:nvGraphicFramePr>
          <p:cNvPr id="39" name="Tabela 38">
            <a:extLst>
              <a:ext uri="{FF2B5EF4-FFF2-40B4-BE49-F238E27FC236}">
                <a16:creationId xmlns:a16="http://schemas.microsoft.com/office/drawing/2014/main" id="{0A6B0326-CD4C-D68B-1C92-3853744402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1743446"/>
              </p:ext>
            </p:extLst>
          </p:nvPr>
        </p:nvGraphicFramePr>
        <p:xfrm>
          <a:off x="777913" y="30475370"/>
          <a:ext cx="15315993" cy="28414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898546">
                  <a:extLst>
                    <a:ext uri="{9D8B030D-6E8A-4147-A177-3AD203B41FA5}">
                      <a16:colId xmlns:a16="http://schemas.microsoft.com/office/drawing/2014/main" val="3307952834"/>
                    </a:ext>
                  </a:extLst>
                </a:gridCol>
                <a:gridCol w="8417447">
                  <a:extLst>
                    <a:ext uri="{9D8B030D-6E8A-4147-A177-3AD203B41FA5}">
                      <a16:colId xmlns:a16="http://schemas.microsoft.com/office/drawing/2014/main" val="3010082334"/>
                    </a:ext>
                  </a:extLst>
                </a:gridCol>
              </a:tblGrid>
              <a:tr h="710363">
                <a:tc>
                  <a:txBody>
                    <a:bodyPr/>
                    <a:lstStyle/>
                    <a:p>
                      <a:pPr indent="540385" algn="ctr">
                        <a:lnSpc>
                          <a:spcPct val="150000"/>
                        </a:lnSpc>
                      </a:pPr>
                      <a:r>
                        <a:rPr lang="pt-BR" sz="3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TRATAMENTO</a:t>
                      </a:r>
                      <a:endParaRPr lang="pt-BR" sz="3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876689"/>
                    </a:solidFill>
                  </a:tcPr>
                </a:tc>
                <a:tc>
                  <a:txBody>
                    <a:bodyPr/>
                    <a:lstStyle/>
                    <a:p>
                      <a:pPr indent="540385" algn="ctr">
                        <a:lnSpc>
                          <a:spcPct val="150000"/>
                        </a:lnSpc>
                      </a:pPr>
                      <a:r>
                        <a:rPr lang="pt-BR" sz="3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COGUMELOS</a:t>
                      </a:r>
                      <a:endParaRPr lang="pt-BR" sz="3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8766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6156076"/>
                  </a:ext>
                </a:extLst>
              </a:tr>
              <a:tr h="710363">
                <a:tc>
                  <a:txBody>
                    <a:bodyPr/>
                    <a:lstStyle/>
                    <a:p>
                      <a:pPr indent="540385" algn="ctr">
                        <a:lnSpc>
                          <a:spcPct val="150000"/>
                        </a:lnSpc>
                      </a:pPr>
                      <a:r>
                        <a:rPr lang="pt-BR" sz="3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T1</a:t>
                      </a:r>
                      <a:endParaRPr lang="pt-BR" sz="3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876689"/>
                    </a:solidFill>
                  </a:tcPr>
                </a:tc>
                <a:tc>
                  <a:txBody>
                    <a:bodyPr/>
                    <a:lstStyle/>
                    <a:p>
                      <a:pPr indent="540385" algn="ctr">
                        <a:lnSpc>
                          <a:spcPct val="150000"/>
                        </a:lnSpc>
                      </a:pPr>
                      <a:r>
                        <a:rPr lang="pt-BR" sz="3200" i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Champignon Paris</a:t>
                      </a:r>
                      <a:endParaRPr lang="pt-BR" sz="3200" i="1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8A1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4767410"/>
                  </a:ext>
                </a:extLst>
              </a:tr>
              <a:tr h="710363">
                <a:tc>
                  <a:txBody>
                    <a:bodyPr/>
                    <a:lstStyle/>
                    <a:p>
                      <a:pPr indent="540385" algn="ctr">
                        <a:lnSpc>
                          <a:spcPct val="150000"/>
                        </a:lnSpc>
                      </a:pPr>
                      <a:r>
                        <a:rPr lang="pt-BR" sz="3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T2</a:t>
                      </a:r>
                      <a:endParaRPr lang="pt-BR" sz="3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876689"/>
                    </a:solidFill>
                  </a:tcPr>
                </a:tc>
                <a:tc>
                  <a:txBody>
                    <a:bodyPr/>
                    <a:lstStyle/>
                    <a:p>
                      <a:pPr indent="540385" algn="ctr">
                        <a:lnSpc>
                          <a:spcPct val="150000"/>
                        </a:lnSpc>
                      </a:pPr>
                      <a:r>
                        <a:rPr lang="pt-BR" sz="3200" i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Shimeji Salmão</a:t>
                      </a:r>
                      <a:endParaRPr lang="pt-BR" sz="3200" i="1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D5C8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2782444"/>
                  </a:ext>
                </a:extLst>
              </a:tr>
              <a:tr h="710363">
                <a:tc>
                  <a:txBody>
                    <a:bodyPr/>
                    <a:lstStyle/>
                    <a:p>
                      <a:pPr indent="540385" algn="ctr">
                        <a:lnSpc>
                          <a:spcPct val="150000"/>
                        </a:lnSpc>
                      </a:pPr>
                      <a:r>
                        <a:rPr lang="pt-BR" sz="3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T3</a:t>
                      </a:r>
                      <a:endParaRPr lang="pt-BR" sz="3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876689"/>
                    </a:solidFill>
                  </a:tcPr>
                </a:tc>
                <a:tc>
                  <a:txBody>
                    <a:bodyPr/>
                    <a:lstStyle/>
                    <a:p>
                      <a:pPr indent="540385" algn="ctr">
                        <a:lnSpc>
                          <a:spcPct val="150000"/>
                        </a:lnSpc>
                      </a:pPr>
                      <a:r>
                        <a:rPr lang="pt-BR" sz="3200" i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Shimeji Preto</a:t>
                      </a:r>
                      <a:endParaRPr lang="pt-BR" sz="3200" i="1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8A1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8337605"/>
                  </a:ext>
                </a:extLst>
              </a:tr>
            </a:tbl>
          </a:graphicData>
        </a:graphic>
      </p:graphicFrame>
      <p:sp>
        <p:nvSpPr>
          <p:cNvPr id="48" name="CaixaDeTexto 47">
            <a:extLst>
              <a:ext uri="{FF2B5EF4-FFF2-40B4-BE49-F238E27FC236}">
                <a16:creationId xmlns:a16="http://schemas.microsoft.com/office/drawing/2014/main" id="{3F33E33A-8BE3-7D7B-6981-ECB3BEFA58A0}"/>
              </a:ext>
            </a:extLst>
          </p:cNvPr>
          <p:cNvSpPr txBox="1"/>
          <p:nvPr/>
        </p:nvSpPr>
        <p:spPr>
          <a:xfrm>
            <a:off x="16314875" y="8773200"/>
            <a:ext cx="15166635" cy="7786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0000" algn="just"/>
            <a:r>
              <a:rPr lang="pt-PT" sz="3400" dirty="0">
                <a:effectLst/>
                <a:latin typeface="Arial" panose="020B0604020202020204" pitchFamily="34" charset="0"/>
                <a:ea typeface="Arial MT"/>
              </a:rPr>
              <a:t>Para a produção dos estratos foram usadas formas diferentes. A serragem será somente umedecida, ja o bagaço de cana-de-açucar sera triturada apos isso umidecida. Apos isso serão inseridos nos sacos plasticos para ocorrer a autoclavagem em um periodo de 20 minutos na temperatura de 120 </a:t>
            </a:r>
            <a:r>
              <a:rPr lang="pt-PT" sz="3400" baseline="30000" dirty="0">
                <a:effectLst/>
                <a:latin typeface="Arial" panose="020B0604020202020204" pitchFamily="34" charset="0"/>
                <a:ea typeface="Arial MT"/>
              </a:rPr>
              <a:t>O</a:t>
            </a:r>
            <a:r>
              <a:rPr lang="pt-PT" sz="3400" dirty="0">
                <a:effectLst/>
                <a:latin typeface="Arial" panose="020B0604020202020204" pitchFamily="34" charset="0"/>
                <a:ea typeface="Arial MT"/>
              </a:rPr>
              <a:t>C, 1.4 atm.</a:t>
            </a:r>
          </a:p>
          <a:p>
            <a:pPr indent="450000" algn="just"/>
            <a:r>
              <a:rPr lang="pt-PT" sz="3400" dirty="0">
                <a:effectLst/>
                <a:latin typeface="Arial" panose="020B0604020202020204" pitchFamily="34" charset="0"/>
                <a:ea typeface="Arial MT"/>
              </a:rPr>
              <a:t>Com todos os materiais prontos, passaremos a fazer de repicagem, usaremos as variedades Shimeji preto, shimeji salmão e Champignon. Para o preparo dos substratos colocaremos o material em sacolas plásticas e autoclavaremos para garantir a esterilização do mesmo. Após isso serão realizados cortes na lateral dos frascos e serão introduzidas as partes do fungo produzidas no processo anterior (aveia e alpiste). O processo de quebra de dormência do micélio se dá através de mudança de temperatura desta forma vamos induzir a produção do corpo de frutificação dos cogumelos.</a:t>
            </a:r>
            <a:endParaRPr lang="pt-BR" sz="3400" dirty="0">
              <a:effectLst/>
              <a:latin typeface="Arial" panose="020B0604020202020204" pitchFamily="34" charset="0"/>
              <a:ea typeface="Arial MT"/>
            </a:endParaRPr>
          </a:p>
          <a:p>
            <a:endParaRPr lang="pt-BR" dirty="0"/>
          </a:p>
        </p:txBody>
      </p:sp>
      <p:pic>
        <p:nvPicPr>
          <p:cNvPr id="57" name="Imagem 56">
            <a:extLst>
              <a:ext uri="{FF2B5EF4-FFF2-40B4-BE49-F238E27FC236}">
                <a16:creationId xmlns:a16="http://schemas.microsoft.com/office/drawing/2014/main" id="{320DB3CF-29A2-8C95-A6E1-D71F81FB30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146" y="38669424"/>
            <a:ext cx="2477916" cy="2229699"/>
          </a:xfrm>
          <a:prstGeom prst="rect">
            <a:avLst/>
          </a:prstGeom>
        </p:spPr>
      </p:pic>
      <p:pic>
        <p:nvPicPr>
          <p:cNvPr id="58" name="Imagem 57">
            <a:extLst>
              <a:ext uri="{FF2B5EF4-FFF2-40B4-BE49-F238E27FC236}">
                <a16:creationId xmlns:a16="http://schemas.microsoft.com/office/drawing/2014/main" id="{172F256B-0151-B020-C9E7-005709AD67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9267" y="38508476"/>
            <a:ext cx="2477916" cy="2477916"/>
          </a:xfrm>
          <a:prstGeom prst="rect">
            <a:avLst/>
          </a:prstGeom>
        </p:spPr>
      </p:pic>
      <p:pic>
        <p:nvPicPr>
          <p:cNvPr id="61" name="Imagem 60">
            <a:extLst>
              <a:ext uri="{FF2B5EF4-FFF2-40B4-BE49-F238E27FC236}">
                <a16:creationId xmlns:a16="http://schemas.microsoft.com/office/drawing/2014/main" id="{BF79C5EE-3B38-F748-8DB3-40145577B4D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2917" y="17251811"/>
            <a:ext cx="4628568" cy="5896964"/>
          </a:xfrm>
          <a:prstGeom prst="rect">
            <a:avLst/>
          </a:prstGeom>
          <a:ln w="38100" cap="sq">
            <a:solidFill>
              <a:srgbClr val="876689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3" name="Imagem 62">
            <a:extLst>
              <a:ext uri="{FF2B5EF4-FFF2-40B4-BE49-F238E27FC236}">
                <a16:creationId xmlns:a16="http://schemas.microsoft.com/office/drawing/2014/main" id="{EB76F614-3647-DB4C-E519-0589B9E6C6A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74796" y="17273515"/>
            <a:ext cx="4628568" cy="5875260"/>
          </a:xfrm>
          <a:prstGeom prst="rect">
            <a:avLst/>
          </a:prstGeom>
          <a:ln w="38100" cap="sq">
            <a:solidFill>
              <a:srgbClr val="876689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4" name="Imagem 1023">
            <a:extLst>
              <a:ext uri="{FF2B5EF4-FFF2-40B4-BE49-F238E27FC236}">
                <a16:creationId xmlns:a16="http://schemas.microsoft.com/office/drawing/2014/main" id="{5B273425-531A-1EA9-E732-66A90500699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1039" y="17283550"/>
            <a:ext cx="4615599" cy="5865225"/>
          </a:xfrm>
          <a:prstGeom prst="rect">
            <a:avLst/>
          </a:prstGeom>
          <a:ln w="38100" cap="sq">
            <a:solidFill>
              <a:srgbClr val="876689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25" name="CaixaDeTexto 1024">
            <a:extLst>
              <a:ext uri="{FF2B5EF4-FFF2-40B4-BE49-F238E27FC236}">
                <a16:creationId xmlns:a16="http://schemas.microsoft.com/office/drawing/2014/main" id="{C99B56B8-EE7C-A116-30A1-104CAFF792CE}"/>
              </a:ext>
            </a:extLst>
          </p:cNvPr>
          <p:cNvSpPr txBox="1"/>
          <p:nvPr/>
        </p:nvSpPr>
        <p:spPr>
          <a:xfrm>
            <a:off x="16261607" y="16249118"/>
            <a:ext cx="152116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Arial" panose="020B0604020202020204" pitchFamily="34" charset="0"/>
              </a:rPr>
              <a:t>Figura 4: </a:t>
            </a:r>
            <a:r>
              <a:rPr lang="pt-BR" sz="2800" dirty="0">
                <a:latin typeface="Arial" panose="020B0604020202020204" pitchFamily="34" charset="0"/>
              </a:rPr>
              <a:t>Inserindo o substrato de bagaço de cana-de-açúcar./ </a:t>
            </a:r>
            <a:r>
              <a:rPr lang="pt-BR" sz="2800" b="1" dirty="0">
                <a:latin typeface="Arial" panose="020B0604020202020204" pitchFamily="34" charset="0"/>
              </a:rPr>
              <a:t>Figura 5: </a:t>
            </a:r>
            <a:r>
              <a:rPr lang="pt-BR" sz="2800" dirty="0">
                <a:latin typeface="Arial" panose="020B0604020202020204" pitchFamily="34" charset="0"/>
              </a:rPr>
              <a:t>Inserindo o substrato de serragem./ </a:t>
            </a:r>
            <a:r>
              <a:rPr lang="pt-BR" sz="2800" b="1" dirty="0">
                <a:latin typeface="Arial" panose="020B0604020202020204" pitchFamily="34" charset="0"/>
              </a:rPr>
              <a:t>Figura 6: </a:t>
            </a:r>
            <a:r>
              <a:rPr lang="pt-BR" sz="2800" dirty="0">
                <a:latin typeface="Arial" panose="020B0604020202020204" pitchFamily="34" charset="0"/>
              </a:rPr>
              <a:t>Fazendo os cortes nas laterais. </a:t>
            </a:r>
          </a:p>
        </p:txBody>
      </p:sp>
      <p:sp>
        <p:nvSpPr>
          <p:cNvPr id="1027" name="Google Shape;75;p7">
            <a:extLst>
              <a:ext uri="{FF2B5EF4-FFF2-40B4-BE49-F238E27FC236}">
                <a16:creationId xmlns:a16="http://schemas.microsoft.com/office/drawing/2014/main" id="{EDC7CED7-BE5D-7A86-E501-EE9B0A82B5DF}"/>
              </a:ext>
            </a:extLst>
          </p:cNvPr>
          <p:cNvSpPr txBox="1"/>
          <p:nvPr/>
        </p:nvSpPr>
        <p:spPr>
          <a:xfrm>
            <a:off x="16379723" y="23320932"/>
            <a:ext cx="15083129" cy="8745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Arial" panose="020B0604020202020204" pitchFamily="34" charset="0"/>
                <a:ea typeface="Calibri"/>
                <a:sym typeface="Calibri"/>
              </a:rPr>
              <a:t>Fonte 4: </a:t>
            </a:r>
            <a:r>
              <a:rPr lang="en-US" sz="2800" dirty="0">
                <a:solidFill>
                  <a:schemeClr val="dk1"/>
                </a:solidFill>
                <a:latin typeface="Arial" panose="020B0604020202020204" pitchFamily="34" charset="0"/>
                <a:ea typeface="Calibri"/>
                <a:sym typeface="Calibri"/>
              </a:rPr>
              <a:t>Alisson Rodrigo Klauck./ </a:t>
            </a:r>
            <a:r>
              <a:rPr lang="en-US" sz="2800" b="1" dirty="0">
                <a:solidFill>
                  <a:schemeClr val="dk1"/>
                </a:solidFill>
                <a:latin typeface="Arial" panose="020B0604020202020204" pitchFamily="34" charset="0"/>
                <a:ea typeface="Calibri"/>
                <a:sym typeface="Calibri"/>
              </a:rPr>
              <a:t>Fonte 5: </a:t>
            </a:r>
            <a:r>
              <a:rPr lang="en-US" sz="2800" dirty="0">
                <a:solidFill>
                  <a:schemeClr val="dk1"/>
                </a:solidFill>
                <a:latin typeface="Arial" panose="020B0604020202020204" pitchFamily="34" charset="0"/>
                <a:ea typeface="Calibri"/>
                <a:sym typeface="Calibri"/>
              </a:rPr>
              <a:t>Alisson Rodrigo Klauck./ </a:t>
            </a:r>
            <a:r>
              <a:rPr lang="en-US" sz="2800" b="1" dirty="0">
                <a:solidFill>
                  <a:schemeClr val="dk1"/>
                </a:solidFill>
                <a:latin typeface="Arial" panose="020B0604020202020204" pitchFamily="34" charset="0"/>
                <a:ea typeface="Calibri"/>
                <a:sym typeface="Calibri"/>
              </a:rPr>
              <a:t>Fonte 6: </a:t>
            </a:r>
            <a:r>
              <a:rPr lang="en-US" sz="2800" dirty="0" err="1">
                <a:solidFill>
                  <a:schemeClr val="dk1"/>
                </a:solidFill>
                <a:latin typeface="Arial" panose="020B0604020202020204" pitchFamily="34" charset="0"/>
                <a:ea typeface="Calibri"/>
                <a:sym typeface="Calibri"/>
              </a:rPr>
              <a:t>Gabrieli</a:t>
            </a:r>
            <a:r>
              <a:rPr lang="en-US" sz="2800" dirty="0">
                <a:solidFill>
                  <a:schemeClr val="dk1"/>
                </a:solidFill>
                <a:latin typeface="Arial" panose="020B0604020202020204" pitchFamily="34" charset="0"/>
                <a:ea typeface="Calibri"/>
                <a:sym typeface="Calibri"/>
              </a:rPr>
              <a:t> Monique Campos.</a:t>
            </a:r>
            <a:endParaRPr sz="1800" dirty="0">
              <a:solidFill>
                <a:schemeClr val="dk1"/>
              </a:solidFill>
              <a:latin typeface="+mn-lt"/>
              <a:ea typeface="Calibri"/>
              <a:cs typeface="Calibri"/>
              <a:sym typeface="Calibri"/>
            </a:endParaRPr>
          </a:p>
        </p:txBody>
      </p:sp>
      <p:sp>
        <p:nvSpPr>
          <p:cNvPr id="1028" name="CaixaDeTexto 1027">
            <a:extLst>
              <a:ext uri="{FF2B5EF4-FFF2-40B4-BE49-F238E27FC236}">
                <a16:creationId xmlns:a16="http://schemas.microsoft.com/office/drawing/2014/main" id="{2C647E67-16DB-F360-F575-C6CE10573833}"/>
              </a:ext>
            </a:extLst>
          </p:cNvPr>
          <p:cNvSpPr txBox="1"/>
          <p:nvPr/>
        </p:nvSpPr>
        <p:spPr>
          <a:xfrm>
            <a:off x="777913" y="29949884"/>
            <a:ext cx="75008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Arial" panose="020B0604020202020204" pitchFamily="34" charset="0"/>
              </a:rPr>
              <a:t>Tabela 1: </a:t>
            </a:r>
            <a:r>
              <a:rPr lang="pt-BR" sz="2800" dirty="0">
                <a:latin typeface="Arial" panose="020B0604020202020204" pitchFamily="34" charset="0"/>
              </a:rPr>
              <a:t>Tratamentos utilizados.</a:t>
            </a:r>
            <a:endParaRPr lang="pt-BR" sz="2800" b="1" dirty="0">
              <a:latin typeface="Arial" panose="020B0604020202020204" pitchFamily="34" charset="0"/>
            </a:endParaRPr>
          </a:p>
        </p:txBody>
      </p:sp>
      <p:sp>
        <p:nvSpPr>
          <p:cNvPr id="1030" name="CaixaDeTexto 1029">
            <a:extLst>
              <a:ext uri="{FF2B5EF4-FFF2-40B4-BE49-F238E27FC236}">
                <a16:creationId xmlns:a16="http://schemas.microsoft.com/office/drawing/2014/main" id="{525296D1-A891-A25F-ECC4-2FDF775AFAAD}"/>
              </a:ext>
            </a:extLst>
          </p:cNvPr>
          <p:cNvSpPr txBox="1"/>
          <p:nvPr/>
        </p:nvSpPr>
        <p:spPr>
          <a:xfrm>
            <a:off x="754467" y="33365312"/>
            <a:ext cx="1548928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dk1"/>
                </a:solidFill>
                <a:latin typeface="Arial" panose="020B0604020202020204" pitchFamily="34" charset="0"/>
                <a:ea typeface="Calibri"/>
                <a:sym typeface="Calibri"/>
              </a:rPr>
              <a:t>Fonte: </a:t>
            </a:r>
            <a:r>
              <a:rPr lang="en-US" sz="2800" dirty="0">
                <a:solidFill>
                  <a:schemeClr val="dk1"/>
                </a:solidFill>
                <a:latin typeface="Arial" panose="020B0604020202020204" pitchFamily="34" charset="0"/>
                <a:ea typeface="Calibri"/>
                <a:sym typeface="Calibri"/>
              </a:rPr>
              <a:t>Maria Eduarda Belotto</a:t>
            </a:r>
            <a:r>
              <a:rPr lang="en-US" sz="2400" dirty="0">
                <a:solidFill>
                  <a:schemeClr val="dk1"/>
                </a:solidFill>
                <a:latin typeface="Arial" panose="020B0604020202020204" pitchFamily="34" charset="0"/>
                <a:ea typeface="Calibri"/>
                <a:sym typeface="Calibri"/>
              </a:rPr>
              <a:t>.</a:t>
            </a:r>
            <a:endParaRPr lang="pt-BR" dirty="0"/>
          </a:p>
        </p:txBody>
      </p:sp>
      <p:sp>
        <p:nvSpPr>
          <p:cNvPr id="1031" name="CaixaDeTexto 1030">
            <a:extLst>
              <a:ext uri="{FF2B5EF4-FFF2-40B4-BE49-F238E27FC236}">
                <a16:creationId xmlns:a16="http://schemas.microsoft.com/office/drawing/2014/main" id="{70C4987E-BEA1-9B6C-E8E9-BE6AD4FAFF30}"/>
              </a:ext>
            </a:extLst>
          </p:cNvPr>
          <p:cNvSpPr txBox="1"/>
          <p:nvPr/>
        </p:nvSpPr>
        <p:spPr>
          <a:xfrm>
            <a:off x="16373156" y="24991222"/>
            <a:ext cx="15365830" cy="89870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540385" algn="just"/>
            <a:r>
              <a:rPr lang="pt-BR" sz="3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Após os observados da produção final, a mistura dos substratos se mostrou efetiva e eficiente na produção de Spawn para todos os testes realizados, contudo a frutificação não se mostrou viável nesse substrato. Paiva (2017) observou que na produção de cogumelos do gênero </a:t>
            </a:r>
            <a:r>
              <a:rPr lang="pt-BR" sz="3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Pleurotus</a:t>
            </a:r>
            <a:r>
              <a:rPr lang="pt-BR" sz="3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o uso de serragem de garapeira não é promissor. </a:t>
            </a:r>
            <a:endParaRPr lang="pt-BR" sz="3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/>
            <a:r>
              <a:rPr lang="pt-BR" sz="3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Um cultivo de cogumelos  que oportuniza ao </a:t>
            </a:r>
            <a:r>
              <a:rPr lang="pt-BR" sz="34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fungicultor</a:t>
            </a:r>
            <a:r>
              <a:rPr lang="pt-BR" sz="3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o uso de um substrato agrícola de qualidade e orgânico, permite sua aplicação em culturas certificadas perante o Ministério da Agricultura, Pecuária e Abastecimento (MAPA), além de ser um importante aporte de renda; pois podem utilizar os resíduos da produção variadas na produção de cogumelos, como forma de redução de custos (MARQUES et al., 2014; LOPES et al., 2015), visto que técnicas agroecológicas de manejo e adubação melhoram o equilíbrio ecológico, permitem uma melhor ciclagem e aproveitamento de nutrientes (LEIJSTER et al., 2019). Sendo assim se faz necessários mais estudos para melhorar a suplementação dos substratos. A escassez de estudos nessa linha se mostra como uma motivação para buscar mais alternativas de cultivo de baixo custo e boa eficiência.</a:t>
            </a:r>
            <a:endParaRPr lang="pt-BR" sz="3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32" name="CaixaDeTexto 1031">
            <a:extLst>
              <a:ext uri="{FF2B5EF4-FFF2-40B4-BE49-F238E27FC236}">
                <a16:creationId xmlns:a16="http://schemas.microsoft.com/office/drawing/2014/main" id="{4E755C6A-FD94-EE36-841F-C1569473EE07}"/>
              </a:ext>
            </a:extLst>
          </p:cNvPr>
          <p:cNvSpPr txBox="1"/>
          <p:nvPr/>
        </p:nvSpPr>
        <p:spPr>
          <a:xfrm>
            <a:off x="16373156" y="34528449"/>
            <a:ext cx="15208368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0000" algn="just"/>
            <a:r>
              <a:rPr lang="pt-BR" sz="3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 estudo encontra-se em andamento e não apresentou resultados conclusivos até o momento, mas se mostrou eficiente a produção do </a:t>
            </a:r>
            <a:r>
              <a:rPr lang="pt-BR" sz="34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Spawn</a:t>
            </a:r>
            <a:r>
              <a:rPr lang="pt-BR" sz="3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nas sementes de alpiste e aveia.</a:t>
            </a:r>
            <a:endParaRPr lang="pt-BR" sz="3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33" name="CaixaDeTexto 1032">
            <a:extLst>
              <a:ext uri="{FF2B5EF4-FFF2-40B4-BE49-F238E27FC236}">
                <a16:creationId xmlns:a16="http://schemas.microsoft.com/office/drawing/2014/main" id="{2B55B700-D629-54D1-5870-8DE19F6D1215}"/>
              </a:ext>
            </a:extLst>
          </p:cNvPr>
          <p:cNvSpPr txBox="1"/>
          <p:nvPr/>
        </p:nvSpPr>
        <p:spPr>
          <a:xfrm>
            <a:off x="16308900" y="36769513"/>
            <a:ext cx="1547963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LOPES, R.X. et al. </a:t>
            </a:r>
            <a:r>
              <a:rPr lang="pt-BR" sz="20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Application</a:t>
            </a:r>
            <a:r>
              <a:rPr lang="pt-BR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0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of</a:t>
            </a:r>
            <a:r>
              <a:rPr lang="pt-BR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0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spent</a:t>
            </a:r>
            <a:r>
              <a:rPr lang="pt-BR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0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Agaricus</a:t>
            </a:r>
            <a:r>
              <a:rPr lang="pt-BR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0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subrufescens</a:t>
            </a:r>
            <a:r>
              <a:rPr lang="pt-BR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0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compost</a:t>
            </a:r>
            <a:r>
              <a:rPr lang="pt-BR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in </a:t>
            </a:r>
            <a:r>
              <a:rPr lang="pt-BR" sz="20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integrated</a:t>
            </a:r>
            <a:r>
              <a:rPr lang="pt-BR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0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production</a:t>
            </a:r>
            <a:r>
              <a:rPr lang="pt-BR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0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of</a:t>
            </a:r>
            <a:r>
              <a:rPr lang="pt-BR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0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seedlings</a:t>
            </a:r>
            <a:r>
              <a:rPr lang="pt-BR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0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and</a:t>
            </a:r>
            <a:r>
              <a:rPr lang="pt-BR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0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plants</a:t>
            </a:r>
            <a:r>
              <a:rPr lang="pt-BR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0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of</a:t>
            </a:r>
            <a:r>
              <a:rPr lang="pt-BR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0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tomato</a:t>
            </a:r>
            <a:r>
              <a:rPr lang="pt-BR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pt-BR" sz="20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International</a:t>
            </a:r>
            <a:r>
              <a:rPr lang="pt-BR" sz="20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0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Journal</a:t>
            </a:r>
            <a:r>
              <a:rPr lang="pt-BR" sz="20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0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of</a:t>
            </a:r>
            <a:r>
              <a:rPr lang="pt-BR" sz="20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0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Recycling</a:t>
            </a:r>
            <a:r>
              <a:rPr lang="pt-BR" sz="20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0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of</a:t>
            </a:r>
            <a:r>
              <a:rPr lang="pt-BR" sz="20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0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Organic</a:t>
            </a:r>
            <a:r>
              <a:rPr lang="pt-BR" sz="20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0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Waste</a:t>
            </a:r>
            <a:r>
              <a:rPr lang="pt-BR" sz="20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in </a:t>
            </a:r>
            <a:r>
              <a:rPr lang="pt-BR" sz="20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Agriculture</a:t>
            </a:r>
            <a:r>
              <a:rPr lang="pt-BR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v.1, p.1-8, 2015.</a:t>
            </a:r>
          </a:p>
          <a:p>
            <a:r>
              <a:rPr lang="pt-BR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MARQUES, E.L.S. et al. </a:t>
            </a:r>
            <a:r>
              <a:rPr lang="pt-BR" sz="20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Spent</a:t>
            </a:r>
            <a:r>
              <a:rPr lang="pt-BR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0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mushroom</a:t>
            </a:r>
            <a:r>
              <a:rPr lang="pt-BR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0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compost</a:t>
            </a:r>
            <a:r>
              <a:rPr lang="pt-BR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as a </a:t>
            </a:r>
            <a:r>
              <a:rPr lang="pt-BR" sz="20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substrate</a:t>
            </a:r>
            <a:r>
              <a:rPr lang="pt-BR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for </a:t>
            </a:r>
            <a:r>
              <a:rPr lang="pt-BR" sz="20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the</a:t>
            </a:r>
            <a:r>
              <a:rPr lang="pt-BR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0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production</a:t>
            </a:r>
            <a:r>
              <a:rPr lang="pt-BR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0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of</a:t>
            </a:r>
            <a:r>
              <a:rPr lang="pt-BR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0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lettuce</a:t>
            </a:r>
            <a:r>
              <a:rPr lang="pt-BR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0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seedlings</a:t>
            </a:r>
            <a:r>
              <a:rPr lang="pt-BR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pt-BR" sz="20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Journal</a:t>
            </a:r>
            <a:r>
              <a:rPr lang="pt-BR" sz="20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0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of</a:t>
            </a:r>
            <a:r>
              <a:rPr lang="pt-BR" sz="20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2000" b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Agricultural</a:t>
            </a:r>
            <a:r>
              <a:rPr lang="pt-BR" sz="20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Science</a:t>
            </a:r>
            <a:r>
              <a:rPr lang="pt-BR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v.6, p.138-143, 2014.</a:t>
            </a:r>
          </a:p>
          <a:p>
            <a:r>
              <a:rPr lang="pt-BR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PAIVA, G.A; CAMPOS, O.R; SILVA, A.P.R; KNUPP, A.N; DAVID, G.Q; SORATO, A.M.C - Produção do cogumelo comestível </a:t>
            </a:r>
            <a:r>
              <a:rPr lang="pt-BR" sz="20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Hiratake</a:t>
            </a:r>
            <a:r>
              <a:rPr lang="pt-BR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em resíduos agrícolas e florestais na região de Alta Floresta- MT. Cadernos de Agroecologia, Anais..., v. 13, n. 1, 2018.</a:t>
            </a:r>
            <a:endParaRPr lang="pt-BR" sz="2000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DFDA6556-FCAC-7F17-3C1F-B437BDB8AB06}"/>
              </a:ext>
            </a:extLst>
          </p:cNvPr>
          <p:cNvSpPr txBox="1"/>
          <p:nvPr/>
        </p:nvSpPr>
        <p:spPr>
          <a:xfrm>
            <a:off x="990444" y="25154562"/>
            <a:ext cx="377933" cy="461665"/>
          </a:xfrm>
          <a:prstGeom prst="rect">
            <a:avLst/>
          </a:prstGeom>
          <a:solidFill>
            <a:srgbClr val="D5C8D6"/>
          </a:solidFill>
        </p:spPr>
        <p:txBody>
          <a:bodyPr wrap="square" rtlCol="0">
            <a:spAutoFit/>
          </a:bodyPr>
          <a:lstStyle/>
          <a:p>
            <a:r>
              <a:rPr lang="pt-BR" dirty="0"/>
              <a:t>1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CA1008B4-6776-8F63-7B30-384242DF0147}"/>
              </a:ext>
            </a:extLst>
          </p:cNvPr>
          <p:cNvSpPr txBox="1"/>
          <p:nvPr/>
        </p:nvSpPr>
        <p:spPr>
          <a:xfrm>
            <a:off x="11174440" y="25158740"/>
            <a:ext cx="377933" cy="461665"/>
          </a:xfrm>
          <a:prstGeom prst="rect">
            <a:avLst/>
          </a:prstGeom>
          <a:solidFill>
            <a:srgbClr val="D5C8D6"/>
          </a:solidFill>
        </p:spPr>
        <p:txBody>
          <a:bodyPr wrap="square" rtlCol="0">
            <a:spAutoFit/>
          </a:bodyPr>
          <a:lstStyle/>
          <a:p>
            <a:r>
              <a:rPr lang="pt-BR" dirty="0"/>
              <a:t>3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49B9C28A-081C-C235-BD1A-49E5898820FA}"/>
              </a:ext>
            </a:extLst>
          </p:cNvPr>
          <p:cNvSpPr txBox="1"/>
          <p:nvPr/>
        </p:nvSpPr>
        <p:spPr>
          <a:xfrm>
            <a:off x="6079468" y="25155074"/>
            <a:ext cx="377933" cy="461665"/>
          </a:xfrm>
          <a:prstGeom prst="rect">
            <a:avLst/>
          </a:prstGeom>
          <a:solidFill>
            <a:srgbClr val="D5C8D6"/>
          </a:solidFill>
        </p:spPr>
        <p:txBody>
          <a:bodyPr wrap="square" rtlCol="0">
            <a:spAutoFit/>
          </a:bodyPr>
          <a:lstStyle/>
          <a:p>
            <a:r>
              <a:rPr lang="pt-BR" dirty="0"/>
              <a:t>2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1368FBD9-AAAA-083E-A1D8-377225431C9F}"/>
              </a:ext>
            </a:extLst>
          </p:cNvPr>
          <p:cNvSpPr txBox="1"/>
          <p:nvPr/>
        </p:nvSpPr>
        <p:spPr>
          <a:xfrm>
            <a:off x="26986860" y="17265963"/>
            <a:ext cx="377933" cy="461665"/>
          </a:xfrm>
          <a:prstGeom prst="rect">
            <a:avLst/>
          </a:prstGeom>
          <a:solidFill>
            <a:srgbClr val="D5C8D6"/>
          </a:solidFill>
        </p:spPr>
        <p:txBody>
          <a:bodyPr wrap="square" rtlCol="0">
            <a:spAutoFit/>
          </a:bodyPr>
          <a:lstStyle/>
          <a:p>
            <a:r>
              <a:rPr lang="pt-BR" dirty="0"/>
              <a:t>6</a:t>
            </a: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B20FF5F1-5E4F-FAB2-A03B-EE497F8F9644}"/>
              </a:ext>
            </a:extLst>
          </p:cNvPr>
          <p:cNvSpPr txBox="1"/>
          <p:nvPr/>
        </p:nvSpPr>
        <p:spPr>
          <a:xfrm>
            <a:off x="21808065" y="17253828"/>
            <a:ext cx="377933" cy="461665"/>
          </a:xfrm>
          <a:prstGeom prst="rect">
            <a:avLst/>
          </a:prstGeom>
          <a:solidFill>
            <a:srgbClr val="D5C8D6"/>
          </a:solidFill>
        </p:spPr>
        <p:txBody>
          <a:bodyPr wrap="square" rtlCol="0">
            <a:spAutoFit/>
          </a:bodyPr>
          <a:lstStyle/>
          <a:p>
            <a:r>
              <a:rPr lang="pt-BR" dirty="0"/>
              <a:t>5</a:t>
            </a:r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86164948-79BC-69C0-CC22-99D06C93510E}"/>
              </a:ext>
            </a:extLst>
          </p:cNvPr>
          <p:cNvSpPr txBox="1"/>
          <p:nvPr/>
        </p:nvSpPr>
        <p:spPr>
          <a:xfrm>
            <a:off x="16461081" y="17280458"/>
            <a:ext cx="377933" cy="461665"/>
          </a:xfrm>
          <a:prstGeom prst="rect">
            <a:avLst/>
          </a:prstGeom>
          <a:solidFill>
            <a:srgbClr val="D5C8D6"/>
          </a:solidFill>
        </p:spPr>
        <p:txBody>
          <a:bodyPr wrap="square" rtlCol="0">
            <a:spAutoFit/>
          </a:bodyPr>
          <a:lstStyle/>
          <a:p>
            <a:r>
              <a:rPr lang="pt-BR" dirty="0"/>
              <a:t>4</a:t>
            </a:r>
          </a:p>
        </p:txBody>
      </p:sp>
      <p:pic>
        <p:nvPicPr>
          <p:cNvPr id="30" name="Imagem 29">
            <a:extLst>
              <a:ext uri="{FF2B5EF4-FFF2-40B4-BE49-F238E27FC236}">
                <a16:creationId xmlns:a16="http://schemas.microsoft.com/office/drawing/2014/main" id="{2EA92F1B-1B89-7575-030D-30D8A96AF7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179" y="3172992"/>
            <a:ext cx="3688030" cy="3544682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24AA3EB3-7E07-B59F-8E64-772C98AB17C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01618" y="2980708"/>
            <a:ext cx="3804295" cy="3804295"/>
          </a:xfrm>
          <a:prstGeom prst="rect">
            <a:avLst/>
          </a:prstGeom>
        </p:spPr>
      </p:pic>
      <p:sp>
        <p:nvSpPr>
          <p:cNvPr id="36" name="CaixaDeTexto 35">
            <a:extLst>
              <a:ext uri="{FF2B5EF4-FFF2-40B4-BE49-F238E27FC236}">
                <a16:creationId xmlns:a16="http://schemas.microsoft.com/office/drawing/2014/main" id="{3312E60F-BD87-2492-62BE-95789D674414}"/>
              </a:ext>
            </a:extLst>
          </p:cNvPr>
          <p:cNvSpPr txBox="1"/>
          <p:nvPr/>
        </p:nvSpPr>
        <p:spPr>
          <a:xfrm>
            <a:off x="995094" y="25155074"/>
            <a:ext cx="377933" cy="461665"/>
          </a:xfrm>
          <a:prstGeom prst="rect">
            <a:avLst/>
          </a:prstGeom>
          <a:solidFill>
            <a:srgbClr val="D5C8D6"/>
          </a:solidFill>
        </p:spPr>
        <p:txBody>
          <a:bodyPr wrap="square" rtlCol="0">
            <a:spAutoFit/>
          </a:bodyPr>
          <a:lstStyle/>
          <a:p>
            <a:r>
              <a:rPr lang="pt-BR" dirty="0"/>
              <a:t>1</a:t>
            </a:r>
          </a:p>
        </p:txBody>
      </p:sp>
      <p:pic>
        <p:nvPicPr>
          <p:cNvPr id="37" name="Google Shape;58;p7">
            <a:extLst>
              <a:ext uri="{FF2B5EF4-FFF2-40B4-BE49-F238E27FC236}">
                <a16:creationId xmlns:a16="http://schemas.microsoft.com/office/drawing/2014/main" id="{B5FF81E4-957B-3F8F-E76F-730D74AECFA3}"/>
              </a:ext>
            </a:extLst>
          </p:cNvPr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6082442" y="23022298"/>
            <a:ext cx="4585011" cy="5830290"/>
          </a:xfrm>
          <a:prstGeom prst="rect">
            <a:avLst/>
          </a:prstGeom>
          <a:noFill/>
          <a:ln w="63500">
            <a:solidFill>
              <a:srgbClr val="876689"/>
            </a:solidFill>
          </a:ln>
        </p:spPr>
      </p:pic>
      <p:pic>
        <p:nvPicPr>
          <p:cNvPr id="38" name="Google Shape;59;p7">
            <a:extLst>
              <a:ext uri="{FF2B5EF4-FFF2-40B4-BE49-F238E27FC236}">
                <a16:creationId xmlns:a16="http://schemas.microsoft.com/office/drawing/2014/main" id="{BA301071-4BF3-1062-138C-523D7CAFB889}"/>
              </a:ext>
            </a:extLst>
          </p:cNvPr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1174440" y="22990839"/>
            <a:ext cx="4605688" cy="5830290"/>
          </a:xfrm>
          <a:prstGeom prst="rect">
            <a:avLst/>
          </a:prstGeom>
          <a:noFill/>
          <a:ln w="63500">
            <a:solidFill>
              <a:srgbClr val="876689"/>
            </a:solidFill>
          </a:ln>
        </p:spPr>
      </p:pic>
      <p:sp>
        <p:nvSpPr>
          <p:cNvPr id="40" name="CaixaDeTexto 39">
            <a:extLst>
              <a:ext uri="{FF2B5EF4-FFF2-40B4-BE49-F238E27FC236}">
                <a16:creationId xmlns:a16="http://schemas.microsoft.com/office/drawing/2014/main" id="{86148C57-36A3-9A89-6424-E5F723E31346}"/>
              </a:ext>
            </a:extLst>
          </p:cNvPr>
          <p:cNvSpPr txBox="1"/>
          <p:nvPr/>
        </p:nvSpPr>
        <p:spPr>
          <a:xfrm>
            <a:off x="11174440" y="23001726"/>
            <a:ext cx="377933" cy="461665"/>
          </a:xfrm>
          <a:prstGeom prst="rect">
            <a:avLst/>
          </a:prstGeom>
          <a:solidFill>
            <a:srgbClr val="D5C8D6"/>
          </a:solidFill>
        </p:spPr>
        <p:txBody>
          <a:bodyPr wrap="square" rtlCol="0">
            <a:spAutoFit/>
          </a:bodyPr>
          <a:lstStyle/>
          <a:p>
            <a:r>
              <a:rPr lang="pt-BR" dirty="0"/>
              <a:t>3</a:t>
            </a:r>
          </a:p>
        </p:txBody>
      </p:sp>
      <p:sp>
        <p:nvSpPr>
          <p:cNvPr id="41" name="CaixaDeTexto 40">
            <a:extLst>
              <a:ext uri="{FF2B5EF4-FFF2-40B4-BE49-F238E27FC236}">
                <a16:creationId xmlns:a16="http://schemas.microsoft.com/office/drawing/2014/main" id="{B81585DE-7F6F-895B-7498-E1335C8F9EBB}"/>
              </a:ext>
            </a:extLst>
          </p:cNvPr>
          <p:cNvSpPr txBox="1"/>
          <p:nvPr/>
        </p:nvSpPr>
        <p:spPr>
          <a:xfrm>
            <a:off x="6079468" y="22998060"/>
            <a:ext cx="377933" cy="461665"/>
          </a:xfrm>
          <a:prstGeom prst="rect">
            <a:avLst/>
          </a:prstGeom>
          <a:solidFill>
            <a:srgbClr val="D5C8D6"/>
          </a:solidFill>
        </p:spPr>
        <p:txBody>
          <a:bodyPr wrap="square" rtlCol="0">
            <a:spAutoFit/>
          </a:bodyPr>
          <a:lstStyle/>
          <a:p>
            <a:r>
              <a:rPr lang="pt-BR" dirty="0"/>
              <a:t>2</a:t>
            </a:r>
          </a:p>
        </p:txBody>
      </p:sp>
      <p:pic>
        <p:nvPicPr>
          <p:cNvPr id="43" name="Google Shape;60;p7">
            <a:extLst>
              <a:ext uri="{FF2B5EF4-FFF2-40B4-BE49-F238E27FC236}">
                <a16:creationId xmlns:a16="http://schemas.microsoft.com/office/drawing/2014/main" id="{FFC93A99-54DB-8E55-DE0D-57AB846AC3E7}"/>
              </a:ext>
            </a:extLst>
          </p:cNvPr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995094" y="23022809"/>
            <a:ext cx="4585011" cy="5830291"/>
          </a:xfrm>
          <a:prstGeom prst="rect">
            <a:avLst/>
          </a:prstGeom>
          <a:noFill/>
          <a:ln w="63500">
            <a:solidFill>
              <a:srgbClr val="876689"/>
            </a:solidFill>
          </a:ln>
        </p:spPr>
      </p:pic>
      <p:sp>
        <p:nvSpPr>
          <p:cNvPr id="44" name="CaixaDeTexto 43">
            <a:extLst>
              <a:ext uri="{FF2B5EF4-FFF2-40B4-BE49-F238E27FC236}">
                <a16:creationId xmlns:a16="http://schemas.microsoft.com/office/drawing/2014/main" id="{F69DE2A2-07F2-3542-DDFE-133EED5D1509}"/>
              </a:ext>
            </a:extLst>
          </p:cNvPr>
          <p:cNvSpPr txBox="1"/>
          <p:nvPr/>
        </p:nvSpPr>
        <p:spPr>
          <a:xfrm>
            <a:off x="995094" y="22998060"/>
            <a:ext cx="377933" cy="461665"/>
          </a:xfrm>
          <a:prstGeom prst="rect">
            <a:avLst/>
          </a:prstGeom>
          <a:solidFill>
            <a:srgbClr val="D5C8D6"/>
          </a:solidFill>
        </p:spPr>
        <p:txBody>
          <a:bodyPr wrap="square" rtlCol="0">
            <a:spAutoFit/>
          </a:bodyPr>
          <a:lstStyle/>
          <a:p>
            <a:r>
              <a:rPr lang="pt-BR" dirty="0"/>
              <a:t>1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Estrutura padrão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9838</TotalTime>
  <Words>1114</Words>
  <Application>Microsoft Office PowerPoint</Application>
  <PresentationFormat>Personalizar</PresentationFormat>
  <Paragraphs>53</Paragraphs>
  <Slides>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Estrutura padrão</vt:lpstr>
      <vt:lpstr>Apresentação do PowerPoint</vt:lpstr>
    </vt:vector>
  </TitlesOfParts>
  <Company>casa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Maria Eduarda Belotto</cp:lastModifiedBy>
  <cp:revision>301</cp:revision>
  <cp:lastPrinted>2019-08-13T21:22:28Z</cp:lastPrinted>
  <dcterms:created xsi:type="dcterms:W3CDTF">2005-08-28T15:54:51Z</dcterms:created>
  <dcterms:modified xsi:type="dcterms:W3CDTF">2022-12-27T14:55:42Z</dcterms:modified>
</cp:coreProperties>
</file>