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648" r:id="rId1"/>
  </p:sldMasterIdLst>
  <p:notesMasterIdLst>
    <p:notesMasterId r:id="rId2"/>
  </p:notesMasterIdLst>
  <p:sldIdLst>
    <p:sldId id="257" r:id="rId3"/>
  </p:sldIdLst>
  <p:sldSz cy="43200638" cx="32399288"/>
  <p:notesSz cx="7559675" cy="10691813"/>
  <p:defaultTextStyle>
    <a:defPPr>
      <a:defRPr lang="pt-BR"/>
    </a:defPPr>
    <a:lvl1pPr algn="l" defTabSz="1066648" eaLnBrk="1" hangingPunct="1" latinLnBrk="0" marL="0" rtl="0">
      <a:defRPr sz="2100" kern="1200">
        <a:solidFill>
          <a:schemeClr val="tx1"/>
        </a:solidFill>
        <a:latin typeface="+mn-lt"/>
        <a:ea typeface="+mn-ea"/>
        <a:cs typeface="+mn-cs"/>
      </a:defRPr>
    </a:lvl1pPr>
    <a:lvl2pPr algn="l" defTabSz="1066648" eaLnBrk="1" hangingPunct="1" latinLnBrk="0" marL="533324" rtl="0">
      <a:defRPr sz="2100" kern="1200">
        <a:solidFill>
          <a:schemeClr val="tx1"/>
        </a:solidFill>
        <a:latin typeface="+mn-lt"/>
        <a:ea typeface="+mn-ea"/>
        <a:cs typeface="+mn-cs"/>
      </a:defRPr>
    </a:lvl2pPr>
    <a:lvl3pPr algn="l" defTabSz="1066648" eaLnBrk="1" hangingPunct="1" latinLnBrk="0" marL="1066648" rtl="0">
      <a:defRPr sz="2100" kern="1200">
        <a:solidFill>
          <a:schemeClr val="tx1"/>
        </a:solidFill>
        <a:latin typeface="+mn-lt"/>
        <a:ea typeface="+mn-ea"/>
        <a:cs typeface="+mn-cs"/>
      </a:defRPr>
    </a:lvl3pPr>
    <a:lvl4pPr algn="l" defTabSz="1066648" eaLnBrk="1" hangingPunct="1" latinLnBrk="0" marL="1599971" rtl="0">
      <a:defRPr sz="2100" kern="1200">
        <a:solidFill>
          <a:schemeClr val="tx1"/>
        </a:solidFill>
        <a:latin typeface="+mn-lt"/>
        <a:ea typeface="+mn-ea"/>
        <a:cs typeface="+mn-cs"/>
      </a:defRPr>
    </a:lvl4pPr>
    <a:lvl5pPr algn="l" defTabSz="1066648" eaLnBrk="1" hangingPunct="1" latinLnBrk="0" marL="2133295" rtl="0">
      <a:defRPr sz="2100" kern="1200">
        <a:solidFill>
          <a:schemeClr val="tx1"/>
        </a:solidFill>
        <a:latin typeface="+mn-lt"/>
        <a:ea typeface="+mn-ea"/>
        <a:cs typeface="+mn-cs"/>
      </a:defRPr>
    </a:lvl5pPr>
    <a:lvl6pPr algn="l" defTabSz="1066648" eaLnBrk="1" hangingPunct="1" latinLnBrk="0" marL="2666619" rtl="0">
      <a:defRPr sz="2100" kern="1200">
        <a:solidFill>
          <a:schemeClr val="tx1"/>
        </a:solidFill>
        <a:latin typeface="+mn-lt"/>
        <a:ea typeface="+mn-ea"/>
        <a:cs typeface="+mn-cs"/>
      </a:defRPr>
    </a:lvl6pPr>
    <a:lvl7pPr algn="l" defTabSz="1066648" eaLnBrk="1" hangingPunct="1" latinLnBrk="0" marL="3199943" rtl="0">
      <a:defRPr sz="2100" kern="1200">
        <a:solidFill>
          <a:schemeClr val="tx1"/>
        </a:solidFill>
        <a:latin typeface="+mn-lt"/>
        <a:ea typeface="+mn-ea"/>
        <a:cs typeface="+mn-cs"/>
      </a:defRPr>
    </a:lvl7pPr>
    <a:lvl8pPr algn="l" defTabSz="1066648" eaLnBrk="1" hangingPunct="1" latinLnBrk="0" marL="3733267" rtl="0">
      <a:defRPr sz="2100" kern="1200">
        <a:solidFill>
          <a:schemeClr val="tx1"/>
        </a:solidFill>
        <a:latin typeface="+mn-lt"/>
        <a:ea typeface="+mn-ea"/>
        <a:cs typeface="+mn-cs"/>
      </a:defRPr>
    </a:lvl8pPr>
    <a:lvl9pPr algn="l" defTabSz="1066648" eaLnBrk="1" hangingPunct="1" latinLnBrk="0" marL="4266590" rtl="0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  <p:clrMru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15620"/>
    <p:restoredTop sz="94161" autoAdjust="0"/>
  </p:normalViewPr>
  <p:slideViewPr>
    <p:cSldViewPr snapToGrid="0">
      <p:cViewPr>
        <p:scale>
          <a:sx n="26" d="100"/>
          <a:sy n="26" d="100"/>
        </p:scale>
        <p:origin x="846" y="-1158"/>
      </p:cViewPr>
      <p:guideLst>
        <p:guide orient="horz" pos="13607"/>
        <p:guide pos="102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tableStyles" Target="tableStyles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1048684" name="Espaço Reservado para Data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6575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50297D5B-61A4-44F6-96C2-4ACB58BE6E5F}" type="datetimeFigureOut">
              <a:rPr lang="pt-BR" smtClean="0"/>
              <a:t>18/03/2023</a:t>
            </a:fld>
            <a:endParaRPr lang="pt-BR"/>
          </a:p>
        </p:txBody>
      </p:sp>
      <p:sp>
        <p:nvSpPr>
          <p:cNvPr id="1048685" name="Espaço Reservado para Imagem de Slide 3"/>
          <p:cNvSpPr>
            <a:spLocks noChangeAspect="1" noRot="1" noGrp="1"/>
          </p:cNvSpPr>
          <p:nvPr>
            <p:ph type="sldImg" idx="2"/>
          </p:nvPr>
        </p:nvSpPr>
        <p:spPr>
          <a:xfrm>
            <a:off x="2427288" y="1336675"/>
            <a:ext cx="2705100" cy="3608388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endParaRPr lang="pt-BR"/>
          </a:p>
        </p:txBody>
      </p:sp>
      <p:sp>
        <p:nvSpPr>
          <p:cNvPr id="1048686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755650" y="5145088"/>
            <a:ext cx="6048375" cy="4210050"/>
          </a:xfrm>
          <a:prstGeom prst="rect"/>
        </p:spPr>
        <p:txBody>
          <a:bodyPr bIns="45720" lIns="91440" rIns="91440" rtlCol="0" tIns="45720" vert="horz"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1048687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6575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1048688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6575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F7651DB4-7A71-4B6D-A058-B459073F095A}" type="slidenum">
              <a:rPr lang="pt-BR" smtClean="0"/>
              <a:t>‹nº›</a:t>
            </a:fld>
            <a:endParaRPr lang="pt-BR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defTabSz="914400" eaLnBrk="1" hangingPunct="1" latinLnBrk="0" marL="0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Espaço Reservado para Imagem de Slide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651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 lang="pt-BR"/>
          </a:p>
        </p:txBody>
      </p:sp>
      <p:sp>
        <p:nvSpPr>
          <p:cNvPr id="1048652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fld id="{F7651DB4-7A71-4B6D-A058-B459073F095A}" type="slidenum">
              <a:rPr lang="pt-BR" smtClean="0"/>
              <a:t>1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 Slide">
    <p:spTree>
      <p:nvGrpSpPr>
        <p:cNvPr id="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x">
  <p:cSld name="Title Slide">
    <p:spTree>
      <p:nvGrpSpPr>
        <p:cNvPr id="1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0" name="PlaceHolder 1"/>
          <p:cNvSpPr>
            <a:spLocks noGrp="1"/>
          </p:cNvSpPr>
          <p:nvPr>
            <p:ph type="title"/>
          </p:nvPr>
        </p:nvSpPr>
        <p:spPr>
          <a:xfrm>
            <a:off x="2430048" y="13420329"/>
            <a:ext cx="27539192" cy="9259763"/>
          </a:xfrm>
          <a:prstGeom prst="rect"/>
        </p:spPr>
        <p:txBody>
          <a:bodyPr anchor="ctr" bIns="0" lIns="0" rIns="0" tIns="0"/>
          <a:p>
            <a:endParaRPr b="0" sz="73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581" name="PlaceHolder 2"/>
          <p:cNvSpPr>
            <a:spLocks noGrp="1"/>
          </p:cNvSpPr>
          <p:nvPr>
            <p:ph type="subTitle"/>
          </p:nvPr>
        </p:nvSpPr>
        <p:spPr>
          <a:xfrm>
            <a:off x="1619762" y="10108982"/>
            <a:ext cx="29158954" cy="25055830"/>
          </a:xfrm>
          <a:prstGeom prst="rect"/>
        </p:spPr>
        <p:txBody>
          <a:bodyPr anchor="ctr" bIns="0" lIns="0" rIns="0" tIns="0"/>
          <a:p>
            <a:pPr algn="ctr"/>
            <a:endParaRPr b="0" sz="32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, Content"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9" name="PlaceHolder 1"/>
          <p:cNvSpPr>
            <a:spLocks noGrp="1"/>
          </p:cNvSpPr>
          <p:nvPr>
            <p:ph type="title"/>
          </p:nvPr>
        </p:nvSpPr>
        <p:spPr>
          <a:xfrm>
            <a:off x="2430048" y="13420329"/>
            <a:ext cx="27539192" cy="9259763"/>
          </a:xfrm>
          <a:prstGeom prst="rect"/>
        </p:spPr>
        <p:txBody>
          <a:bodyPr anchor="ctr" bIns="0" lIns="0" rIns="0" tIns="0"/>
          <a:p>
            <a:endParaRPr b="0" sz="73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70" name="PlaceHolder 2"/>
          <p:cNvSpPr>
            <a:spLocks noGrp="1"/>
          </p:cNvSpPr>
          <p:nvPr>
            <p:ph type="body"/>
          </p:nvPr>
        </p:nvSpPr>
        <p:spPr>
          <a:xfrm>
            <a:off x="1619762" y="10108982"/>
            <a:ext cx="29158954" cy="25055830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itle, 2 Content"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1" name="PlaceHolder 1"/>
          <p:cNvSpPr>
            <a:spLocks noGrp="1"/>
          </p:cNvSpPr>
          <p:nvPr>
            <p:ph type="title"/>
          </p:nvPr>
        </p:nvSpPr>
        <p:spPr>
          <a:xfrm>
            <a:off x="2430048" y="13420329"/>
            <a:ext cx="27539192" cy="9259763"/>
          </a:xfrm>
          <a:prstGeom prst="rect"/>
        </p:spPr>
        <p:txBody>
          <a:bodyPr anchor="ctr" bIns="0" lIns="0" rIns="0" tIns="0"/>
          <a:p>
            <a:endParaRPr b="0" sz="73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72" name="PlaceHolder 2"/>
          <p:cNvSpPr>
            <a:spLocks noGrp="1"/>
          </p:cNvSpPr>
          <p:nvPr>
            <p:ph type="body"/>
          </p:nvPr>
        </p:nvSpPr>
        <p:spPr>
          <a:xfrm>
            <a:off x="1619762" y="10108982"/>
            <a:ext cx="14229204" cy="25055830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73" name="PlaceHolder 3"/>
          <p:cNvSpPr>
            <a:spLocks noGrp="1"/>
          </p:cNvSpPr>
          <p:nvPr>
            <p:ph type="body"/>
          </p:nvPr>
        </p:nvSpPr>
        <p:spPr>
          <a:xfrm>
            <a:off x="16560851" y="10108982"/>
            <a:ext cx="14229204" cy="25055830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PlaceHolder 1"/>
          <p:cNvSpPr>
            <a:spLocks noGrp="1"/>
          </p:cNvSpPr>
          <p:nvPr>
            <p:ph type="title"/>
          </p:nvPr>
        </p:nvSpPr>
        <p:spPr>
          <a:xfrm>
            <a:off x="2430048" y="13420329"/>
            <a:ext cx="27539192" cy="9259763"/>
          </a:xfrm>
          <a:prstGeom prst="rect"/>
        </p:spPr>
        <p:txBody>
          <a:bodyPr anchor="ctr" bIns="0" lIns="0" rIns="0" tIns="0"/>
          <a:p>
            <a:endParaRPr b="0" sz="73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Only">
  <p:cSld name="Centered Text">
    <p:spTree>
      <p:nvGrpSpPr>
        <p:cNvPr id="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PlaceHolder 1"/>
          <p:cNvSpPr>
            <a:spLocks noGrp="1"/>
          </p:cNvSpPr>
          <p:nvPr>
            <p:ph type="subTitle"/>
          </p:nvPr>
        </p:nvSpPr>
        <p:spPr>
          <a:xfrm>
            <a:off x="2430048" y="13420329"/>
            <a:ext cx="27539192" cy="42924404"/>
          </a:xfrm>
          <a:prstGeom prst="rect"/>
        </p:spPr>
        <p:txBody>
          <a:bodyPr anchor="ctr" bIns="0" lIns="0" rIns="0" tIns="0"/>
          <a:p>
            <a:pPr algn="ctr"/>
            <a:endParaRPr b="0" sz="32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AndObj">
  <p:cSld name="Title, 2 Content and Content"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PlaceHolder 1"/>
          <p:cNvSpPr>
            <a:spLocks noGrp="1"/>
          </p:cNvSpPr>
          <p:nvPr>
            <p:ph type="title"/>
          </p:nvPr>
        </p:nvSpPr>
        <p:spPr>
          <a:xfrm>
            <a:off x="2430048" y="13420329"/>
            <a:ext cx="27539192" cy="9259763"/>
          </a:xfrm>
          <a:prstGeom prst="rect"/>
        </p:spPr>
        <p:txBody>
          <a:bodyPr anchor="ctr" bIns="0" lIns="0" rIns="0" tIns="0"/>
          <a:p>
            <a:endParaRPr b="0" sz="73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76" name="PlaceHolder 2"/>
          <p:cNvSpPr>
            <a:spLocks noGrp="1"/>
          </p:cNvSpPr>
          <p:nvPr>
            <p:ph type="body"/>
          </p:nvPr>
        </p:nvSpPr>
        <p:spPr>
          <a:xfrm>
            <a:off x="1619762" y="10108981"/>
            <a:ext cx="1422920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77" name="PlaceHolder 3"/>
          <p:cNvSpPr>
            <a:spLocks noGrp="1"/>
          </p:cNvSpPr>
          <p:nvPr>
            <p:ph type="body"/>
          </p:nvPr>
        </p:nvSpPr>
        <p:spPr>
          <a:xfrm>
            <a:off x="1619762" y="23196275"/>
            <a:ext cx="1422920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78" name="PlaceHolder 4"/>
          <p:cNvSpPr>
            <a:spLocks noGrp="1"/>
          </p:cNvSpPr>
          <p:nvPr>
            <p:ph type="body"/>
          </p:nvPr>
        </p:nvSpPr>
        <p:spPr>
          <a:xfrm>
            <a:off x="16560851" y="10108982"/>
            <a:ext cx="14229204" cy="25055830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AndTwoObj">
  <p:cSld name="Title Content and 2 Content"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9" name="PlaceHolder 1"/>
          <p:cNvSpPr>
            <a:spLocks noGrp="1"/>
          </p:cNvSpPr>
          <p:nvPr>
            <p:ph type="title"/>
          </p:nvPr>
        </p:nvSpPr>
        <p:spPr>
          <a:xfrm>
            <a:off x="2430048" y="13420329"/>
            <a:ext cx="27539192" cy="9259763"/>
          </a:xfrm>
          <a:prstGeom prst="rect"/>
        </p:spPr>
        <p:txBody>
          <a:bodyPr anchor="ctr" bIns="0" lIns="0" rIns="0" tIns="0"/>
          <a:p>
            <a:endParaRPr b="0" sz="73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80" name="PlaceHolder 2"/>
          <p:cNvSpPr>
            <a:spLocks noGrp="1"/>
          </p:cNvSpPr>
          <p:nvPr>
            <p:ph type="body"/>
          </p:nvPr>
        </p:nvSpPr>
        <p:spPr>
          <a:xfrm>
            <a:off x="1619762" y="10108982"/>
            <a:ext cx="14229204" cy="25055830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81" name="PlaceHolder 3"/>
          <p:cNvSpPr>
            <a:spLocks noGrp="1"/>
          </p:cNvSpPr>
          <p:nvPr>
            <p:ph type="body"/>
          </p:nvPr>
        </p:nvSpPr>
        <p:spPr>
          <a:xfrm>
            <a:off x="16560851" y="10108981"/>
            <a:ext cx="1422920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82" name="PlaceHolder 4"/>
          <p:cNvSpPr>
            <a:spLocks noGrp="1"/>
          </p:cNvSpPr>
          <p:nvPr>
            <p:ph type="body"/>
          </p:nvPr>
        </p:nvSpPr>
        <p:spPr>
          <a:xfrm>
            <a:off x="16560851" y="23196275"/>
            <a:ext cx="1422920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OverTx">
  <p:cSld name="Title, 2 Content over Content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PlaceHolder 1"/>
          <p:cNvSpPr>
            <a:spLocks noGrp="1"/>
          </p:cNvSpPr>
          <p:nvPr>
            <p:ph type="title"/>
          </p:nvPr>
        </p:nvSpPr>
        <p:spPr>
          <a:xfrm>
            <a:off x="2430048" y="13420329"/>
            <a:ext cx="27539192" cy="9259763"/>
          </a:xfrm>
          <a:prstGeom prst="rect"/>
        </p:spPr>
        <p:txBody>
          <a:bodyPr anchor="ctr" bIns="0" lIns="0" rIns="0" tIns="0"/>
          <a:p>
            <a:endParaRPr b="0" sz="73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63" name="PlaceHolder 2"/>
          <p:cNvSpPr>
            <a:spLocks noGrp="1"/>
          </p:cNvSpPr>
          <p:nvPr>
            <p:ph type="body"/>
          </p:nvPr>
        </p:nvSpPr>
        <p:spPr>
          <a:xfrm>
            <a:off x="1619762" y="10108981"/>
            <a:ext cx="1422920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64" name="PlaceHolder 3"/>
          <p:cNvSpPr>
            <a:spLocks noGrp="1"/>
          </p:cNvSpPr>
          <p:nvPr>
            <p:ph type="body"/>
          </p:nvPr>
        </p:nvSpPr>
        <p:spPr>
          <a:xfrm>
            <a:off x="16560851" y="10108981"/>
            <a:ext cx="1422920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65" name="PlaceHolder 4"/>
          <p:cNvSpPr>
            <a:spLocks noGrp="1"/>
          </p:cNvSpPr>
          <p:nvPr>
            <p:ph type="body"/>
          </p:nvPr>
        </p:nvSpPr>
        <p:spPr>
          <a:xfrm>
            <a:off x="1619762" y="23196275"/>
            <a:ext cx="2915895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OverTx">
  <p:cSld name="Title, Content over Content"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6" name="PlaceHolder 1"/>
          <p:cNvSpPr>
            <a:spLocks noGrp="1"/>
          </p:cNvSpPr>
          <p:nvPr>
            <p:ph type="title"/>
          </p:nvPr>
        </p:nvSpPr>
        <p:spPr>
          <a:xfrm>
            <a:off x="2430048" y="13420329"/>
            <a:ext cx="27539192" cy="9259763"/>
          </a:xfrm>
          <a:prstGeom prst="rect"/>
        </p:spPr>
        <p:txBody>
          <a:bodyPr anchor="ctr" bIns="0" lIns="0" rIns="0" tIns="0"/>
          <a:p>
            <a:endParaRPr b="0" sz="73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67" name="PlaceHolder 2"/>
          <p:cNvSpPr>
            <a:spLocks noGrp="1"/>
          </p:cNvSpPr>
          <p:nvPr>
            <p:ph type="body"/>
          </p:nvPr>
        </p:nvSpPr>
        <p:spPr>
          <a:xfrm>
            <a:off x="1619762" y="10108981"/>
            <a:ext cx="2915895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68" name="PlaceHolder 3"/>
          <p:cNvSpPr>
            <a:spLocks noGrp="1"/>
          </p:cNvSpPr>
          <p:nvPr>
            <p:ph type="body"/>
          </p:nvPr>
        </p:nvSpPr>
        <p:spPr>
          <a:xfrm>
            <a:off x="1619762" y="23196275"/>
            <a:ext cx="2915895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fourObj">
  <p:cSld name="Title, 4 Content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PlaceHolder 1"/>
          <p:cNvSpPr>
            <a:spLocks noGrp="1"/>
          </p:cNvSpPr>
          <p:nvPr>
            <p:ph type="title"/>
          </p:nvPr>
        </p:nvSpPr>
        <p:spPr>
          <a:xfrm>
            <a:off x="2430048" y="13420329"/>
            <a:ext cx="27539192" cy="9259763"/>
          </a:xfrm>
          <a:prstGeom prst="rect"/>
        </p:spPr>
        <p:txBody>
          <a:bodyPr anchor="ctr" bIns="0" lIns="0" rIns="0" tIns="0"/>
          <a:p>
            <a:endParaRPr b="0" sz="73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58" name="PlaceHolder 2"/>
          <p:cNvSpPr>
            <a:spLocks noGrp="1"/>
          </p:cNvSpPr>
          <p:nvPr>
            <p:ph type="body"/>
          </p:nvPr>
        </p:nvSpPr>
        <p:spPr>
          <a:xfrm>
            <a:off x="1619762" y="10108981"/>
            <a:ext cx="1422920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59" name="PlaceHolder 3"/>
          <p:cNvSpPr>
            <a:spLocks noGrp="1"/>
          </p:cNvSpPr>
          <p:nvPr>
            <p:ph type="body"/>
          </p:nvPr>
        </p:nvSpPr>
        <p:spPr>
          <a:xfrm>
            <a:off x="16560851" y="10108981"/>
            <a:ext cx="1422920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60" name="PlaceHolder 4"/>
          <p:cNvSpPr>
            <a:spLocks noGrp="1"/>
          </p:cNvSpPr>
          <p:nvPr>
            <p:ph type="body"/>
          </p:nvPr>
        </p:nvSpPr>
        <p:spPr>
          <a:xfrm>
            <a:off x="16560851" y="23196275"/>
            <a:ext cx="1422920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61" name="PlaceHolder 5"/>
          <p:cNvSpPr>
            <a:spLocks noGrp="1"/>
          </p:cNvSpPr>
          <p:nvPr>
            <p:ph type="body"/>
          </p:nvPr>
        </p:nvSpPr>
        <p:spPr>
          <a:xfrm>
            <a:off x="1619762" y="23196275"/>
            <a:ext cx="14229204" cy="11951259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Title, 6 Content"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PlaceHolder 1"/>
          <p:cNvSpPr>
            <a:spLocks noGrp="1"/>
          </p:cNvSpPr>
          <p:nvPr>
            <p:ph type="title"/>
          </p:nvPr>
        </p:nvSpPr>
        <p:spPr>
          <a:xfrm>
            <a:off x="2430048" y="13420329"/>
            <a:ext cx="27539192" cy="9259763"/>
          </a:xfrm>
          <a:prstGeom prst="rect"/>
        </p:spPr>
        <p:txBody>
          <a:bodyPr anchor="ctr" bIns="0" lIns="0" rIns="0" tIns="0"/>
          <a:p>
            <a:endParaRPr b="0" sz="73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55" name="PlaceHolder 2"/>
          <p:cNvSpPr>
            <a:spLocks noGrp="1"/>
          </p:cNvSpPr>
          <p:nvPr>
            <p:ph type="body"/>
          </p:nvPr>
        </p:nvSpPr>
        <p:spPr>
          <a:xfrm>
            <a:off x="1619762" y="10108982"/>
            <a:ext cx="29158954" cy="25055830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656" name="PlaceHolder 3"/>
          <p:cNvSpPr>
            <a:spLocks noGrp="1"/>
          </p:cNvSpPr>
          <p:nvPr>
            <p:ph type="body"/>
          </p:nvPr>
        </p:nvSpPr>
        <p:spPr>
          <a:xfrm>
            <a:off x="1619762" y="10108982"/>
            <a:ext cx="29158954" cy="25055830"/>
          </a:xfrm>
          <a:prstGeom prst="rect"/>
        </p:spPr>
        <p:txBody>
          <a:bodyPr bIns="0" lIns="0" rIns="0" tIns="0"/>
          <a:p>
            <a:endParaRPr b="0" sz="130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2097161" name="Imagem 35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619762" y="10228201"/>
            <a:ext cx="29158954" cy="24816960"/>
          </a:xfrm>
          <a:prstGeom prst="rect"/>
          <a:ln>
            <a:noFill/>
          </a:ln>
        </p:spPr>
      </p:pic>
      <p:pic>
        <p:nvPicPr>
          <p:cNvPr id="2097162" name="Imagem 36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619762" y="10228201"/>
            <a:ext cx="29158954" cy="24816960"/>
          </a:xfrm>
          <a:prstGeom prst="rect"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PlaceHolder 1"/>
          <p:cNvSpPr>
            <a:spLocks noGrp="1"/>
          </p:cNvSpPr>
          <p:nvPr>
            <p:ph type="title"/>
          </p:nvPr>
        </p:nvSpPr>
        <p:spPr>
          <a:xfrm>
            <a:off x="2430048" y="13420329"/>
            <a:ext cx="27539192" cy="9259763"/>
          </a:xfrm>
          <a:prstGeom prst="rect"/>
        </p:spPr>
        <p:txBody>
          <a:bodyPr anchor="ctr" bIns="185040" lIns="370440" rIns="370440" tIns="185040"/>
          <a:p>
            <a:pPr algn="ctr">
              <a:lnSpc>
                <a:spcPct val="100000"/>
              </a:lnSpc>
            </a:pPr>
            <a:r>
              <a:rPr b="0" sz="17800" lang="pt-BR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Clique para editar o estilo do título mestre</a:t>
            </a:r>
            <a:endParaRPr b="0" sz="73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48577" name="PlaceHolder 2"/>
          <p:cNvSpPr>
            <a:spLocks noGrp="1"/>
          </p:cNvSpPr>
          <p:nvPr>
            <p:ph type="dt"/>
          </p:nvPr>
        </p:nvSpPr>
        <p:spPr>
          <a:xfrm>
            <a:off x="1620167" y="40040690"/>
            <a:ext cx="7559429" cy="2299715"/>
          </a:xfrm>
          <a:prstGeom prst="rect"/>
        </p:spPr>
        <p:txBody>
          <a:bodyPr anchor="ctr" bIns="185040" lIns="370440" rIns="370440" tIns="185040"/>
          <a:p>
            <a:pPr>
              <a:lnSpc>
                <a:spcPct val="100000"/>
              </a:lnSpc>
            </a:pPr>
            <a:r>
              <a:rPr b="0" sz="4900" lang="pt-BR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08/10/19</a:t>
            </a:r>
            <a:endParaRPr b="0" sz="14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48578" name="PlaceHolder 3"/>
          <p:cNvSpPr>
            <a:spLocks noGrp="1"/>
          </p:cNvSpPr>
          <p:nvPr>
            <p:ph type="ftr"/>
          </p:nvPr>
        </p:nvSpPr>
        <p:spPr>
          <a:xfrm>
            <a:off x="11069858" y="40040690"/>
            <a:ext cx="10259572" cy="2299715"/>
          </a:xfrm>
          <a:prstGeom prst="rect"/>
        </p:spPr>
        <p:txBody>
          <a:bodyPr anchor="ctr" bIns="185040" lIns="370440" rIns="370440" tIns="185040"/>
          <a:p>
            <a:endParaRPr b="0" sz="24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48579" name="PlaceHolder 4"/>
          <p:cNvSpPr>
            <a:spLocks noGrp="1"/>
          </p:cNvSpPr>
          <p:nvPr>
            <p:ph type="sldNum"/>
          </p:nvPr>
        </p:nvSpPr>
        <p:spPr>
          <a:xfrm>
            <a:off x="23219692" y="40040690"/>
            <a:ext cx="7559429" cy="2299715"/>
          </a:xfrm>
          <a:prstGeom prst="rect"/>
        </p:spPr>
        <p:txBody>
          <a:bodyPr anchor="ctr" bIns="185040" lIns="370440" rIns="370440" tIns="185040"/>
          <a:p>
            <a:pPr algn="r">
              <a:lnSpc>
                <a:spcPct val="100000"/>
              </a:lnSpc>
            </a:pPr>
            <a:fld id="{0BEC1A9C-452A-4DB6-A11B-E97BF48A344C}" type="slidenum">
              <a:rPr b="0" sz="4900" lang="pt-BR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‹nº›</a:t>
            </a:fld>
            <a:endParaRPr b="0" sz="1400" lang="pt-BR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hyperlink" Target="https://pesquisa.bvsalud.org/portal/?lang=pt&amp;q=au:&quot;Junqueira,%20L.%20C&quot;" TargetMode="External"/><Relationship Id="rId2" Type="http://schemas.openxmlformats.org/officeDocument/2006/relationships/hyperlink" Target="https://acervomais.com.br/index.php/saude/article/view/132/87" TargetMode="External"/><Relationship Id="rId3" Type="http://schemas.openxmlformats.org/officeDocument/2006/relationships/hyperlink" Target="https://depto.icb.ufmg.br/dmor/pad-morf/histologicabasica.htm" TargetMode="External"/><Relationship Id="rId4" Type="http://schemas.openxmlformats.org/officeDocument/2006/relationships/image" Target="../media/image2.jpeg"/><Relationship Id="rId5" Type="http://schemas.openxmlformats.org/officeDocument/2006/relationships/image" Target="../media/image3.jpeg"/><Relationship Id="rId6" Type="http://schemas.openxmlformats.org/officeDocument/2006/relationships/image" Target="../media/image4.jpeg"/><Relationship Id="rId7" Type="http://schemas.openxmlformats.org/officeDocument/2006/relationships/image" Target="../media/image5.jpeg"/><Relationship Id="rId8" Type="http://schemas.openxmlformats.org/officeDocument/2006/relationships/image" Target="../media/image6.jpeg"/><Relationship Id="rId9" Type="http://schemas.openxmlformats.org/officeDocument/2006/relationships/image" Target="../media/image7.jpeg"/><Relationship Id="rId10" Type="http://schemas.openxmlformats.org/officeDocument/2006/relationships/image" Target="../media/image8.jpeg"/><Relationship Id="rId11" Type="http://schemas.openxmlformats.org/officeDocument/2006/relationships/image" Target="../media/image9.jpeg"/><Relationship Id="rId12" Type="http://schemas.openxmlformats.org/officeDocument/2006/relationships/image" Target="../media/image10.jpeg"/><Relationship Id="rId13" Type="http://schemas.openxmlformats.org/officeDocument/2006/relationships/slideLayout" Target="../slideLayouts/slideLayout2.xml"/><Relationship Id="rId1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2" name="CustomShape 3"/>
          <p:cNvSpPr/>
          <p:nvPr/>
        </p:nvSpPr>
        <p:spPr>
          <a:xfrm>
            <a:off x="6967999" y="4348215"/>
            <a:ext cx="18297000" cy="1541586"/>
          </a:xfrm>
          <a:prstGeom prst="rect"/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bIns="45000" lIns="90000" rIns="90000" tIns="45000"/>
          <a:p>
            <a:pPr algn="ctr"/>
            <a:r>
              <a:rPr dirty="0" sz="3000" i="1" kern="100" lang="pt-BR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Anthone</a:t>
            </a:r>
            <a:r>
              <a:rPr dirty="0" sz="3000" i="1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Felipe </a:t>
            </a:r>
            <a:r>
              <a:rPr dirty="0" sz="3000" i="1" kern="100" lang="pt-BR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Feitoza</a:t>
            </a:r>
            <a:r>
              <a:rPr dirty="0" sz="3000" i="1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Castro , Carlos Vinícius da Silva Tito , </a:t>
            </a:r>
            <a:r>
              <a:rPr dirty="0" sz="3000" i="1" kern="100" lang="pt-BR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Daiziane</a:t>
            </a:r>
            <a:r>
              <a:rPr dirty="0" sz="3000" i="1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Souza de </a:t>
            </a:r>
            <a:r>
              <a:rPr dirty="0" sz="3000" i="1" kern="100" lang="pt-BR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Araujo</a:t>
            </a:r>
            <a:r>
              <a:rPr dirty="0" sz="3000" i="1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, Fabio Cano Carnielo</a:t>
            </a:r>
          </a:p>
          <a:p>
            <a:pPr algn="ctr"/>
            <a:endParaRPr dirty="0" sz="1800" i="1" kern="100" lang="pt-BR">
              <a:solidFill>
                <a:srgbClr val="00000A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CETI  Professor Manuel Vicente Ferreira Lima, Coari – AM.</a:t>
            </a:r>
          </a:p>
          <a:p>
            <a:pPr algn="just">
              <a:lnSpc>
                <a:spcPct val="100000"/>
              </a:lnSpc>
            </a:pPr>
            <a:endParaRPr b="1" dirty="0" sz="3200" lang="pt-BR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8583" name="CustomShape 6"/>
          <p:cNvSpPr/>
          <p:nvPr/>
        </p:nvSpPr>
        <p:spPr>
          <a:xfrm>
            <a:off x="1098402" y="6823522"/>
            <a:ext cx="14360891" cy="5752996"/>
          </a:xfrm>
          <a:prstGeom prst="rect"/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bIns="45000" lIns="90000" rIns="90000" tIns="45000"/>
          <a:p>
            <a:pPr algn="just"/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No CETI Coari, durante as montagens das laminas de películas de cebola, epiderme de folhas e mucosa oral, os alunos se depararam com dificuldades na hora da observação das laminas e surgiu a ideia de pesquisar sobre como ocorre a ação dos corantes nas diferentes estruturas celulares, bem como osmose em célula vegetal. </a:t>
            </a:r>
          </a:p>
          <a:p>
            <a:pPr algn="just"/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O objetivo do projeto foi produzir corantes naturais para visualização da estruturas celulares, pois é fundamental o uso de corantes para a observação das mesmas. Graças a grande diversidade vegetal da Amazônia, foram testadas substâncias naturais encontradas na cidade de Coari – AM, e corantes alimentício usado na cobertura de bolo, para assim conseguir um corante de núcleo de célula vegetal de baixo custo.</a:t>
            </a:r>
          </a:p>
          <a:p>
            <a:pPr algn="just">
              <a:lnSpc>
                <a:spcPct val="150000"/>
              </a:lnSpc>
            </a:pPr>
            <a:endParaRPr dirty="0" sz="3000" lang="pt-BR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84" name="CustomShape 10"/>
          <p:cNvSpPr/>
          <p:nvPr/>
        </p:nvSpPr>
        <p:spPr>
          <a:xfrm>
            <a:off x="1133773" y="11368634"/>
            <a:ext cx="14361015" cy="899640"/>
          </a:xfrm>
          <a:prstGeom prst="rect"/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/>
          <a:p>
            <a:endParaRPr dirty="0" sz="3200" lang="pt-BR"/>
          </a:p>
        </p:txBody>
      </p:sp>
      <p:sp>
        <p:nvSpPr>
          <p:cNvPr id="1048585" name="CustomShape 19"/>
          <p:cNvSpPr/>
          <p:nvPr/>
        </p:nvSpPr>
        <p:spPr>
          <a:xfrm rot="16200000">
            <a:off x="4265385" y="13650677"/>
            <a:ext cx="587828" cy="94086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</p:sp>
      <p:sp>
        <p:nvSpPr>
          <p:cNvPr id="1048586" name="CustomShape 23"/>
          <p:cNvSpPr/>
          <p:nvPr/>
        </p:nvSpPr>
        <p:spPr>
          <a:xfrm>
            <a:off x="1168822" y="5877255"/>
            <a:ext cx="14360891" cy="899640"/>
          </a:xfrm>
          <a:prstGeom prst="rect"/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</p:sp>
      <p:sp>
        <p:nvSpPr>
          <p:cNvPr id="1048587" name="CustomShape 24"/>
          <p:cNvSpPr/>
          <p:nvPr/>
        </p:nvSpPr>
        <p:spPr>
          <a:xfrm>
            <a:off x="2566438" y="5952786"/>
            <a:ext cx="11521080" cy="851155"/>
          </a:xfrm>
          <a:prstGeom prst="rect"/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dirty="0" sz="4000" lang="pt-BR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INTRODUÇÃO</a:t>
            </a:r>
            <a:endParaRPr dirty="0" sz="1800" lang="pt-BR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8588" name="CustomShape 27"/>
          <p:cNvSpPr/>
          <p:nvPr/>
        </p:nvSpPr>
        <p:spPr>
          <a:xfrm>
            <a:off x="16199643" y="26041803"/>
            <a:ext cx="14287860" cy="5131705"/>
          </a:xfrm>
          <a:prstGeom prst="rect"/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bIns="45000" lIns="90000" rIns="90000" tIns="45000"/>
          <a:p>
            <a:pPr algn="just"/>
            <a:endParaRPr dirty="0" sz="3200" lang="pt-BR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8589" name="CustomShape 30"/>
          <p:cNvSpPr/>
          <p:nvPr/>
        </p:nvSpPr>
        <p:spPr>
          <a:xfrm>
            <a:off x="16198850" y="36469960"/>
            <a:ext cx="15114975" cy="5336532"/>
          </a:xfrm>
          <a:prstGeom prst="rect"/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bIns="45000" lIns="90000" rIns="90000" tIns="45000"/>
          <a:p>
            <a:pPr algn="just"/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 SOUZA, </a:t>
            </a:r>
            <a:r>
              <a:rPr dirty="0" sz="3000" kern="100" lang="pt-BR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Rhaissa</a:t>
            </a:r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dirty="0" sz="3000" kern="100" lang="pt-BR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Hissae</a:t>
            </a:r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dirty="0" sz="3000" kern="100" lang="pt-BR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Maezawa</a:t>
            </a:r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et al. PRÁTICA EXPERIMENTAL NO ENSINO DE BIOLOGIA GERAL: O</a:t>
            </a:r>
            <a:r>
              <a:rPr dirty="0" sz="3000" kern="100" lang="pt-BR">
                <a:solidFill>
                  <a:srgbClr val="0000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FENÔMENO DA OSMOSE. </a:t>
            </a:r>
            <a:r>
              <a:rPr b="1" dirty="0" sz="3000" kern="100" lang="pt-BR">
                <a:solidFill>
                  <a:srgbClr val="0000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ANAIS DO EGRAD</a:t>
            </a:r>
            <a:r>
              <a:rPr dirty="0" sz="3000" kern="100" lang="pt-BR">
                <a:solidFill>
                  <a:srgbClr val="0000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 4, n. 7, 2017.</a:t>
            </a:r>
            <a:endParaRPr dirty="0" sz="3000" kern="100" lang="pt-BR">
              <a:solidFill>
                <a:srgbClr val="00000A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dirty="0" sz="3000" kern="100" lang="pt-BR" u="sng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J</a:t>
            </a:r>
            <a:r>
              <a:rPr dirty="0" sz="3000" kern="100" lang="pt-BR" strike="noStrike" u="none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"/>
              </a:rPr>
              <a:t>UNQUEIRA, L. C</a:t>
            </a:r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ARNEIRO; J. </a:t>
            </a:r>
            <a:r>
              <a:rPr b="1"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Histologia Básica</a:t>
            </a:r>
            <a:r>
              <a:rPr dirty="0" sz="3000" i="1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Guanabara Koogan; </a:t>
            </a:r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13 ed.; Rio de Janeiro; 2017. </a:t>
            </a:r>
          </a:p>
          <a:p>
            <a:pPr algn="just"/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OLIVEIRA, M. A. B.; PEREIRA, S. T.; MENDONÇA, A. R. dos A.; LOPES, E. J. de S.; MUNDIM, F. G. L.; PEREIRA, R. M. Extratos de </a:t>
            </a:r>
            <a:r>
              <a:rPr dirty="0" sz="3000" i="1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Morus </a:t>
            </a:r>
            <a:r>
              <a:rPr dirty="0" sz="3000" i="1" kern="100" lang="pt-BR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nigra</a:t>
            </a:r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l. (amora-preta) e B</a:t>
            </a:r>
            <a:r>
              <a:rPr dirty="0" sz="3000" i="1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ixa </a:t>
            </a:r>
            <a:r>
              <a:rPr dirty="0" sz="3000" i="1" kern="100" lang="pt-BR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orellana</a:t>
            </a:r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L. (urucum) para substituição dos corantes hematoxilina e eosina (HE) na técnica histológica de rotina. </a:t>
            </a:r>
            <a:r>
              <a:rPr b="1"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Revista Eletrônica Acervo Saúde</a:t>
            </a:r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v. 11, n. 2, p. e132, 25 dez. 2018. Disponível em &lt; </a:t>
            </a:r>
            <a:r>
              <a:rPr dirty="0" sz="3000" kern="100" lang="pt-BR" u="sng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https://acervomais.com.br/</a:t>
            </a:r>
            <a:r>
              <a:rPr dirty="0" sz="3000" kern="100" lang="pt-BR" err="1" u="sng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index.php</a:t>
            </a:r>
            <a:r>
              <a:rPr dirty="0" sz="3000" kern="100" lang="pt-BR" u="sng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/</a:t>
            </a:r>
            <a:r>
              <a:rPr dirty="0" sz="3000" kern="100" lang="pt-BR" err="1" u="sng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saude</a:t>
            </a:r>
            <a:r>
              <a:rPr dirty="0" sz="3000" kern="100" lang="pt-BR" u="sng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/</a:t>
            </a:r>
            <a:r>
              <a:rPr dirty="0" sz="3000" kern="100" lang="pt-BR" err="1" u="sng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article</a:t>
            </a:r>
            <a:r>
              <a:rPr dirty="0" sz="3000" kern="100" lang="pt-BR" u="sng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/</a:t>
            </a:r>
            <a:r>
              <a:rPr dirty="0" sz="3000" kern="100" lang="pt-BR" err="1" u="sng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view</a:t>
            </a:r>
            <a:r>
              <a:rPr dirty="0" sz="3000" kern="100" lang="pt-BR" u="sng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/132/87</a:t>
            </a:r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&gt;. Acesso em 18 de julho de 2022.</a:t>
            </a:r>
          </a:p>
          <a:p>
            <a:pPr algn="just"/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Técnicas Histológicas. Disponível em &lt;</a:t>
            </a:r>
            <a:r>
              <a:rPr dirty="0" sz="3000" kern="100" lang="pt-BR" u="sng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https://depto.icb.ufmg.br/</a:t>
            </a:r>
            <a:r>
              <a:rPr dirty="0" sz="3000" kern="100" lang="pt-BR" err="1" u="sng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dmor</a:t>
            </a:r>
            <a:r>
              <a:rPr dirty="0" sz="3000" kern="100" lang="pt-BR" u="sng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/</a:t>
            </a:r>
            <a:r>
              <a:rPr dirty="0" sz="3000" kern="100" lang="pt-BR" err="1" u="sng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pad-morf</a:t>
            </a:r>
            <a:r>
              <a:rPr dirty="0" sz="3000" kern="100" lang="pt-BR" u="sng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/histologicabasica.htm</a:t>
            </a:r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&gt;. </a:t>
            </a:r>
            <a:r>
              <a:rPr dirty="0" sz="3000" kern="100" lang="en-US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Acesso</a:t>
            </a:r>
            <a:r>
              <a:rPr dirty="0" sz="3000" kern="100" lang="en-US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dirty="0" sz="3000" kern="100" lang="en-US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</a:t>
            </a:r>
            <a:r>
              <a:rPr dirty="0" sz="3000" kern="100" lang="en-US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18 de </a:t>
            </a:r>
            <a:r>
              <a:rPr dirty="0" sz="3000" kern="100" lang="en-US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julho</a:t>
            </a:r>
            <a:r>
              <a:rPr dirty="0" sz="3000" kern="100" lang="en-US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 2022.</a:t>
            </a:r>
            <a:endParaRPr dirty="0" sz="3000" kern="100" lang="pt-BR">
              <a:solidFill>
                <a:srgbClr val="00000A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indent="128270">
              <a:lnSpc>
                <a:spcPct val="105000"/>
              </a:lnSpc>
            </a:pPr>
            <a:r>
              <a:rPr dirty="0" sz="3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00000"/>
              </a:lnSpc>
            </a:pPr>
            <a:endParaRPr dirty="0" sz="1800" lang="pt-BR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8590" name="CustomShape 31"/>
          <p:cNvSpPr/>
          <p:nvPr/>
        </p:nvSpPr>
        <p:spPr>
          <a:xfrm>
            <a:off x="2374307" y="11454890"/>
            <a:ext cx="11809080" cy="763717"/>
          </a:xfrm>
          <a:prstGeom prst="rect"/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dirty="0" sz="4000" lang="pt-BR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METODOLOGIA</a:t>
            </a:r>
            <a:endParaRPr dirty="0" sz="4000" lang="pt-BR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8591" name="CustomShape 34"/>
          <p:cNvSpPr/>
          <p:nvPr/>
        </p:nvSpPr>
        <p:spPr>
          <a:xfrm>
            <a:off x="17036146" y="14929572"/>
            <a:ext cx="13538632" cy="3854470"/>
          </a:xfrm>
          <a:prstGeom prst="rect"/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bIns="45000" lIns="90000" rIns="90000" tIns="45000"/>
          <a:p>
            <a:pPr algn="just">
              <a:lnSpc>
                <a:spcPct val="150000"/>
              </a:lnSpc>
            </a:pPr>
            <a:endParaRPr dirty="0" sz="3200" lang="pt-BR" spc="-1"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2" name="CustomShape 12"/>
          <p:cNvSpPr/>
          <p:nvPr/>
        </p:nvSpPr>
        <p:spPr>
          <a:xfrm>
            <a:off x="9104703" y="13448061"/>
            <a:ext cx="2987860" cy="1905780"/>
          </a:xfrm>
          <a:prstGeom prst="rect"/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dirty="0" lang="pt-BR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j-lt"/>
                <a:cs typeface="Times New Roman" panose="02020603050405020304" pitchFamily="18" charset="0"/>
              </a:rPr>
              <a:t>Retirada de fragmentos de tecidos de cebola com pinça anatômica, e colocados nos corantes</a:t>
            </a:r>
          </a:p>
        </p:txBody>
      </p:sp>
      <p:sp>
        <p:nvSpPr>
          <p:cNvPr id="1048593" name="CustomShape 12"/>
          <p:cNvSpPr/>
          <p:nvPr/>
        </p:nvSpPr>
        <p:spPr>
          <a:xfrm>
            <a:off x="13035582" y="13075981"/>
            <a:ext cx="2541753" cy="2541334"/>
          </a:xfrm>
          <a:prstGeom prst="rect"/>
          <a:solidFill>
            <a:srgbClr val="FFFF00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dirty="0" lang="pt-BR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j-lt"/>
                <a:cs typeface="Times New Roman" panose="02020603050405020304" pitchFamily="18" charset="0"/>
              </a:rPr>
              <a:t>Tecidos colocados em lâminas e cobertos por lamínulas para a observação no microscópio óptico</a:t>
            </a:r>
          </a:p>
        </p:txBody>
      </p:sp>
      <p:sp>
        <p:nvSpPr>
          <p:cNvPr id="1048594" name="CustomShape 12"/>
          <p:cNvSpPr/>
          <p:nvPr/>
        </p:nvSpPr>
        <p:spPr>
          <a:xfrm>
            <a:off x="5148285" y="13451737"/>
            <a:ext cx="2901022" cy="1681458"/>
          </a:xfrm>
          <a:prstGeom prst="rect"/>
          <a:solidFill>
            <a:srgbClr val="92D050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dirty="0" lang="pt-BR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j-lt"/>
                <a:cs typeface="Times New Roman" panose="02020603050405020304" pitchFamily="18" charset="0"/>
              </a:rPr>
              <a:t>Filtragem com filtro de papel 06 ml de cada corante foi colocados em tubos de ensaio de 20 ml.</a:t>
            </a:r>
            <a:endParaRPr b="1" dirty="0" sz="3000" lang="pt-BR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048595" name="CustomShape 12"/>
          <p:cNvSpPr/>
          <p:nvPr/>
        </p:nvSpPr>
        <p:spPr>
          <a:xfrm>
            <a:off x="1293519" y="13415558"/>
            <a:ext cx="2651414" cy="1607102"/>
          </a:xfrm>
          <a:prstGeom prst="rect"/>
          <a:solidFill>
            <a:schemeClr val="accent2">
              <a:lumMod val="60000"/>
              <a:lumOff val="40000"/>
            </a:schemeClr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dirty="0" lang="pt-BR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j-lt"/>
                <a:cs typeface="Times New Roman" panose="02020603050405020304" pitchFamily="18" charset="0"/>
              </a:rPr>
              <a:t>Maceração da beterraba, urucum, cenoura, pau rosa, preciosa, goiaba e </a:t>
            </a:r>
            <a:r>
              <a:rPr b="1" dirty="0" lang="pt-BR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j-lt"/>
                <a:cs typeface="Times New Roman" panose="02020603050405020304" pitchFamily="18" charset="0"/>
              </a:rPr>
              <a:t>abacaba</a:t>
            </a:r>
            <a:r>
              <a:rPr b="1" dirty="0" lang="pt-BR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j-lt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48596" name="CustomShape 12"/>
          <p:cNvSpPr/>
          <p:nvPr/>
        </p:nvSpPr>
        <p:spPr>
          <a:xfrm>
            <a:off x="1292409" y="17157821"/>
            <a:ext cx="3132050" cy="1123794"/>
          </a:xfrm>
          <a:prstGeom prst="rect"/>
          <a:solidFill>
            <a:srgbClr val="00B050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 anchor="ctr" bIns="45000" lIns="90000" rIns="90000" tIns="45000"/>
          <a:p>
            <a:pPr algn="ctr"/>
            <a:endParaRPr b="1" dirty="0" lang="pt-BR"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b="1" dirty="0" lang="pt-BR">
                <a:latin typeface="+mj-lt"/>
                <a:cs typeface="Times New Roman" panose="02020603050405020304" pitchFamily="18" charset="0"/>
              </a:rPr>
              <a:t>Maceração da polpa de caju e açaí.</a:t>
            </a:r>
          </a:p>
          <a:p>
            <a:pPr algn="ctr">
              <a:lnSpc>
                <a:spcPct val="100000"/>
              </a:lnSpc>
            </a:pPr>
            <a:endParaRPr b="1" dirty="0" sz="3200" lang="pt-BR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7" name="CustomShape 12"/>
          <p:cNvSpPr/>
          <p:nvPr/>
        </p:nvSpPr>
        <p:spPr>
          <a:xfrm>
            <a:off x="5533709" y="16602720"/>
            <a:ext cx="2959280" cy="2002780"/>
          </a:xfrm>
          <a:prstGeom prst="rect"/>
          <a:solidFill>
            <a:srgbClr val="FFC000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dirty="0" lang="pt-BR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j-lt"/>
                <a:cs typeface="Times New Roman" panose="02020603050405020304" pitchFamily="18" charset="0"/>
              </a:rPr>
              <a:t>Montagem da lâmina e coloração com açaí caju e corante alimentício vermelho e verde.</a:t>
            </a:r>
          </a:p>
        </p:txBody>
      </p:sp>
      <p:sp>
        <p:nvSpPr>
          <p:cNvPr id="1048598" name="CaixaDeTexto 2"/>
          <p:cNvSpPr txBox="1"/>
          <p:nvPr/>
        </p:nvSpPr>
        <p:spPr>
          <a:xfrm>
            <a:off x="1146533" y="2328253"/>
            <a:ext cx="30167292" cy="1015663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dirty="0" sz="6000" err="1">
                <a:latin typeface="Arial"/>
                <a:ea typeface="Arial"/>
              </a:rPr>
              <a:t>Visualização</a:t>
            </a:r>
            <a:r>
              <a:rPr dirty="0" sz="6000">
                <a:latin typeface="Arial"/>
                <a:ea typeface="Arial"/>
              </a:rPr>
              <a:t> de </a:t>
            </a:r>
            <a:r>
              <a:rPr dirty="0" sz="6000" err="1">
                <a:latin typeface="Arial"/>
                <a:ea typeface="Arial"/>
              </a:rPr>
              <a:t>estruturas</a:t>
            </a:r>
            <a:r>
              <a:rPr dirty="0" sz="6000">
                <a:latin typeface="Arial"/>
                <a:ea typeface="Arial"/>
              </a:rPr>
              <a:t> e osmose </a:t>
            </a:r>
            <a:r>
              <a:rPr dirty="0" sz="6000" err="1">
                <a:latin typeface="Arial"/>
                <a:ea typeface="Arial"/>
              </a:rPr>
              <a:t>em</a:t>
            </a:r>
            <a:r>
              <a:rPr dirty="0" sz="6000">
                <a:latin typeface="Arial"/>
                <a:ea typeface="Arial"/>
              </a:rPr>
              <a:t> </a:t>
            </a:r>
            <a:r>
              <a:rPr dirty="0" sz="6000" err="1">
                <a:latin typeface="Arial"/>
                <a:ea typeface="Arial"/>
              </a:rPr>
              <a:t>células</a:t>
            </a:r>
            <a:r>
              <a:rPr dirty="0" sz="6000">
                <a:latin typeface="Arial"/>
                <a:ea typeface="Arial"/>
              </a:rPr>
              <a:t> </a:t>
            </a:r>
            <a:r>
              <a:rPr dirty="0" sz="6000" err="1">
                <a:latin typeface="Arial"/>
                <a:ea typeface="Arial"/>
              </a:rPr>
              <a:t>vegetais</a:t>
            </a:r>
            <a:r>
              <a:rPr dirty="0" sz="6000">
                <a:latin typeface="Arial"/>
                <a:ea typeface="Arial"/>
              </a:rPr>
              <a:t> com </a:t>
            </a:r>
            <a:r>
              <a:rPr dirty="0" sz="6000" err="1">
                <a:latin typeface="Arial"/>
                <a:ea typeface="Arial"/>
              </a:rPr>
              <a:t>uso</a:t>
            </a:r>
            <a:r>
              <a:rPr dirty="0" sz="6000">
                <a:latin typeface="Arial"/>
                <a:ea typeface="Arial"/>
              </a:rPr>
              <a:t> de </a:t>
            </a:r>
            <a:r>
              <a:rPr dirty="0" sz="6000" err="1">
                <a:latin typeface="Arial"/>
                <a:ea typeface="Arial"/>
              </a:rPr>
              <a:t>corantes</a:t>
            </a:r>
            <a:r>
              <a:rPr dirty="0" sz="6000">
                <a:latin typeface="Arial"/>
                <a:ea typeface="Arial"/>
              </a:rPr>
              <a:t> </a:t>
            </a:r>
            <a:r>
              <a:rPr dirty="0" sz="6000" lang="pt-BR">
                <a:latin typeface="Arial"/>
                <a:ea typeface="Arial"/>
              </a:rPr>
              <a:t>naturais</a:t>
            </a:r>
            <a:endParaRPr altLang="zh-CN" dirty="0" sz="6000" lang="pt-BR">
              <a:latin typeface="Arial"/>
              <a:ea typeface="Arial"/>
            </a:endParaRPr>
          </a:p>
        </p:txBody>
      </p:sp>
      <p:sp>
        <p:nvSpPr>
          <p:cNvPr id="1048599" name="Retângulo 9"/>
          <p:cNvSpPr/>
          <p:nvPr/>
        </p:nvSpPr>
        <p:spPr>
          <a:xfrm>
            <a:off x="1215693" y="19975825"/>
            <a:ext cx="2901832" cy="2168058"/>
          </a:xfrm>
          <a:prstGeom prst="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b="1" lang="pt-BR"/>
          </a:p>
        </p:txBody>
      </p:sp>
      <p:sp>
        <p:nvSpPr>
          <p:cNvPr id="1048600" name="Retângulo 15"/>
          <p:cNvSpPr/>
          <p:nvPr/>
        </p:nvSpPr>
        <p:spPr>
          <a:xfrm>
            <a:off x="12786017" y="19832120"/>
            <a:ext cx="2696921" cy="2482617"/>
          </a:xfrm>
          <a:prstGeom prst="rect"/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b="1" lang="pt-BR"/>
          </a:p>
        </p:txBody>
      </p:sp>
      <p:sp>
        <p:nvSpPr>
          <p:cNvPr id="1048601" name="CaixaDeTexto 18"/>
          <p:cNvSpPr txBox="1"/>
          <p:nvPr/>
        </p:nvSpPr>
        <p:spPr>
          <a:xfrm>
            <a:off x="1210071" y="20117993"/>
            <a:ext cx="2793195" cy="1920242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lang="pt-BR">
                <a:latin typeface="+mj-lt"/>
                <a:cs typeface="Times New Roman" panose="02020603050405020304" pitchFamily="18" charset="0"/>
              </a:rPr>
              <a:t>100 ml de etanol, 25 ml de água desmineralizada para a produção de solução hidroalcóolica.</a:t>
            </a:r>
          </a:p>
        </p:txBody>
      </p:sp>
      <p:sp>
        <p:nvSpPr>
          <p:cNvPr id="1048602" name="Seta: para Baixo 19"/>
          <p:cNvSpPr/>
          <p:nvPr/>
        </p:nvSpPr>
        <p:spPr>
          <a:xfrm>
            <a:off x="14509373" y="22402347"/>
            <a:ext cx="735181" cy="941484"/>
          </a:xfrm>
          <a:prstGeom prst="downArrow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b="1" lang="pt-BR"/>
          </a:p>
        </p:txBody>
      </p:sp>
      <p:sp>
        <p:nvSpPr>
          <p:cNvPr id="1048603" name="Retângulo 23"/>
          <p:cNvSpPr/>
          <p:nvPr/>
        </p:nvSpPr>
        <p:spPr>
          <a:xfrm>
            <a:off x="8996212" y="19975825"/>
            <a:ext cx="2694771" cy="1980094"/>
          </a:xfrm>
          <a:prstGeom prst="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b="1" lang="pt-BR"/>
          </a:p>
        </p:txBody>
      </p:sp>
      <p:sp>
        <p:nvSpPr>
          <p:cNvPr id="1048604" name="CaixaDeTexto 24"/>
          <p:cNvSpPr txBox="1"/>
          <p:nvPr/>
        </p:nvSpPr>
        <p:spPr>
          <a:xfrm>
            <a:off x="12781242" y="19923651"/>
            <a:ext cx="2694770" cy="1615443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lang="pt-BR">
                <a:latin typeface="+mj-lt"/>
                <a:cs typeface="Times New Roman" panose="02020603050405020304" pitchFamily="18" charset="0"/>
              </a:rPr>
              <a:t>A solução descansou  por 72 horas e após isso foi feita a separação do bagaço e líquido.</a:t>
            </a:r>
          </a:p>
        </p:txBody>
      </p:sp>
      <p:sp>
        <p:nvSpPr>
          <p:cNvPr id="1048605" name="Retângulo 26"/>
          <p:cNvSpPr/>
          <p:nvPr/>
        </p:nvSpPr>
        <p:spPr>
          <a:xfrm>
            <a:off x="9189380" y="23977064"/>
            <a:ext cx="2733515" cy="1555568"/>
          </a:xfrm>
          <a:prstGeom prst="rect"/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b="1" dirty="0" lang="pt-BR"/>
          </a:p>
        </p:txBody>
      </p:sp>
      <p:sp>
        <p:nvSpPr>
          <p:cNvPr id="1048606" name="CaixaDeTexto 27"/>
          <p:cNvSpPr txBox="1"/>
          <p:nvPr/>
        </p:nvSpPr>
        <p:spPr>
          <a:xfrm>
            <a:off x="9004756" y="20224366"/>
            <a:ext cx="2774541" cy="1310641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lang="pt-BR">
                <a:latin typeface="+mj-lt"/>
              </a:rPr>
              <a:t>Produção de  corante de caju, pequiá e açaí em solução hidroalcóolica</a:t>
            </a:r>
          </a:p>
        </p:txBody>
      </p:sp>
      <p:sp>
        <p:nvSpPr>
          <p:cNvPr id="1048607" name="CaixaDeTexto 28"/>
          <p:cNvSpPr txBox="1"/>
          <p:nvPr/>
        </p:nvSpPr>
        <p:spPr>
          <a:xfrm>
            <a:off x="9087523" y="24235066"/>
            <a:ext cx="2937228" cy="1005841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lang="pt-BR"/>
              <a:t>Montagem das lâminas, com uso de lamínulas</a:t>
            </a:r>
          </a:p>
        </p:txBody>
      </p:sp>
      <p:sp>
        <p:nvSpPr>
          <p:cNvPr id="1048608" name="Retângulo 29"/>
          <p:cNvSpPr/>
          <p:nvPr/>
        </p:nvSpPr>
        <p:spPr>
          <a:xfrm>
            <a:off x="1296092" y="24181224"/>
            <a:ext cx="2857597" cy="1748444"/>
          </a:xfrm>
          <a:prstGeom prst="rect"/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dirty="0" lang="pt-BR"/>
          </a:p>
        </p:txBody>
      </p:sp>
      <p:sp>
        <p:nvSpPr>
          <p:cNvPr id="1048609" name="CaixaDeTexto 35"/>
          <p:cNvSpPr txBox="1"/>
          <p:nvPr/>
        </p:nvSpPr>
        <p:spPr>
          <a:xfrm>
            <a:off x="1207779" y="24468351"/>
            <a:ext cx="2651414" cy="1005841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lang="pt-BR"/>
              <a:t>Fotomicrografias com o uso da câmera do celular</a:t>
            </a:r>
          </a:p>
        </p:txBody>
      </p:sp>
      <p:sp>
        <p:nvSpPr>
          <p:cNvPr id="1048610" name="CaixaDeTexto 48"/>
          <p:cNvSpPr txBox="1"/>
          <p:nvPr/>
        </p:nvSpPr>
        <p:spPr>
          <a:xfrm>
            <a:off x="1070126" y="27610944"/>
            <a:ext cx="14507209" cy="7203440"/>
          </a:xfrm>
          <a:prstGeom prst="rect"/>
          <a:noFill/>
        </p:spPr>
        <p:txBody>
          <a:bodyPr rtlCol="0" wrap="square">
            <a:spAutoFit/>
          </a:bodyPr>
          <a:p>
            <a:pPr algn="just"/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Inicialmente foram feitos testes com alguns vegetais, como  goiaba (</a:t>
            </a:r>
            <a:r>
              <a:rPr dirty="0" sz="3000" i="1" lang="pt-BR" err="1">
                <a:latin typeface="Times New Roman" panose="02020603050405020304" pitchFamily="18" charset="0"/>
                <a:cs typeface="Times New Roman" panose="02020603050405020304" pitchFamily="18" charset="0"/>
              </a:rPr>
              <a:t>Psidium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 sp.), pau rosa e preciosa (</a:t>
            </a:r>
            <a:r>
              <a:rPr dirty="0" sz="3000" i="1" lang="pt-BR" err="1">
                <a:latin typeface="Times New Roman" panose="02020603050405020304" pitchFamily="18" charset="0"/>
                <a:cs typeface="Times New Roman" panose="02020603050405020304" pitchFamily="18" charset="0"/>
              </a:rPr>
              <a:t>Aniba</a:t>
            </a:r>
            <a:r>
              <a:rPr dirty="0" sz="3000" i="1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sp.) e beterraba (</a:t>
            </a:r>
            <a:r>
              <a:rPr dirty="0" sz="3000" i="1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Beta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 sp.), cenoura (</a:t>
            </a:r>
            <a:r>
              <a:rPr dirty="0" sz="3000" i="1" lang="pt-BR" err="1">
                <a:latin typeface="Times New Roman" panose="02020603050405020304" pitchFamily="18" charset="0"/>
                <a:cs typeface="Times New Roman" panose="02020603050405020304" pitchFamily="18" charset="0"/>
              </a:rPr>
              <a:t>Daucus</a:t>
            </a:r>
            <a:r>
              <a:rPr dirty="0" sz="3000" i="1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sz="3000" i="1" lang="pt-BR" err="1">
                <a:latin typeface="Times New Roman" panose="02020603050405020304" pitchFamily="18" charset="0"/>
                <a:cs typeface="Times New Roman" panose="02020603050405020304" pitchFamily="18" charset="0"/>
              </a:rPr>
              <a:t>carota</a:t>
            </a:r>
            <a:r>
              <a:rPr dirty="0" sz="3000" i="1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dirty="0" sz="3000" i="1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foram</a:t>
            </a:r>
            <a:r>
              <a:rPr dirty="0" sz="3000" i="1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macerados mas 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que deixou com dificuldades na observação </a:t>
            </a:r>
            <a:r>
              <a:rPr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das estruturas celulares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. Na segunda tentativa foi feita a maceração da polpa de caju (</a:t>
            </a:r>
            <a:r>
              <a:rPr dirty="0" sz="3000" i="1" lang="pt-BR" err="1">
                <a:latin typeface="Times New Roman" panose="02020603050405020304" pitchFamily="18" charset="0"/>
                <a:cs typeface="Times New Roman" panose="02020603050405020304" pitchFamily="18" charset="0"/>
              </a:rPr>
              <a:t>Anarcadium</a:t>
            </a:r>
            <a:r>
              <a:rPr dirty="0" sz="3000" i="1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sz="3000" i="1" lang="pt-BR" err="1">
                <a:latin typeface="Times New Roman" panose="02020603050405020304" pitchFamily="18" charset="0"/>
                <a:cs typeface="Times New Roman" panose="02020603050405020304" pitchFamily="18" charset="0"/>
              </a:rPr>
              <a:t>occidentalee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) e açaí (</a:t>
            </a:r>
            <a:r>
              <a:rPr dirty="0" sz="3000" i="1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Euterpe </a:t>
            </a:r>
            <a:r>
              <a:rPr dirty="0" sz="3000" i="1" lang="pt-BR" err="1">
                <a:latin typeface="Times New Roman" panose="02020603050405020304" pitchFamily="18" charset="0"/>
                <a:cs typeface="Times New Roman" panose="02020603050405020304" pitchFamily="18" charset="0"/>
              </a:rPr>
              <a:t>oleracea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) e foram utilizados os corantes alimentícios vermelho e verde. Na terceira tentativa foi feita a substituição de corantes naturais por maceração simples de caju e açaí, além dos corantes alimentícios verde e vermelho, por soluções </a:t>
            </a:r>
            <a:r>
              <a:rPr dirty="0" sz="3000" lang="pt-BR" err="1">
                <a:latin typeface="Times New Roman" panose="02020603050405020304" pitchFamily="18" charset="0"/>
                <a:cs typeface="Times New Roman" panose="02020603050405020304" pitchFamily="18" charset="0"/>
              </a:rPr>
              <a:t>hidroalcoólica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dirty="0" sz="3000" lang="pt-BR" err="1">
                <a:latin typeface="Times New Roman" panose="02020603050405020304" pitchFamily="18" charset="0"/>
                <a:cs typeface="Times New Roman" panose="02020603050405020304" pitchFamily="18" charset="0"/>
              </a:rPr>
              <a:t>pequiá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, açaí e caju. As películas de cebola foram submetidas em três soluções para observação de osmose, sendo elas, hipotônica, isotônica e hipertônica. Como solução hipotônica foi utilizada água desmineralizada, solução isotônica foi a água, já  a solução hipertônica foi cloreto de sódio com água. Depois as películas foram coradas com a solução </a:t>
            </a:r>
            <a:r>
              <a:rPr dirty="0" sz="3000" lang="pt-BR" err="1">
                <a:latin typeface="Times New Roman" panose="02020603050405020304" pitchFamily="18" charset="0"/>
                <a:cs typeface="Times New Roman" panose="02020603050405020304" pitchFamily="18" charset="0"/>
              </a:rPr>
              <a:t>hidroalcóolica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dirty="0" sz="3000" lang="pt-BR" err="1">
                <a:latin typeface="Times New Roman" panose="02020603050405020304" pitchFamily="18" charset="0"/>
                <a:cs typeface="Times New Roman" panose="02020603050405020304" pitchFamily="18" charset="0"/>
              </a:rPr>
              <a:t>pequiá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, açaí e caju, para posterior observação no microscópio óptico da escola, com aumento de 160 vezes.</a:t>
            </a:r>
          </a:p>
          <a:p>
            <a:endParaRPr dirty="0" sz="3000" lang="pt-BR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dirty="0" sz="3000" lang="pt-BR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1" name="Retângulo 3"/>
          <p:cNvSpPr/>
          <p:nvPr/>
        </p:nvSpPr>
        <p:spPr>
          <a:xfrm>
            <a:off x="12922220" y="23554789"/>
            <a:ext cx="2627465" cy="2482617"/>
          </a:xfrm>
          <a:prstGeom prst="rect"/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pt-BR"/>
          </a:p>
        </p:txBody>
      </p:sp>
      <p:sp>
        <p:nvSpPr>
          <p:cNvPr id="1048612" name="CaixaDeTexto 4"/>
          <p:cNvSpPr txBox="1"/>
          <p:nvPr/>
        </p:nvSpPr>
        <p:spPr>
          <a:xfrm>
            <a:off x="12781242" y="23577602"/>
            <a:ext cx="2857596" cy="1920241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lang="pt-BR">
                <a:latin typeface="+mj-lt"/>
                <a:cs typeface="Times New Roman" panose="02020603050405020304" pitchFamily="18" charset="0"/>
              </a:rPr>
              <a:t>Solução hipotônica </a:t>
            </a:r>
          </a:p>
          <a:p>
            <a:pPr algn="ctr"/>
            <a:r>
              <a:rPr b="1" dirty="0" lang="pt-BR">
                <a:latin typeface="+mj-lt"/>
                <a:cs typeface="Times New Roman" panose="02020603050405020304" pitchFamily="18" charset="0"/>
              </a:rPr>
              <a:t>(água desmineralizada)</a:t>
            </a:r>
          </a:p>
          <a:p>
            <a:pPr algn="ctr"/>
            <a:r>
              <a:rPr b="1" dirty="0" lang="pt-BR">
                <a:latin typeface="+mj-lt"/>
                <a:cs typeface="Times New Roman" panose="02020603050405020304" pitchFamily="18" charset="0"/>
              </a:rPr>
              <a:t>Solução isotônica </a:t>
            </a:r>
          </a:p>
          <a:p>
            <a:pPr algn="ctr"/>
            <a:r>
              <a:rPr b="1" dirty="0" lang="pt-BR">
                <a:latin typeface="+mj-lt"/>
                <a:cs typeface="Times New Roman" panose="02020603050405020304" pitchFamily="18" charset="0"/>
              </a:rPr>
              <a:t>(água)</a:t>
            </a:r>
          </a:p>
          <a:p>
            <a:pPr algn="ctr"/>
            <a:r>
              <a:rPr b="1" dirty="0" lang="pt-BR">
                <a:latin typeface="+mj-lt"/>
                <a:cs typeface="Times New Roman" panose="02020603050405020304" pitchFamily="18" charset="0"/>
              </a:rPr>
              <a:t>Solução hipertônica</a:t>
            </a:r>
          </a:p>
          <a:p>
            <a:pPr algn="ctr"/>
            <a:r>
              <a:rPr b="1" dirty="0" lang="pt-BR">
                <a:latin typeface="+mj-lt"/>
                <a:cs typeface="Times New Roman" panose="02020603050405020304" pitchFamily="18" charset="0"/>
              </a:rPr>
              <a:t>(cloreto de sódio) </a:t>
            </a:r>
          </a:p>
        </p:txBody>
      </p:sp>
      <p:sp>
        <p:nvSpPr>
          <p:cNvPr id="1048613" name="CaixaDeTexto 36"/>
          <p:cNvSpPr txBox="1"/>
          <p:nvPr/>
        </p:nvSpPr>
        <p:spPr>
          <a:xfrm>
            <a:off x="16217699" y="6858458"/>
            <a:ext cx="15040138" cy="4091941"/>
          </a:xfrm>
          <a:prstGeom prst="rect"/>
          <a:noFill/>
        </p:spPr>
        <p:txBody>
          <a:bodyPr rtlCol="0" wrap="square">
            <a:spAutoFit/>
          </a:bodyPr>
          <a:p>
            <a:pPr algn="just"/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As lâminas feitas com cenoura, beterraba, urucum, pau rosa, preciosa, goiaba e </a:t>
            </a:r>
            <a:r>
              <a:rPr dirty="0" sz="3000" lang="pt-BR" err="1">
                <a:latin typeface="Times New Roman" panose="02020603050405020304" pitchFamily="18" charset="0"/>
                <a:cs typeface="Times New Roman" panose="02020603050405020304" pitchFamily="18" charset="0"/>
              </a:rPr>
              <a:t>abacaba</a:t>
            </a:r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  não obtiveram bons resultados positivos, deixando a película do bulbo de cebola com uma difícil  visualização.</a:t>
            </a:r>
          </a:p>
          <a:p>
            <a:pPr algn="just"/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Na segunda tentativa as lâminas foram feitas com a polpa do caju e açaí maceradas, e adicionamos os  corantes alimentícios verde e vermelho, essas lâminas foi possível observar o núcleo, vacúolo, citoplasma e parede celular. Fotos: 4 e 5.</a:t>
            </a:r>
          </a:p>
          <a:p>
            <a:pPr algn="just"/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Na terceira tentativa foi  possível observar o núcleo, citoplasma, e parede celular e  também foi possível observar a célula turgidas e  plasmolisadas. Foto: 6, 7 e 8.</a:t>
            </a:r>
          </a:p>
          <a:p>
            <a:endParaRPr dirty="0" sz="3000" lang="pt-BR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2" name="Imagem 7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/>
          <a:srcRect t="15793" b="14952"/>
          <a:stretch>
            <a:fillRect/>
          </a:stretch>
        </p:blipFill>
        <p:spPr bwMode="auto">
          <a:xfrm>
            <a:off x="16378464" y="10868562"/>
            <a:ext cx="6864538" cy="5945118"/>
          </a:xfrm>
          <a:prstGeom prst="rect"/>
          <a:noFill/>
        </p:spPr>
      </p:pic>
      <p:pic>
        <p:nvPicPr>
          <p:cNvPr id="2097153" name="Imagem 5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/>
          <a:srcRect/>
          <a:stretch>
            <a:fillRect/>
          </a:stretch>
        </p:blipFill>
        <p:spPr bwMode="auto">
          <a:xfrm>
            <a:off x="23737768" y="10800505"/>
            <a:ext cx="6837010" cy="5991987"/>
          </a:xfrm>
          <a:prstGeom prst="rect"/>
          <a:noFill/>
        </p:spPr>
      </p:pic>
      <p:sp>
        <p:nvSpPr>
          <p:cNvPr id="1048614" name="CaixaDeTexto 50"/>
          <p:cNvSpPr txBox="1"/>
          <p:nvPr/>
        </p:nvSpPr>
        <p:spPr>
          <a:xfrm>
            <a:off x="15886453" y="16820495"/>
            <a:ext cx="7549472" cy="1015663"/>
          </a:xfrm>
          <a:prstGeom prst="rect"/>
          <a:noFill/>
        </p:spPr>
        <p:txBody>
          <a:bodyPr rtlCol="0" wrap="square">
            <a:spAutoFit/>
          </a:bodyPr>
          <a:p>
            <a:pPr marL="450215"/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Foto </a:t>
            </a:r>
            <a:r>
              <a:rPr dirty="0" sz="2000" kern="100" lang="pt-BR">
                <a:solidFill>
                  <a:srgbClr val="00000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4:</a:t>
            </a:r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Células da película da cebola corada com caju, açaí e corante alimentício vermelho, com visualização do núcleo, vacúolo, citoplasma e parede celular.  Aumento 160x.</a:t>
            </a:r>
          </a:p>
        </p:txBody>
      </p:sp>
      <p:sp>
        <p:nvSpPr>
          <p:cNvPr id="1048615" name="CaixaDeTexto 51"/>
          <p:cNvSpPr txBox="1"/>
          <p:nvPr/>
        </p:nvSpPr>
        <p:spPr>
          <a:xfrm>
            <a:off x="23489419" y="16801469"/>
            <a:ext cx="7407453" cy="1200329"/>
          </a:xfrm>
          <a:prstGeom prst="rect"/>
          <a:noFill/>
        </p:spPr>
        <p:txBody>
          <a:bodyPr rtlCol="0" wrap="square">
            <a:spAutoFit/>
          </a:bodyPr>
          <a:p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Foto 5: Células da película da cebola corada com caju, açaí e corante alimentício verde, com visualização do núcleo, vacúolo, citoplasma e parede celular.  Aumento 160x.</a:t>
            </a:r>
          </a:p>
          <a:p>
            <a:endParaRPr dirty="0" sz="1200" lang="pt-BR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4" name="Imagem 6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6"/>
          <a:srcRect t="8136" b="23907"/>
          <a:stretch>
            <a:fillRect/>
          </a:stretch>
        </p:blipFill>
        <p:spPr bwMode="auto">
          <a:xfrm>
            <a:off x="16395148" y="18043776"/>
            <a:ext cx="6776903" cy="5748866"/>
          </a:xfrm>
          <a:prstGeom prst="rect"/>
          <a:noFill/>
        </p:spPr>
      </p:pic>
      <p:sp>
        <p:nvSpPr>
          <p:cNvPr id="1048616" name="CaixaDeTexto 57"/>
          <p:cNvSpPr txBox="1"/>
          <p:nvPr/>
        </p:nvSpPr>
        <p:spPr>
          <a:xfrm>
            <a:off x="16054170" y="23857635"/>
            <a:ext cx="6914819" cy="1323439"/>
          </a:xfrm>
          <a:prstGeom prst="rect"/>
          <a:noFill/>
        </p:spPr>
        <p:txBody>
          <a:bodyPr wrap="square">
            <a:spAutoFit/>
          </a:bodyPr>
          <a:p>
            <a:pPr algn="just" marL="180340"/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Foto 6: Células da película da cebola corada com caju, açaí e pequiá, com visualização do núcleo, citoplasma e parede celular.  Aumento 160x.</a:t>
            </a:r>
          </a:p>
          <a:p>
            <a:pPr algn="just" indent="450215"/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pic>
        <p:nvPicPr>
          <p:cNvPr id="2097155" name="Imagem 8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7"/>
          <a:srcRect r="24518"/>
          <a:stretch>
            <a:fillRect/>
          </a:stretch>
        </p:blipFill>
        <p:spPr bwMode="auto">
          <a:xfrm rot="5400000">
            <a:off x="24205926" y="17622254"/>
            <a:ext cx="5786251" cy="6776902"/>
          </a:xfrm>
          <a:prstGeom prst="rect"/>
          <a:noFill/>
        </p:spPr>
      </p:pic>
      <p:pic>
        <p:nvPicPr>
          <p:cNvPr id="2097156" name="Imagem 11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8"/>
          <a:srcRect b="32043"/>
          <a:stretch>
            <a:fillRect/>
          </a:stretch>
        </p:blipFill>
        <p:spPr bwMode="auto">
          <a:xfrm>
            <a:off x="16285392" y="25040000"/>
            <a:ext cx="6886659" cy="5435092"/>
          </a:xfrm>
          <a:prstGeom prst="rect"/>
          <a:noFill/>
        </p:spPr>
      </p:pic>
      <p:pic>
        <p:nvPicPr>
          <p:cNvPr id="2097157" name="Imagem 9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9"/>
          <a:srcRect/>
          <a:stretch>
            <a:fillRect/>
          </a:stretch>
        </p:blipFill>
        <p:spPr bwMode="auto">
          <a:xfrm>
            <a:off x="25264999" y="25045154"/>
            <a:ext cx="3769745" cy="5639574"/>
          </a:xfrm>
          <a:prstGeom prst="rect"/>
          <a:noFill/>
        </p:spPr>
      </p:pic>
      <p:sp>
        <p:nvSpPr>
          <p:cNvPr id="1048617" name="CaixaDeTexto 77"/>
          <p:cNvSpPr txBox="1"/>
          <p:nvPr/>
        </p:nvSpPr>
        <p:spPr>
          <a:xfrm>
            <a:off x="16018247" y="30475092"/>
            <a:ext cx="7719521" cy="707886"/>
          </a:xfrm>
          <a:prstGeom prst="rect"/>
          <a:noFill/>
        </p:spPr>
        <p:txBody>
          <a:bodyPr wrap="square">
            <a:spAutoFit/>
          </a:bodyPr>
          <a:p>
            <a:pPr marL="180340"/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Foto 8: Células </a:t>
            </a:r>
            <a:r>
              <a:rPr dirty="0" sz="2000" kern="100" lang="en-US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altLang="en-US"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ú</a:t>
            </a:r>
            <a:r>
              <a:rPr altLang="en-US" dirty="0" sz="2000" kern="100" lang="en-US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rgidas</a:t>
            </a:r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da película da cebola coradas com caju, açaí e pequiá.  Aumento 160x.</a:t>
            </a:r>
            <a:endParaRPr altLang="en-US" lang="zh-CN"/>
          </a:p>
        </p:txBody>
      </p:sp>
      <p:sp>
        <p:nvSpPr>
          <p:cNvPr id="1048618" name="CaixaDeTexto 85"/>
          <p:cNvSpPr txBox="1"/>
          <p:nvPr/>
        </p:nvSpPr>
        <p:spPr>
          <a:xfrm>
            <a:off x="23637782" y="24031067"/>
            <a:ext cx="6453722" cy="707886"/>
          </a:xfrm>
          <a:prstGeom prst="rect"/>
          <a:noFill/>
        </p:spPr>
        <p:txBody>
          <a:bodyPr wrap="square">
            <a:spAutoFit/>
          </a:bodyPr>
          <a:p>
            <a:pPr algn="just"/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Foto 7: Células </a:t>
            </a:r>
            <a:r>
              <a:rPr dirty="0" sz="2000" kern="100" lang="en-US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plasmolisada</a:t>
            </a:r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 da película da cebola coradas com caju, açaí e pequiá.  Aumento 160x.</a:t>
            </a:r>
            <a:endParaRPr altLang="en-US" dirty="0" lang="zh-CN"/>
          </a:p>
        </p:txBody>
      </p:sp>
      <p:sp>
        <p:nvSpPr>
          <p:cNvPr id="1048619" name="CaixaDeTexto 87"/>
          <p:cNvSpPr txBox="1"/>
          <p:nvPr/>
        </p:nvSpPr>
        <p:spPr>
          <a:xfrm>
            <a:off x="25146534" y="30711843"/>
            <a:ext cx="5750338" cy="751840"/>
          </a:xfrm>
          <a:prstGeom prst="rect"/>
          <a:noFill/>
        </p:spPr>
        <p:txBody>
          <a:bodyPr wrap="square">
            <a:spAutoFit/>
          </a:bodyPr>
          <a:p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Foto 9: </a:t>
            </a:r>
            <a:r>
              <a:rPr dirty="0" sz="24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otomicrografia obtida com uso de celular.</a:t>
            </a:r>
            <a:endParaRPr dirty="0" sz="2000" lang="pt-BR"/>
          </a:p>
        </p:txBody>
      </p:sp>
      <p:sp>
        <p:nvSpPr>
          <p:cNvPr id="1048620" name="CaixaDeTexto 104"/>
          <p:cNvSpPr txBox="1"/>
          <p:nvPr/>
        </p:nvSpPr>
        <p:spPr>
          <a:xfrm>
            <a:off x="5127919" y="12586092"/>
            <a:ext cx="6537815" cy="553998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dirty="0" sz="3000" lang="pt-BR"/>
              <a:t>Primeira tentativa</a:t>
            </a:r>
          </a:p>
        </p:txBody>
      </p:sp>
      <p:sp>
        <p:nvSpPr>
          <p:cNvPr id="1048621" name="CaixaDeTexto 105"/>
          <p:cNvSpPr txBox="1"/>
          <p:nvPr/>
        </p:nvSpPr>
        <p:spPr>
          <a:xfrm>
            <a:off x="4933188" y="15703515"/>
            <a:ext cx="6864538" cy="553998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dirty="0" sz="3000" lang="pt-BR"/>
              <a:t>Segunda tentativa</a:t>
            </a:r>
          </a:p>
        </p:txBody>
      </p:sp>
      <p:sp>
        <p:nvSpPr>
          <p:cNvPr id="1048622" name="CaixaDeTexto 107"/>
          <p:cNvSpPr txBox="1"/>
          <p:nvPr/>
        </p:nvSpPr>
        <p:spPr>
          <a:xfrm>
            <a:off x="6226447" y="18986568"/>
            <a:ext cx="4347102" cy="553998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dirty="0" sz="3000" lang="pt-BR"/>
              <a:t>Terceira tentativa</a:t>
            </a:r>
          </a:p>
        </p:txBody>
      </p:sp>
      <p:sp>
        <p:nvSpPr>
          <p:cNvPr id="1048623" name="CaixaDeTexto 109"/>
          <p:cNvSpPr txBox="1"/>
          <p:nvPr/>
        </p:nvSpPr>
        <p:spPr>
          <a:xfrm>
            <a:off x="16116499" y="32438835"/>
            <a:ext cx="15114975" cy="2758440"/>
          </a:xfrm>
          <a:prstGeom prst="rect"/>
          <a:noFill/>
        </p:spPr>
        <p:txBody>
          <a:bodyPr rtlCol="0" wrap="square">
            <a:spAutoFit/>
          </a:bodyPr>
          <a:p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Na produção de corantes de baixo custo a combinação de caju e pequiá substitui a hematoxilina e a eosina é substituída pelo açaí.</a:t>
            </a:r>
          </a:p>
          <a:p>
            <a:r>
              <a:rPr dirty="0" sz="3000" lang="pt-BR">
                <a:latin typeface="Times New Roman" panose="02020603050405020304" pitchFamily="18" charset="0"/>
                <a:cs typeface="Times New Roman" panose="02020603050405020304" pitchFamily="18" charset="0"/>
              </a:rPr>
              <a:t>Pode-se concluir que esse projeto foi de grande importância, não apenas no sentido de melhorar a qualidade das aulas práticas de biologia, mas também mostrar que alunos motivados e disciplinados podem mudar a realidade de sua escola, sua cidade e até mesmo de um país.</a:t>
            </a:r>
          </a:p>
        </p:txBody>
      </p:sp>
      <p:sp>
        <p:nvSpPr>
          <p:cNvPr id="1048624" name="CustomShape 19"/>
          <p:cNvSpPr/>
          <p:nvPr/>
        </p:nvSpPr>
        <p:spPr>
          <a:xfrm rot="16200000">
            <a:off x="8300486" y="13663102"/>
            <a:ext cx="587828" cy="94086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</p:sp>
      <p:sp>
        <p:nvSpPr>
          <p:cNvPr id="1048625" name="CustomShape 19"/>
          <p:cNvSpPr/>
          <p:nvPr/>
        </p:nvSpPr>
        <p:spPr>
          <a:xfrm rot="16200000">
            <a:off x="12265531" y="13721975"/>
            <a:ext cx="587828" cy="854023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</p:sp>
      <p:sp>
        <p:nvSpPr>
          <p:cNvPr id="1048626" name="CustomShape 12"/>
          <p:cNvSpPr/>
          <p:nvPr/>
        </p:nvSpPr>
        <p:spPr>
          <a:xfrm>
            <a:off x="9728955" y="16730537"/>
            <a:ext cx="2959280" cy="2002780"/>
          </a:xfrm>
          <a:prstGeom prst="rect"/>
          <a:solidFill>
            <a:srgbClr val="FFFF00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dirty="0" lang="pt-BR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j-lt"/>
                <a:cs typeface="Times New Roman" panose="02020603050405020304" pitchFamily="18" charset="0"/>
              </a:rPr>
              <a:t>Visualização no microscópio óptico</a:t>
            </a:r>
          </a:p>
        </p:txBody>
      </p:sp>
      <p:sp>
        <p:nvSpPr>
          <p:cNvPr id="1048627" name="CustomShape 19"/>
          <p:cNvSpPr/>
          <p:nvPr/>
        </p:nvSpPr>
        <p:spPr>
          <a:xfrm rot="16200000">
            <a:off x="4748528" y="17336978"/>
            <a:ext cx="587828" cy="94086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</p:sp>
      <p:sp>
        <p:nvSpPr>
          <p:cNvPr id="1048628" name="CustomShape 19"/>
          <p:cNvSpPr/>
          <p:nvPr/>
        </p:nvSpPr>
        <p:spPr>
          <a:xfrm rot="16200000">
            <a:off x="8801829" y="17159983"/>
            <a:ext cx="587828" cy="94086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</p:sp>
      <p:sp>
        <p:nvSpPr>
          <p:cNvPr id="1048629" name="CustomShape 19"/>
          <p:cNvSpPr/>
          <p:nvPr/>
        </p:nvSpPr>
        <p:spPr>
          <a:xfrm rot="16200000">
            <a:off x="4383397" y="20639520"/>
            <a:ext cx="587828" cy="940868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</p:sp>
      <p:sp>
        <p:nvSpPr>
          <p:cNvPr id="1048630" name="CustomShape 19"/>
          <p:cNvSpPr/>
          <p:nvPr/>
        </p:nvSpPr>
        <p:spPr>
          <a:xfrm rot="16200000">
            <a:off x="8217038" y="20428427"/>
            <a:ext cx="587828" cy="94086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</p:sp>
      <p:sp>
        <p:nvSpPr>
          <p:cNvPr id="1048631" name="CustomShape 19"/>
          <p:cNvSpPr/>
          <p:nvPr/>
        </p:nvSpPr>
        <p:spPr>
          <a:xfrm rot="16200000">
            <a:off x="12016895" y="20439230"/>
            <a:ext cx="587828" cy="94086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</p:sp>
      <p:sp>
        <p:nvSpPr>
          <p:cNvPr id="1048632" name="CustomShape 12"/>
          <p:cNvSpPr/>
          <p:nvPr/>
        </p:nvSpPr>
        <p:spPr>
          <a:xfrm>
            <a:off x="5266306" y="23907798"/>
            <a:ext cx="2753642" cy="2002780"/>
          </a:xfrm>
          <a:prstGeom prst="rect"/>
          <a:solidFill>
            <a:srgbClr val="FFFF00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dirty="0" lang="pt-BR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j-lt"/>
                <a:cs typeface="Times New Roman" panose="02020603050405020304" pitchFamily="18" charset="0"/>
              </a:rPr>
              <a:t>Visualização no microscópio óptico</a:t>
            </a:r>
          </a:p>
        </p:txBody>
      </p:sp>
      <p:sp>
        <p:nvSpPr>
          <p:cNvPr id="1048633" name="CustomShape 19"/>
          <p:cNvSpPr/>
          <p:nvPr/>
        </p:nvSpPr>
        <p:spPr>
          <a:xfrm rot="5400000">
            <a:off x="8278286" y="24343843"/>
            <a:ext cx="587828" cy="94086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</p:sp>
      <p:sp>
        <p:nvSpPr>
          <p:cNvPr id="1048634" name="CustomShape 19"/>
          <p:cNvSpPr/>
          <p:nvPr/>
        </p:nvSpPr>
        <p:spPr>
          <a:xfrm rot="5400000">
            <a:off x="12015709" y="24375537"/>
            <a:ext cx="679244" cy="864873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</p:sp>
      <p:sp>
        <p:nvSpPr>
          <p:cNvPr id="1048635" name="CustomShape 19"/>
          <p:cNvSpPr/>
          <p:nvPr/>
        </p:nvSpPr>
        <p:spPr>
          <a:xfrm rot="5400000">
            <a:off x="4440633" y="24528833"/>
            <a:ext cx="587828" cy="94086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solidFill>
              <a:schemeClr val="bg1">
                <a:lumMod val="50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</p:sp>
      <p:pic>
        <p:nvPicPr>
          <p:cNvPr id="2097158" name="Imagem 1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0"/>
          <a:srcRect/>
          <a:stretch>
            <a:fillRect/>
          </a:stretch>
        </p:blipFill>
        <p:spPr bwMode="auto">
          <a:xfrm>
            <a:off x="1070126" y="33549487"/>
            <a:ext cx="3036654" cy="3616744"/>
          </a:xfrm>
          <a:prstGeom prst="rect"/>
          <a:noFill/>
          <a:ln>
            <a:noFill/>
          </a:ln>
        </p:spPr>
      </p:pic>
      <p:sp>
        <p:nvSpPr>
          <p:cNvPr id="1048636" name="CaixaDeTexto 45"/>
          <p:cNvSpPr txBox="1"/>
          <p:nvPr/>
        </p:nvSpPr>
        <p:spPr>
          <a:xfrm>
            <a:off x="896791" y="37595544"/>
            <a:ext cx="2572669" cy="904239"/>
          </a:xfrm>
          <a:prstGeom prst="rect"/>
          <a:noFill/>
        </p:spPr>
        <p:txBody>
          <a:bodyPr wrap="square">
            <a:spAutoFit/>
          </a:bodyPr>
          <a:p>
            <a:pPr>
              <a:spcAft>
                <a:spcPts val="600"/>
              </a:spcAft>
            </a:pPr>
            <a:r>
              <a:rPr dirty="0" sz="14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Foto 1: Retirada e pesagem da casca do pequiá para produção da solução hidroalcóolica.</a:t>
            </a:r>
          </a:p>
        </p:txBody>
      </p:sp>
      <p:pic>
        <p:nvPicPr>
          <p:cNvPr id="2097159" name="Imagem 4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1"/>
          <a:srcRect l="13406" r="14333" b="16035"/>
          <a:stretch>
            <a:fillRect/>
          </a:stretch>
        </p:blipFill>
        <p:spPr bwMode="auto">
          <a:xfrm>
            <a:off x="9590077" y="33612342"/>
            <a:ext cx="5925338" cy="3616744"/>
          </a:xfrm>
          <a:prstGeom prst="rect"/>
          <a:noFill/>
          <a:ln>
            <a:noFill/>
          </a:ln>
        </p:spPr>
      </p:pic>
      <p:pic>
        <p:nvPicPr>
          <p:cNvPr id="2097160" name="Imagem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2"/>
          <a:srcRect/>
          <a:stretch>
            <a:fillRect/>
          </a:stretch>
        </p:blipFill>
        <p:spPr bwMode="auto">
          <a:xfrm>
            <a:off x="4201791" y="34128940"/>
            <a:ext cx="5231993" cy="2865916"/>
          </a:xfrm>
          <a:prstGeom prst="rect"/>
          <a:noFill/>
          <a:ln>
            <a:noFill/>
          </a:ln>
        </p:spPr>
      </p:pic>
      <p:sp>
        <p:nvSpPr>
          <p:cNvPr id="1048637" name="CaixaDeTexto 53"/>
          <p:cNvSpPr txBox="1"/>
          <p:nvPr/>
        </p:nvSpPr>
        <p:spPr>
          <a:xfrm rot="10800000" flipV="1">
            <a:off x="9450321" y="37462294"/>
            <a:ext cx="6050750" cy="707886"/>
          </a:xfrm>
          <a:prstGeom prst="rect"/>
          <a:noFill/>
        </p:spPr>
        <p:txBody>
          <a:bodyPr wrap="square">
            <a:spAutoFit/>
          </a:bodyPr>
          <a:p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Foto 3: Material utilizado para montagem e visualização das lâminas histológicas.</a:t>
            </a:r>
          </a:p>
        </p:txBody>
      </p:sp>
      <p:sp>
        <p:nvSpPr>
          <p:cNvPr id="1048638" name="CaixaDeTexto 55"/>
          <p:cNvSpPr txBox="1"/>
          <p:nvPr/>
        </p:nvSpPr>
        <p:spPr>
          <a:xfrm>
            <a:off x="4313117" y="37246325"/>
            <a:ext cx="4830756" cy="1005841"/>
          </a:xfrm>
          <a:prstGeom prst="rect"/>
          <a:noFill/>
        </p:spPr>
        <p:txBody>
          <a:bodyPr wrap="square">
            <a:spAutoFit/>
          </a:bodyPr>
          <a:p>
            <a:pPr algn="just"/>
            <a:r>
              <a:rPr dirty="0" sz="2000" kern="100" lang="pt-BR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Foto 2: Corantes naturais feitos com caju (esquerda), açaí (centro) e pequiá (direita e béquer).</a:t>
            </a:r>
          </a:p>
        </p:txBody>
      </p:sp>
      <p:sp>
        <p:nvSpPr>
          <p:cNvPr id="1048639" name="Retângulo 1"/>
          <p:cNvSpPr/>
          <p:nvPr/>
        </p:nvSpPr>
        <p:spPr>
          <a:xfrm>
            <a:off x="5204980" y="19903956"/>
            <a:ext cx="2760879" cy="2632899"/>
          </a:xfrm>
          <a:prstGeom prst="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pt-BR"/>
          </a:p>
        </p:txBody>
      </p:sp>
      <p:sp>
        <p:nvSpPr>
          <p:cNvPr id="1048640" name="CaixaDeTexto 2"/>
          <p:cNvSpPr txBox="1"/>
          <p:nvPr/>
        </p:nvSpPr>
        <p:spPr>
          <a:xfrm>
            <a:off x="5303921" y="20093806"/>
            <a:ext cx="2688619" cy="2225040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lang="pt-BR">
                <a:cs typeface="Times New Roman" panose="02020603050405020304" pitchFamily="18" charset="0"/>
              </a:rPr>
              <a:t>No erlemayer de 250 ml foi colocado 24 gramas de casca de </a:t>
            </a:r>
            <a:r>
              <a:rPr b="1" dirty="0" lang="pt-BR" err="1">
                <a:cs typeface="Times New Roman" panose="02020603050405020304" pitchFamily="18" charset="0"/>
              </a:rPr>
              <a:t>pequiá</a:t>
            </a:r>
            <a:r>
              <a:rPr b="1" dirty="0" lang="pt-BR">
                <a:cs typeface="Times New Roman" panose="02020603050405020304" pitchFamily="18" charset="0"/>
              </a:rPr>
              <a:t> e a solução hidroalcóolica para maceração</a:t>
            </a:r>
          </a:p>
          <a:p>
            <a:endParaRPr dirty="0" lang="pt-BR"/>
          </a:p>
        </p:txBody>
      </p:sp>
      <p:sp>
        <p:nvSpPr>
          <p:cNvPr id="1048641" name="CustomShape 10"/>
          <p:cNvSpPr/>
          <p:nvPr/>
        </p:nvSpPr>
        <p:spPr>
          <a:xfrm>
            <a:off x="16198851" y="31450101"/>
            <a:ext cx="15098652" cy="899640"/>
          </a:xfrm>
          <a:prstGeom prst="rect"/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/>
          <a:p>
            <a:endParaRPr dirty="0" sz="3200" lang="pt-BR"/>
          </a:p>
        </p:txBody>
      </p:sp>
      <p:sp>
        <p:nvSpPr>
          <p:cNvPr id="1048642" name="CustomShape 10"/>
          <p:cNvSpPr/>
          <p:nvPr/>
        </p:nvSpPr>
        <p:spPr>
          <a:xfrm>
            <a:off x="1070127" y="26564938"/>
            <a:ext cx="14563006" cy="899640"/>
          </a:xfrm>
          <a:prstGeom prst="rect"/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/>
          <a:p>
            <a:endParaRPr dirty="0" sz="3200" lang="pt-BR"/>
          </a:p>
        </p:txBody>
      </p:sp>
      <p:sp>
        <p:nvSpPr>
          <p:cNvPr id="1048643" name="CustomShape 31"/>
          <p:cNvSpPr/>
          <p:nvPr/>
        </p:nvSpPr>
        <p:spPr>
          <a:xfrm>
            <a:off x="2421483" y="26651194"/>
            <a:ext cx="11809080" cy="763717"/>
          </a:xfrm>
          <a:prstGeom prst="rect"/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dirty="0" sz="4000" lang="pt-BR" spc="-1">
                <a:uFill>
                  <a:solidFill>
                    <a:srgbClr val="FFFFFF"/>
                  </a:solidFill>
                </a:uFill>
                <a:latin typeface="Calibri"/>
              </a:rPr>
              <a:t>DESENVOLVIMENTO</a:t>
            </a:r>
            <a:endParaRPr dirty="0" sz="4000" lang="pt-BR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8644" name="CustomShape 10"/>
          <p:cNvSpPr/>
          <p:nvPr/>
        </p:nvSpPr>
        <p:spPr>
          <a:xfrm>
            <a:off x="16198850" y="5877255"/>
            <a:ext cx="15114975" cy="899639"/>
          </a:xfrm>
          <a:prstGeom prst="rect"/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/>
          <a:p>
            <a:endParaRPr dirty="0" sz="3200" lang="pt-BR"/>
          </a:p>
        </p:txBody>
      </p:sp>
      <p:sp>
        <p:nvSpPr>
          <p:cNvPr id="1048645" name="CustomShape 31"/>
          <p:cNvSpPr/>
          <p:nvPr/>
        </p:nvSpPr>
        <p:spPr>
          <a:xfrm>
            <a:off x="17439033" y="6016705"/>
            <a:ext cx="11809080" cy="734924"/>
          </a:xfrm>
          <a:prstGeom prst="rect"/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dirty="0" sz="4000" lang="pt-BR" spc="-1">
                <a:uFill>
                  <a:solidFill>
                    <a:srgbClr val="FFFFFF"/>
                  </a:solidFill>
                </a:uFill>
                <a:latin typeface="Calibri"/>
              </a:rPr>
              <a:t>RESULTADOS</a:t>
            </a:r>
            <a:endParaRPr dirty="0" sz="4000" lang="pt-BR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8646" name="CustomShape 31"/>
          <p:cNvSpPr/>
          <p:nvPr/>
        </p:nvSpPr>
        <p:spPr>
          <a:xfrm>
            <a:off x="18177021" y="23016078"/>
            <a:ext cx="11809080" cy="763717"/>
          </a:xfrm>
          <a:prstGeom prst="rect"/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bIns="45000" lIns="90000" rIns="90000" tIns="45000"/>
          <a:p>
            <a:pPr algn="ctr">
              <a:lnSpc>
                <a:spcPct val="100000"/>
              </a:lnSpc>
            </a:pPr>
            <a:endParaRPr dirty="0" sz="4000" lang="pt-BR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8647" name="CaixaDeTexto 3"/>
          <p:cNvSpPr txBox="1"/>
          <p:nvPr/>
        </p:nvSpPr>
        <p:spPr>
          <a:xfrm>
            <a:off x="17982241" y="31545457"/>
            <a:ext cx="10907367" cy="707886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4000" lang="pt-BR">
                <a:latin typeface="Calibri" panose="020F0502020204030204" pitchFamily="34" charset="0"/>
                <a:cs typeface="Calibri" panose="020F0502020204030204" pitchFamily="34" charset="0"/>
              </a:rPr>
              <a:t>CONCLUSÃO</a:t>
            </a:r>
          </a:p>
        </p:txBody>
      </p:sp>
      <p:sp>
        <p:nvSpPr>
          <p:cNvPr id="1048648" name="CustomShape 10"/>
          <p:cNvSpPr/>
          <p:nvPr/>
        </p:nvSpPr>
        <p:spPr>
          <a:xfrm>
            <a:off x="16213644" y="35207841"/>
            <a:ext cx="15098652" cy="899640"/>
          </a:xfrm>
          <a:prstGeom prst="rect"/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rgbClr val="000000"/>
          </a:fontRef>
        </p:style>
        <p:txBody>
          <a:bodyPr/>
          <a:p>
            <a:endParaRPr dirty="0" sz="3200" lang="pt-BR"/>
          </a:p>
        </p:txBody>
      </p:sp>
      <p:sp>
        <p:nvSpPr>
          <p:cNvPr id="1048649" name="CaixaDeTexto 87"/>
          <p:cNvSpPr txBox="1"/>
          <p:nvPr/>
        </p:nvSpPr>
        <p:spPr>
          <a:xfrm>
            <a:off x="18035735" y="35282210"/>
            <a:ext cx="10907367" cy="707886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4000" lang="pt-BR">
                <a:latin typeface="Calibri" panose="020F0502020204030204" pitchFamily="34" charset="0"/>
                <a:cs typeface="Calibri" panose="020F0502020204030204" pitchFamily="34" charset="0"/>
              </a:rPr>
              <a:t>REFERÊNCIAS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advTm="9372" p14:dur="2000"/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Tema do Office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Slide 1</dc:title>
  <dc:creator>ASCOM-001</dc:creator>
  <cp:lastModifiedBy>Nautil0s AF</cp:lastModifiedBy>
  <dcterms:created xsi:type="dcterms:W3CDTF">2015-10-23T21:12:05Z</dcterms:created>
  <dcterms:modified xsi:type="dcterms:W3CDTF">2023-03-19T00:19:02Z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Personalizar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</vt:i4>
  </property>
  <property fmtid="{D5CDD505-2E9C-101B-9397-08002B2CF9AE}" pid="12" name="ICV">
    <vt:lpwstr>1bde06864f82478cbc2b30cae5293dd8</vt:lpwstr>
  </property>
</Properties>
</file>