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</p:sldMasterIdLst>
  <p:notesMasterIdLst>
    <p:notesMasterId r:id="rId3"/>
  </p:notesMasterIdLst>
  <p:sldIdLst>
    <p:sldId id="256" r:id="rId2"/>
  </p:sldIdLst>
  <p:sldSz cx="32404050" cy="432054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3608">
          <p15:clr>
            <a:srgbClr val="A4A3A4"/>
          </p15:clr>
        </p15:guide>
        <p15:guide id="2" pos="1020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6539"/>
    <a:srgbClr val="319341"/>
    <a:srgbClr val="33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88" autoAdjust="0"/>
    <p:restoredTop sz="94671" autoAdjust="0"/>
  </p:normalViewPr>
  <p:slideViewPr>
    <p:cSldViewPr>
      <p:cViewPr>
        <p:scale>
          <a:sx n="40" d="100"/>
          <a:sy n="40" d="100"/>
        </p:scale>
        <p:origin x="-72" y="-156"/>
      </p:cViewPr>
      <p:guideLst>
        <p:guide orient="horz" pos="13608"/>
        <p:guide pos="1020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B2670A-0E6C-45A9-855D-494FEDA38A94}" type="doc">
      <dgm:prSet loTypeId="urn:microsoft.com/office/officeart/2005/8/layout/b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pt-BR"/>
        </a:p>
      </dgm:t>
    </dgm:pt>
    <dgm:pt modelId="{732A1CAC-4A2B-4D7B-8575-15B45541B5D6}">
      <dgm:prSet phldrT="[Texto]" custT="1"/>
      <dgm:spPr>
        <a:solidFill>
          <a:srgbClr val="9B6539"/>
        </a:solidFill>
      </dgm:spPr>
      <dgm:t>
        <a:bodyPr/>
        <a:lstStyle/>
        <a:p>
          <a:r>
            <a:rPr lang="pt-BR" sz="2900" dirty="0"/>
            <a:t>PESQUISA </a:t>
          </a:r>
          <a:r>
            <a:rPr lang="pt-BR" sz="2900" dirty="0" smtClean="0"/>
            <a:t>BIBLIOGRÁFICA </a:t>
          </a:r>
          <a:r>
            <a:rPr lang="pt-BR" sz="2300" dirty="0" smtClean="0"/>
            <a:t>(QUALI-QUANTITATIVA POR METODO DEDUTIVO)</a:t>
          </a:r>
          <a:endParaRPr lang="pt-BR" sz="2300" dirty="0"/>
        </a:p>
      </dgm:t>
    </dgm:pt>
    <dgm:pt modelId="{019D63ED-124F-4A5A-BFC9-71C6A09E86AA}" type="parTrans" cxnId="{F02547E1-B2D4-4895-8BC2-3A0A014DD776}">
      <dgm:prSet/>
      <dgm:spPr/>
      <dgm:t>
        <a:bodyPr/>
        <a:lstStyle/>
        <a:p>
          <a:endParaRPr lang="pt-BR"/>
        </a:p>
      </dgm:t>
    </dgm:pt>
    <dgm:pt modelId="{869149BA-C0B5-4D82-ABB3-27F03E3DF1B0}" type="sibTrans" cxnId="{F02547E1-B2D4-4895-8BC2-3A0A014DD776}">
      <dgm:prSet/>
      <dgm:spPr/>
      <dgm:t>
        <a:bodyPr/>
        <a:lstStyle/>
        <a:p>
          <a:endParaRPr lang="pt-BR" dirty="0"/>
        </a:p>
      </dgm:t>
    </dgm:pt>
    <dgm:pt modelId="{9C90F57C-470A-4067-8BAA-1904FAE4F4AA}">
      <dgm:prSet phldrT="[Texto]" custT="1"/>
      <dgm:spPr>
        <a:solidFill>
          <a:srgbClr val="9B6539"/>
        </a:solidFill>
      </dgm:spPr>
      <dgm:t>
        <a:bodyPr/>
        <a:lstStyle/>
        <a:p>
          <a:r>
            <a:rPr lang="pt-BR" sz="2700" dirty="0"/>
            <a:t>BUSCA POR </a:t>
          </a:r>
          <a:r>
            <a:rPr lang="pt-BR" sz="2700" dirty="0" smtClean="0"/>
            <a:t>MATERIAIS  </a:t>
          </a:r>
          <a:r>
            <a:rPr lang="pt-BR" sz="2300" dirty="0" smtClean="0"/>
            <a:t>(DIMINUIÇÃO DO INDICE DE DESCARTE DO COCO NA REGIÃO DE MOSSORÓ/RN)</a:t>
          </a:r>
          <a:endParaRPr lang="pt-BR" sz="2300" dirty="0"/>
        </a:p>
      </dgm:t>
    </dgm:pt>
    <dgm:pt modelId="{9752AD30-2E0A-477A-B0DC-E9D1F6162E8C}" type="parTrans" cxnId="{E60FC8D4-9105-4AB9-8DE2-B1B08DF11991}">
      <dgm:prSet/>
      <dgm:spPr/>
      <dgm:t>
        <a:bodyPr/>
        <a:lstStyle/>
        <a:p>
          <a:endParaRPr lang="pt-BR"/>
        </a:p>
      </dgm:t>
    </dgm:pt>
    <dgm:pt modelId="{BF0F0573-4661-4C11-B0AB-0B55D2B29536}" type="sibTrans" cxnId="{E60FC8D4-9105-4AB9-8DE2-B1B08DF11991}">
      <dgm:prSet/>
      <dgm:spPr>
        <a:solidFill>
          <a:schemeClr val="tx1"/>
        </a:solidFill>
      </dgm:spPr>
      <dgm:t>
        <a:bodyPr/>
        <a:lstStyle/>
        <a:p>
          <a:endParaRPr lang="pt-BR" dirty="0"/>
        </a:p>
      </dgm:t>
    </dgm:pt>
    <dgm:pt modelId="{64EE8550-0CCA-4461-BA6D-FE6A84078061}">
      <dgm:prSet phldrT="[Texto]" custT="1"/>
      <dgm:spPr>
        <a:solidFill>
          <a:srgbClr val="9B6539"/>
        </a:solidFill>
      </dgm:spPr>
      <dgm:t>
        <a:bodyPr/>
        <a:lstStyle/>
        <a:p>
          <a:r>
            <a:rPr lang="pt-BR" sz="3000" dirty="0"/>
            <a:t>DESENVOLVIMENTO</a:t>
          </a:r>
          <a:r>
            <a:rPr lang="pt-BR" sz="3000" baseline="0" dirty="0"/>
            <a:t> DO </a:t>
          </a:r>
          <a:r>
            <a:rPr lang="pt-BR" sz="3000" baseline="0" dirty="0" smtClean="0"/>
            <a:t>BIOPLÁSTICO E POLIMERIZAÇÃO </a:t>
          </a:r>
          <a:r>
            <a:rPr lang="pt-BR" sz="2300" baseline="0" dirty="0" smtClean="0"/>
            <a:t>(CALOR E PRESSAO SOB AS MOLECULAS)</a:t>
          </a:r>
          <a:endParaRPr lang="pt-BR" sz="3000" dirty="0"/>
        </a:p>
      </dgm:t>
    </dgm:pt>
    <dgm:pt modelId="{6A3E8BE6-3168-47BB-8F4C-7838CEB53B88}" type="parTrans" cxnId="{345F3D20-AD18-404A-9732-22C743C727CD}">
      <dgm:prSet/>
      <dgm:spPr/>
      <dgm:t>
        <a:bodyPr/>
        <a:lstStyle/>
        <a:p>
          <a:endParaRPr lang="pt-BR"/>
        </a:p>
      </dgm:t>
    </dgm:pt>
    <dgm:pt modelId="{C4F4B03E-B318-49C1-BE20-36A6A465D493}" type="sibTrans" cxnId="{345F3D20-AD18-404A-9732-22C743C727CD}">
      <dgm:prSet/>
      <dgm:spPr/>
      <dgm:t>
        <a:bodyPr/>
        <a:lstStyle/>
        <a:p>
          <a:endParaRPr lang="pt-BR" dirty="0"/>
        </a:p>
      </dgm:t>
    </dgm:pt>
    <dgm:pt modelId="{1AD475FE-838C-4125-B904-36E2FFCAC815}">
      <dgm:prSet phldrT="[Texto]" custT="1"/>
      <dgm:spPr>
        <a:solidFill>
          <a:srgbClr val="9B6539"/>
        </a:solidFill>
      </dgm:spPr>
      <dgm:t>
        <a:bodyPr/>
        <a:lstStyle/>
        <a:p>
          <a:r>
            <a:rPr lang="pt-BR" sz="3000" dirty="0"/>
            <a:t>CRIAÇÃO</a:t>
          </a:r>
          <a:r>
            <a:rPr lang="pt-BR" sz="3000" baseline="0" dirty="0"/>
            <a:t> DO </a:t>
          </a:r>
          <a:r>
            <a:rPr lang="pt-BR" sz="3000" baseline="0" dirty="0" smtClean="0"/>
            <a:t>BIOCOMPÓSITO </a:t>
          </a:r>
          <a:r>
            <a:rPr lang="pt-BR" sz="2300" baseline="0" dirty="0" smtClean="0"/>
            <a:t>(BIOPLASTICO COM FIBRA DO COCO)</a:t>
          </a:r>
          <a:endParaRPr lang="pt-BR" sz="2300" dirty="0"/>
        </a:p>
      </dgm:t>
    </dgm:pt>
    <dgm:pt modelId="{45ABF24E-DF06-4BD7-BC1A-E4E68936CC7D}" type="parTrans" cxnId="{090A2541-1B38-4042-882D-8642C5E89546}">
      <dgm:prSet/>
      <dgm:spPr/>
      <dgm:t>
        <a:bodyPr/>
        <a:lstStyle/>
        <a:p>
          <a:endParaRPr lang="pt-BR"/>
        </a:p>
      </dgm:t>
    </dgm:pt>
    <dgm:pt modelId="{BD58A01B-CE71-4D3B-8910-F26E0FCC7A62}" type="sibTrans" cxnId="{090A2541-1B38-4042-882D-8642C5E89546}">
      <dgm:prSet/>
      <dgm:spPr>
        <a:blipFill>
          <a:blip xmlns:r="http://schemas.openxmlformats.org/officeDocument/2006/relationships" r:embed="rId1" cstate="print">
            <a:duotone>
              <a:schemeClr val="accent6"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accent6"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</dgm:spPr>
      <dgm:t>
        <a:bodyPr/>
        <a:lstStyle/>
        <a:p>
          <a:endParaRPr lang="pt-BR" dirty="0"/>
        </a:p>
      </dgm:t>
    </dgm:pt>
    <dgm:pt modelId="{9660DADA-5423-4079-BA60-D70903F3D6BE}">
      <dgm:prSet phldrT="[Texto]"/>
      <dgm:spPr>
        <a:solidFill>
          <a:srgbClr val="9B6539"/>
        </a:solidFill>
      </dgm:spPr>
      <dgm:t>
        <a:bodyPr/>
        <a:lstStyle/>
        <a:p>
          <a:r>
            <a:rPr lang="pt-BR" dirty="0"/>
            <a:t>ANÁLISE DOS RESULTADOS</a:t>
          </a:r>
        </a:p>
      </dgm:t>
    </dgm:pt>
    <dgm:pt modelId="{B559B831-8314-4D9D-9D05-D5B28CD422E2}" type="parTrans" cxnId="{4EA19605-12C5-4623-8986-1BF03B507A27}">
      <dgm:prSet/>
      <dgm:spPr/>
      <dgm:t>
        <a:bodyPr/>
        <a:lstStyle/>
        <a:p>
          <a:endParaRPr lang="pt-BR"/>
        </a:p>
      </dgm:t>
    </dgm:pt>
    <dgm:pt modelId="{B1BF523E-FB27-493B-8110-3EA37EE8188A}" type="sibTrans" cxnId="{4EA19605-12C5-4623-8986-1BF03B507A27}">
      <dgm:prSet/>
      <dgm:spPr/>
      <dgm:t>
        <a:bodyPr/>
        <a:lstStyle/>
        <a:p>
          <a:endParaRPr lang="pt-BR"/>
        </a:p>
      </dgm:t>
    </dgm:pt>
    <dgm:pt modelId="{A0A06C02-A865-4740-9257-8538C610105D}">
      <dgm:prSet phldrT="[Texto]" custT="1"/>
      <dgm:spPr>
        <a:solidFill>
          <a:srgbClr val="9B6539"/>
        </a:solidFill>
      </dgm:spPr>
      <dgm:t>
        <a:bodyPr/>
        <a:lstStyle/>
        <a:p>
          <a:r>
            <a:rPr lang="pt-BR" sz="2700" dirty="0"/>
            <a:t>TESTES DE </a:t>
          </a:r>
          <a:r>
            <a:rPr lang="pt-BR" sz="2700" dirty="0" smtClean="0"/>
            <a:t>BIODEGRADAÇÃO </a:t>
          </a:r>
          <a:r>
            <a:rPr lang="pt-BR" sz="2300" dirty="0" smtClean="0"/>
            <a:t>(QUEBRA DA CADEIA MOLECULAR FEITA POR MICROORGANSMOS)</a:t>
          </a:r>
          <a:endParaRPr lang="pt-BR" sz="2300" dirty="0"/>
        </a:p>
      </dgm:t>
    </dgm:pt>
    <dgm:pt modelId="{DE402830-DF0B-4D6C-BEF0-482C99E15500}" type="parTrans" cxnId="{9F41CF81-9146-4AD5-91D3-AD8D23C03399}">
      <dgm:prSet/>
      <dgm:spPr/>
      <dgm:t>
        <a:bodyPr/>
        <a:lstStyle/>
        <a:p>
          <a:endParaRPr lang="pt-BR"/>
        </a:p>
      </dgm:t>
    </dgm:pt>
    <dgm:pt modelId="{DECD0818-DFC4-4422-A9F9-E06FC1632C66}" type="sibTrans" cxnId="{9F41CF81-9146-4AD5-91D3-AD8D23C03399}">
      <dgm:prSet/>
      <dgm:spPr/>
      <dgm:t>
        <a:bodyPr/>
        <a:lstStyle/>
        <a:p>
          <a:endParaRPr lang="pt-BR" dirty="0"/>
        </a:p>
      </dgm:t>
    </dgm:pt>
    <dgm:pt modelId="{EF9D6EDC-2619-4F75-9EBA-810C943B9946}" type="pres">
      <dgm:prSet presAssocID="{A3B2670A-0E6C-45A9-855D-494FEDA38A9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4C13BF4B-0626-4A12-BAFA-EC73369533F7}" type="pres">
      <dgm:prSet presAssocID="{732A1CAC-4A2B-4D7B-8575-15B45541B5D6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906FD59-169B-42C3-A856-8949C83B4FE1}" type="pres">
      <dgm:prSet presAssocID="{869149BA-C0B5-4D82-ABB3-27F03E3DF1B0}" presName="sibTrans" presStyleLbl="sibTrans1D1" presStyleIdx="0" presStyleCnt="5"/>
      <dgm:spPr/>
      <dgm:t>
        <a:bodyPr/>
        <a:lstStyle/>
        <a:p>
          <a:endParaRPr lang="pt-BR"/>
        </a:p>
      </dgm:t>
    </dgm:pt>
    <dgm:pt modelId="{83D3A19E-894B-4771-96A1-859FA27757D4}" type="pres">
      <dgm:prSet presAssocID="{869149BA-C0B5-4D82-ABB3-27F03E3DF1B0}" presName="connectorText" presStyleLbl="sibTrans1D1" presStyleIdx="0" presStyleCnt="5"/>
      <dgm:spPr/>
      <dgm:t>
        <a:bodyPr/>
        <a:lstStyle/>
        <a:p>
          <a:endParaRPr lang="pt-BR"/>
        </a:p>
      </dgm:t>
    </dgm:pt>
    <dgm:pt modelId="{EE0CAE32-01A5-47E6-89EA-5F93DA67E44E}" type="pres">
      <dgm:prSet presAssocID="{9C90F57C-470A-4067-8BAA-1904FAE4F4AA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3CCC05A-8EF4-4B4B-86D0-0CF1E5E3D42D}" type="pres">
      <dgm:prSet presAssocID="{BF0F0573-4661-4C11-B0AB-0B55D2B29536}" presName="sibTrans" presStyleLbl="sibTrans1D1" presStyleIdx="1" presStyleCnt="5"/>
      <dgm:spPr/>
      <dgm:t>
        <a:bodyPr/>
        <a:lstStyle/>
        <a:p>
          <a:endParaRPr lang="pt-BR"/>
        </a:p>
      </dgm:t>
    </dgm:pt>
    <dgm:pt modelId="{4366D916-8703-44D0-9B29-66401BC3297C}" type="pres">
      <dgm:prSet presAssocID="{BF0F0573-4661-4C11-B0AB-0B55D2B29536}" presName="connectorText" presStyleLbl="sibTrans1D1" presStyleIdx="1" presStyleCnt="5"/>
      <dgm:spPr/>
      <dgm:t>
        <a:bodyPr/>
        <a:lstStyle/>
        <a:p>
          <a:endParaRPr lang="pt-BR"/>
        </a:p>
      </dgm:t>
    </dgm:pt>
    <dgm:pt modelId="{AE217493-67AC-40DA-873E-7CCF2AAA3743}" type="pres">
      <dgm:prSet presAssocID="{64EE8550-0CCA-4461-BA6D-FE6A84078061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0D4CDEF-C1D4-4237-AA07-C0C212817FB3}" type="pres">
      <dgm:prSet presAssocID="{C4F4B03E-B318-49C1-BE20-36A6A465D493}" presName="sibTrans" presStyleLbl="sibTrans1D1" presStyleIdx="2" presStyleCnt="5"/>
      <dgm:spPr/>
      <dgm:t>
        <a:bodyPr/>
        <a:lstStyle/>
        <a:p>
          <a:endParaRPr lang="pt-BR"/>
        </a:p>
      </dgm:t>
    </dgm:pt>
    <dgm:pt modelId="{092FEA73-F1EA-4DD7-867C-C7589C3C431E}" type="pres">
      <dgm:prSet presAssocID="{C4F4B03E-B318-49C1-BE20-36A6A465D493}" presName="connectorText" presStyleLbl="sibTrans1D1" presStyleIdx="2" presStyleCnt="5"/>
      <dgm:spPr/>
      <dgm:t>
        <a:bodyPr/>
        <a:lstStyle/>
        <a:p>
          <a:endParaRPr lang="pt-BR"/>
        </a:p>
      </dgm:t>
    </dgm:pt>
    <dgm:pt modelId="{AC74F252-BDC8-4889-87BC-78304F7455F6}" type="pres">
      <dgm:prSet presAssocID="{1AD475FE-838C-4125-B904-36E2FFCAC815}" presName="node" presStyleLbl="node1" presStyleIdx="3" presStyleCnt="6" custLinFactNeighborX="3057" custLinFactNeighborY="49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7293D54-9B31-4DDB-A199-1C14E03DFB2F}" type="pres">
      <dgm:prSet presAssocID="{BD58A01B-CE71-4D3B-8910-F26E0FCC7A62}" presName="sibTrans" presStyleLbl="sibTrans1D1" presStyleIdx="3" presStyleCnt="5"/>
      <dgm:spPr/>
      <dgm:t>
        <a:bodyPr/>
        <a:lstStyle/>
        <a:p>
          <a:endParaRPr lang="pt-BR"/>
        </a:p>
      </dgm:t>
    </dgm:pt>
    <dgm:pt modelId="{9375C756-F14A-4146-A7C7-A11682DC454F}" type="pres">
      <dgm:prSet presAssocID="{BD58A01B-CE71-4D3B-8910-F26E0FCC7A62}" presName="connectorText" presStyleLbl="sibTrans1D1" presStyleIdx="3" presStyleCnt="5"/>
      <dgm:spPr/>
      <dgm:t>
        <a:bodyPr/>
        <a:lstStyle/>
        <a:p>
          <a:endParaRPr lang="pt-BR"/>
        </a:p>
      </dgm:t>
    </dgm:pt>
    <dgm:pt modelId="{6ABF0E38-9797-4F7A-BC2A-6C0DB215DE8C}" type="pres">
      <dgm:prSet presAssocID="{A0A06C02-A865-4740-9257-8538C610105D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4B29B28-4BB8-4094-82B5-C07807F94774}" type="pres">
      <dgm:prSet presAssocID="{DECD0818-DFC4-4422-A9F9-E06FC1632C66}" presName="sibTrans" presStyleLbl="sibTrans1D1" presStyleIdx="4" presStyleCnt="5"/>
      <dgm:spPr/>
      <dgm:t>
        <a:bodyPr/>
        <a:lstStyle/>
        <a:p>
          <a:endParaRPr lang="pt-BR"/>
        </a:p>
      </dgm:t>
    </dgm:pt>
    <dgm:pt modelId="{8E4D9108-0847-43A7-A7B4-137689FEC866}" type="pres">
      <dgm:prSet presAssocID="{DECD0818-DFC4-4422-A9F9-E06FC1632C66}" presName="connectorText" presStyleLbl="sibTrans1D1" presStyleIdx="4" presStyleCnt="5"/>
      <dgm:spPr/>
      <dgm:t>
        <a:bodyPr/>
        <a:lstStyle/>
        <a:p>
          <a:endParaRPr lang="pt-BR"/>
        </a:p>
      </dgm:t>
    </dgm:pt>
    <dgm:pt modelId="{929EC818-FA3E-4354-A30B-B5A7805386B0}" type="pres">
      <dgm:prSet presAssocID="{9660DADA-5423-4079-BA60-D70903F3D6BE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472F1479-BF30-4F31-BD7C-470A46700A67}" type="presOf" srcId="{64EE8550-0CCA-4461-BA6D-FE6A84078061}" destId="{AE217493-67AC-40DA-873E-7CCF2AAA3743}" srcOrd="0" destOrd="0" presId="urn:microsoft.com/office/officeart/2005/8/layout/bProcess3"/>
    <dgm:cxn modelId="{090A2541-1B38-4042-882D-8642C5E89546}" srcId="{A3B2670A-0E6C-45A9-855D-494FEDA38A94}" destId="{1AD475FE-838C-4125-B904-36E2FFCAC815}" srcOrd="3" destOrd="0" parTransId="{45ABF24E-DF06-4BD7-BC1A-E4E68936CC7D}" sibTransId="{BD58A01B-CE71-4D3B-8910-F26E0FCC7A62}"/>
    <dgm:cxn modelId="{345F3D20-AD18-404A-9732-22C743C727CD}" srcId="{A3B2670A-0E6C-45A9-855D-494FEDA38A94}" destId="{64EE8550-0CCA-4461-BA6D-FE6A84078061}" srcOrd="2" destOrd="0" parTransId="{6A3E8BE6-3168-47BB-8F4C-7838CEB53B88}" sibTransId="{C4F4B03E-B318-49C1-BE20-36A6A465D493}"/>
    <dgm:cxn modelId="{B5041B9D-5505-4AC6-AF2A-BEACEC9A0FBB}" type="presOf" srcId="{C4F4B03E-B318-49C1-BE20-36A6A465D493}" destId="{90D4CDEF-C1D4-4237-AA07-C0C212817FB3}" srcOrd="0" destOrd="0" presId="urn:microsoft.com/office/officeart/2005/8/layout/bProcess3"/>
    <dgm:cxn modelId="{3E1EDE89-019E-4AE0-86E3-2EC7287B6004}" type="presOf" srcId="{C4F4B03E-B318-49C1-BE20-36A6A465D493}" destId="{092FEA73-F1EA-4DD7-867C-C7589C3C431E}" srcOrd="1" destOrd="0" presId="urn:microsoft.com/office/officeart/2005/8/layout/bProcess3"/>
    <dgm:cxn modelId="{E2E240DC-95B9-484C-8A34-DE4D0C4F3C53}" type="presOf" srcId="{A3B2670A-0E6C-45A9-855D-494FEDA38A94}" destId="{EF9D6EDC-2619-4F75-9EBA-810C943B9946}" srcOrd="0" destOrd="0" presId="urn:microsoft.com/office/officeart/2005/8/layout/bProcess3"/>
    <dgm:cxn modelId="{A1ED6852-3FA5-45AB-990B-86747ED3FB5F}" type="presOf" srcId="{BF0F0573-4661-4C11-B0AB-0B55D2B29536}" destId="{4366D916-8703-44D0-9B29-66401BC3297C}" srcOrd="1" destOrd="0" presId="urn:microsoft.com/office/officeart/2005/8/layout/bProcess3"/>
    <dgm:cxn modelId="{E60FC8D4-9105-4AB9-8DE2-B1B08DF11991}" srcId="{A3B2670A-0E6C-45A9-855D-494FEDA38A94}" destId="{9C90F57C-470A-4067-8BAA-1904FAE4F4AA}" srcOrd="1" destOrd="0" parTransId="{9752AD30-2E0A-477A-B0DC-E9D1F6162E8C}" sibTransId="{BF0F0573-4661-4C11-B0AB-0B55D2B29536}"/>
    <dgm:cxn modelId="{048FEBA1-E9FB-45E8-92E6-9FF2010E12E6}" type="presOf" srcId="{9C90F57C-470A-4067-8BAA-1904FAE4F4AA}" destId="{EE0CAE32-01A5-47E6-89EA-5F93DA67E44E}" srcOrd="0" destOrd="0" presId="urn:microsoft.com/office/officeart/2005/8/layout/bProcess3"/>
    <dgm:cxn modelId="{0173613B-F8DE-4806-B0D4-3DB8422B0747}" type="presOf" srcId="{BD58A01B-CE71-4D3B-8910-F26E0FCC7A62}" destId="{9375C756-F14A-4146-A7C7-A11682DC454F}" srcOrd="1" destOrd="0" presId="urn:microsoft.com/office/officeart/2005/8/layout/bProcess3"/>
    <dgm:cxn modelId="{B35C8EF9-EC94-41F4-862C-03724F9CFE44}" type="presOf" srcId="{869149BA-C0B5-4D82-ABB3-27F03E3DF1B0}" destId="{4906FD59-169B-42C3-A856-8949C83B4FE1}" srcOrd="0" destOrd="0" presId="urn:microsoft.com/office/officeart/2005/8/layout/bProcess3"/>
    <dgm:cxn modelId="{6FC5DB2B-2BCE-4BA8-9FC5-1ED0F01627FD}" type="presOf" srcId="{DECD0818-DFC4-4422-A9F9-E06FC1632C66}" destId="{64B29B28-4BB8-4094-82B5-C07807F94774}" srcOrd="0" destOrd="0" presId="urn:microsoft.com/office/officeart/2005/8/layout/bProcess3"/>
    <dgm:cxn modelId="{19E15761-0899-40BE-8DF1-EF8351D030D3}" type="presOf" srcId="{BD58A01B-CE71-4D3B-8910-F26E0FCC7A62}" destId="{A7293D54-9B31-4DDB-A199-1C14E03DFB2F}" srcOrd="0" destOrd="0" presId="urn:microsoft.com/office/officeart/2005/8/layout/bProcess3"/>
    <dgm:cxn modelId="{4EA19605-12C5-4623-8986-1BF03B507A27}" srcId="{A3B2670A-0E6C-45A9-855D-494FEDA38A94}" destId="{9660DADA-5423-4079-BA60-D70903F3D6BE}" srcOrd="5" destOrd="0" parTransId="{B559B831-8314-4D9D-9D05-D5B28CD422E2}" sibTransId="{B1BF523E-FB27-493B-8110-3EA37EE8188A}"/>
    <dgm:cxn modelId="{2E7F11DE-4F10-4078-AB72-F28A45C3652D}" type="presOf" srcId="{732A1CAC-4A2B-4D7B-8575-15B45541B5D6}" destId="{4C13BF4B-0626-4A12-BAFA-EC73369533F7}" srcOrd="0" destOrd="0" presId="urn:microsoft.com/office/officeart/2005/8/layout/bProcess3"/>
    <dgm:cxn modelId="{263E11A1-AC31-488D-B3D9-44FAB23827C6}" type="presOf" srcId="{1AD475FE-838C-4125-B904-36E2FFCAC815}" destId="{AC74F252-BDC8-4889-87BC-78304F7455F6}" srcOrd="0" destOrd="0" presId="urn:microsoft.com/office/officeart/2005/8/layout/bProcess3"/>
    <dgm:cxn modelId="{F02547E1-B2D4-4895-8BC2-3A0A014DD776}" srcId="{A3B2670A-0E6C-45A9-855D-494FEDA38A94}" destId="{732A1CAC-4A2B-4D7B-8575-15B45541B5D6}" srcOrd="0" destOrd="0" parTransId="{019D63ED-124F-4A5A-BFC9-71C6A09E86AA}" sibTransId="{869149BA-C0B5-4D82-ABB3-27F03E3DF1B0}"/>
    <dgm:cxn modelId="{B29D3B83-97E0-4C8E-BB07-85322DDD6F15}" type="presOf" srcId="{BF0F0573-4661-4C11-B0AB-0B55D2B29536}" destId="{83CCC05A-8EF4-4B4B-86D0-0CF1E5E3D42D}" srcOrd="0" destOrd="0" presId="urn:microsoft.com/office/officeart/2005/8/layout/bProcess3"/>
    <dgm:cxn modelId="{62051314-93D4-4A4F-8012-C6C83504D3E1}" type="presOf" srcId="{869149BA-C0B5-4D82-ABB3-27F03E3DF1B0}" destId="{83D3A19E-894B-4771-96A1-859FA27757D4}" srcOrd="1" destOrd="0" presId="urn:microsoft.com/office/officeart/2005/8/layout/bProcess3"/>
    <dgm:cxn modelId="{9F41CF81-9146-4AD5-91D3-AD8D23C03399}" srcId="{A3B2670A-0E6C-45A9-855D-494FEDA38A94}" destId="{A0A06C02-A865-4740-9257-8538C610105D}" srcOrd="4" destOrd="0" parTransId="{DE402830-DF0B-4D6C-BEF0-482C99E15500}" sibTransId="{DECD0818-DFC4-4422-A9F9-E06FC1632C66}"/>
    <dgm:cxn modelId="{EB7791B6-3CA0-4CA3-9238-DBD3FD23E00C}" type="presOf" srcId="{DECD0818-DFC4-4422-A9F9-E06FC1632C66}" destId="{8E4D9108-0847-43A7-A7B4-137689FEC866}" srcOrd="1" destOrd="0" presId="urn:microsoft.com/office/officeart/2005/8/layout/bProcess3"/>
    <dgm:cxn modelId="{72E5F8E3-A8B6-4CC4-8580-FE8E3149F43E}" type="presOf" srcId="{9660DADA-5423-4079-BA60-D70903F3D6BE}" destId="{929EC818-FA3E-4354-A30B-B5A7805386B0}" srcOrd="0" destOrd="0" presId="urn:microsoft.com/office/officeart/2005/8/layout/bProcess3"/>
    <dgm:cxn modelId="{681826CD-CE63-4BD8-B991-FBC3A78C1F9A}" type="presOf" srcId="{A0A06C02-A865-4740-9257-8538C610105D}" destId="{6ABF0E38-9797-4F7A-BC2A-6C0DB215DE8C}" srcOrd="0" destOrd="0" presId="urn:microsoft.com/office/officeart/2005/8/layout/bProcess3"/>
    <dgm:cxn modelId="{2BEB4574-4062-4533-816F-5BC50F5DE912}" type="presParOf" srcId="{EF9D6EDC-2619-4F75-9EBA-810C943B9946}" destId="{4C13BF4B-0626-4A12-BAFA-EC73369533F7}" srcOrd="0" destOrd="0" presId="urn:microsoft.com/office/officeart/2005/8/layout/bProcess3"/>
    <dgm:cxn modelId="{161791F7-BF16-4989-B3C7-5948BFA8E080}" type="presParOf" srcId="{EF9D6EDC-2619-4F75-9EBA-810C943B9946}" destId="{4906FD59-169B-42C3-A856-8949C83B4FE1}" srcOrd="1" destOrd="0" presId="urn:microsoft.com/office/officeart/2005/8/layout/bProcess3"/>
    <dgm:cxn modelId="{A4306CDD-2BBD-418D-8688-EFF8938E51E7}" type="presParOf" srcId="{4906FD59-169B-42C3-A856-8949C83B4FE1}" destId="{83D3A19E-894B-4771-96A1-859FA27757D4}" srcOrd="0" destOrd="0" presId="urn:microsoft.com/office/officeart/2005/8/layout/bProcess3"/>
    <dgm:cxn modelId="{A031C728-F7D7-45BB-AADE-719A18248F74}" type="presParOf" srcId="{EF9D6EDC-2619-4F75-9EBA-810C943B9946}" destId="{EE0CAE32-01A5-47E6-89EA-5F93DA67E44E}" srcOrd="2" destOrd="0" presId="urn:microsoft.com/office/officeart/2005/8/layout/bProcess3"/>
    <dgm:cxn modelId="{CC9923C4-0B74-458C-A28A-3D5FC1CF7A17}" type="presParOf" srcId="{EF9D6EDC-2619-4F75-9EBA-810C943B9946}" destId="{83CCC05A-8EF4-4B4B-86D0-0CF1E5E3D42D}" srcOrd="3" destOrd="0" presId="urn:microsoft.com/office/officeart/2005/8/layout/bProcess3"/>
    <dgm:cxn modelId="{B1CF744F-BFEB-40CE-BFC3-1ED188664CC9}" type="presParOf" srcId="{83CCC05A-8EF4-4B4B-86D0-0CF1E5E3D42D}" destId="{4366D916-8703-44D0-9B29-66401BC3297C}" srcOrd="0" destOrd="0" presId="urn:microsoft.com/office/officeart/2005/8/layout/bProcess3"/>
    <dgm:cxn modelId="{D1EE3E99-BBB4-4D95-97B5-28EC3EEE7809}" type="presParOf" srcId="{EF9D6EDC-2619-4F75-9EBA-810C943B9946}" destId="{AE217493-67AC-40DA-873E-7CCF2AAA3743}" srcOrd="4" destOrd="0" presId="urn:microsoft.com/office/officeart/2005/8/layout/bProcess3"/>
    <dgm:cxn modelId="{0EE72EE0-F042-43A7-8047-E165E69DCCE0}" type="presParOf" srcId="{EF9D6EDC-2619-4F75-9EBA-810C943B9946}" destId="{90D4CDEF-C1D4-4237-AA07-C0C212817FB3}" srcOrd="5" destOrd="0" presId="urn:microsoft.com/office/officeart/2005/8/layout/bProcess3"/>
    <dgm:cxn modelId="{5C9E6174-62CD-4017-9069-490C93449FC8}" type="presParOf" srcId="{90D4CDEF-C1D4-4237-AA07-C0C212817FB3}" destId="{092FEA73-F1EA-4DD7-867C-C7589C3C431E}" srcOrd="0" destOrd="0" presId="urn:microsoft.com/office/officeart/2005/8/layout/bProcess3"/>
    <dgm:cxn modelId="{8123FD4F-218F-4F57-87F4-FE3CAA3C801B}" type="presParOf" srcId="{EF9D6EDC-2619-4F75-9EBA-810C943B9946}" destId="{AC74F252-BDC8-4889-87BC-78304F7455F6}" srcOrd="6" destOrd="0" presId="urn:microsoft.com/office/officeart/2005/8/layout/bProcess3"/>
    <dgm:cxn modelId="{C6011CEC-C684-43AA-BDC2-3B6D90B89816}" type="presParOf" srcId="{EF9D6EDC-2619-4F75-9EBA-810C943B9946}" destId="{A7293D54-9B31-4DDB-A199-1C14E03DFB2F}" srcOrd="7" destOrd="0" presId="urn:microsoft.com/office/officeart/2005/8/layout/bProcess3"/>
    <dgm:cxn modelId="{456EB611-24CF-4EF4-8002-00B36CE599CA}" type="presParOf" srcId="{A7293D54-9B31-4DDB-A199-1C14E03DFB2F}" destId="{9375C756-F14A-4146-A7C7-A11682DC454F}" srcOrd="0" destOrd="0" presId="urn:microsoft.com/office/officeart/2005/8/layout/bProcess3"/>
    <dgm:cxn modelId="{73845CE7-DD6C-406B-A6A0-CD18E65932E8}" type="presParOf" srcId="{EF9D6EDC-2619-4F75-9EBA-810C943B9946}" destId="{6ABF0E38-9797-4F7A-BC2A-6C0DB215DE8C}" srcOrd="8" destOrd="0" presId="urn:microsoft.com/office/officeart/2005/8/layout/bProcess3"/>
    <dgm:cxn modelId="{FD5FE99E-88CB-4916-9E43-282F061A974F}" type="presParOf" srcId="{EF9D6EDC-2619-4F75-9EBA-810C943B9946}" destId="{64B29B28-4BB8-4094-82B5-C07807F94774}" srcOrd="9" destOrd="0" presId="urn:microsoft.com/office/officeart/2005/8/layout/bProcess3"/>
    <dgm:cxn modelId="{9AA29FCF-D3C1-41F8-BBC5-9B74EBDBFF4F}" type="presParOf" srcId="{64B29B28-4BB8-4094-82B5-C07807F94774}" destId="{8E4D9108-0847-43A7-A7B4-137689FEC866}" srcOrd="0" destOrd="0" presId="urn:microsoft.com/office/officeart/2005/8/layout/bProcess3"/>
    <dgm:cxn modelId="{678AE8B4-DFC9-42A1-8226-F05C1F28A69F}" type="presParOf" srcId="{EF9D6EDC-2619-4F75-9EBA-810C943B9946}" destId="{929EC818-FA3E-4354-A30B-B5A7805386B0}" srcOrd="10" destOrd="0" presId="urn:microsoft.com/office/officeart/2005/8/layout/bProcess3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06FD59-169B-42C3-A856-8949C83B4FE1}">
      <dsp:nvSpPr>
        <dsp:cNvPr id="0" name=""/>
        <dsp:cNvSpPr/>
      </dsp:nvSpPr>
      <dsp:spPr>
        <a:xfrm>
          <a:off x="6084104" y="1228505"/>
          <a:ext cx="94221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942217" y="45720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500" kern="1200" dirty="0"/>
        </a:p>
      </dsp:txBody>
      <dsp:txXfrm>
        <a:off x="6530892" y="1269361"/>
        <a:ext cx="48640" cy="9728"/>
      </dsp:txXfrm>
    </dsp:sp>
    <dsp:sp modelId="{4C13BF4B-0626-4A12-BAFA-EC73369533F7}">
      <dsp:nvSpPr>
        <dsp:cNvPr id="0" name=""/>
        <dsp:cNvSpPr/>
      </dsp:nvSpPr>
      <dsp:spPr>
        <a:xfrm>
          <a:off x="1856261" y="5333"/>
          <a:ext cx="4229642" cy="2537785"/>
        </a:xfrm>
        <a:prstGeom prst="rect">
          <a:avLst/>
        </a:prstGeom>
        <a:solidFill>
          <a:srgbClr val="9B653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900" kern="1200" dirty="0"/>
            <a:t>PESQUISA </a:t>
          </a:r>
          <a:r>
            <a:rPr lang="pt-BR" sz="2900" kern="1200" dirty="0" smtClean="0"/>
            <a:t>BIBLIOGRÁFICA </a:t>
          </a:r>
          <a:r>
            <a:rPr lang="pt-BR" sz="2300" kern="1200" dirty="0" smtClean="0"/>
            <a:t>(QUALI-QUANTITATIVA POR METODO DEDUTIVO)</a:t>
          </a:r>
          <a:endParaRPr lang="pt-BR" sz="2300" kern="1200" dirty="0"/>
        </a:p>
      </dsp:txBody>
      <dsp:txXfrm>
        <a:off x="1856261" y="5333"/>
        <a:ext cx="4229642" cy="2537785"/>
      </dsp:txXfrm>
    </dsp:sp>
    <dsp:sp modelId="{83CCC05A-8EF4-4B4B-86D0-0CF1E5E3D42D}">
      <dsp:nvSpPr>
        <dsp:cNvPr id="0" name=""/>
        <dsp:cNvSpPr/>
      </dsp:nvSpPr>
      <dsp:spPr>
        <a:xfrm>
          <a:off x="3971082" y="2541318"/>
          <a:ext cx="5202460" cy="942217"/>
        </a:xfrm>
        <a:custGeom>
          <a:avLst/>
          <a:gdLst/>
          <a:ahLst/>
          <a:cxnLst/>
          <a:rect l="0" t="0" r="0" b="0"/>
          <a:pathLst>
            <a:path>
              <a:moveTo>
                <a:pt x="5202460" y="0"/>
              </a:moveTo>
              <a:lnTo>
                <a:pt x="5202460" y="488208"/>
              </a:lnTo>
              <a:lnTo>
                <a:pt x="0" y="488208"/>
              </a:lnTo>
              <a:lnTo>
                <a:pt x="0" y="942217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500" kern="1200" dirty="0"/>
        </a:p>
      </dsp:txBody>
      <dsp:txXfrm>
        <a:off x="6439997" y="3007563"/>
        <a:ext cx="264631" cy="9728"/>
      </dsp:txXfrm>
    </dsp:sp>
    <dsp:sp modelId="{EE0CAE32-01A5-47E6-89EA-5F93DA67E44E}">
      <dsp:nvSpPr>
        <dsp:cNvPr id="0" name=""/>
        <dsp:cNvSpPr/>
      </dsp:nvSpPr>
      <dsp:spPr>
        <a:xfrm>
          <a:off x="7058721" y="5333"/>
          <a:ext cx="4229642" cy="2537785"/>
        </a:xfrm>
        <a:prstGeom prst="rect">
          <a:avLst/>
        </a:prstGeom>
        <a:solidFill>
          <a:srgbClr val="9B653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700" kern="1200" dirty="0"/>
            <a:t>BUSCA POR </a:t>
          </a:r>
          <a:r>
            <a:rPr lang="pt-BR" sz="2700" kern="1200" dirty="0" smtClean="0"/>
            <a:t>MATERIAIS  </a:t>
          </a:r>
          <a:r>
            <a:rPr lang="pt-BR" sz="2300" kern="1200" dirty="0" smtClean="0"/>
            <a:t>(DIMINUIÇÃO DO INDICE DE DESCARTE DO COCO NA REGIÃO DE MOSSORÓ/RN)</a:t>
          </a:r>
          <a:endParaRPr lang="pt-BR" sz="2300" kern="1200" dirty="0"/>
        </a:p>
      </dsp:txBody>
      <dsp:txXfrm>
        <a:off x="7058721" y="5333"/>
        <a:ext cx="4229642" cy="2537785"/>
      </dsp:txXfrm>
    </dsp:sp>
    <dsp:sp modelId="{90D4CDEF-C1D4-4237-AA07-C0C212817FB3}">
      <dsp:nvSpPr>
        <dsp:cNvPr id="0" name=""/>
        <dsp:cNvSpPr/>
      </dsp:nvSpPr>
      <dsp:spPr>
        <a:xfrm>
          <a:off x="6084104" y="4739109"/>
          <a:ext cx="1071518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52859" y="45720"/>
              </a:lnTo>
              <a:lnTo>
                <a:pt x="552859" y="58180"/>
              </a:lnTo>
              <a:lnTo>
                <a:pt x="1071518" y="58180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500" kern="1200" dirty="0"/>
        </a:p>
      </dsp:txBody>
      <dsp:txXfrm>
        <a:off x="6592308" y="4779965"/>
        <a:ext cx="55109" cy="9728"/>
      </dsp:txXfrm>
    </dsp:sp>
    <dsp:sp modelId="{AE217493-67AC-40DA-873E-7CCF2AAA3743}">
      <dsp:nvSpPr>
        <dsp:cNvPr id="0" name=""/>
        <dsp:cNvSpPr/>
      </dsp:nvSpPr>
      <dsp:spPr>
        <a:xfrm>
          <a:off x="1856261" y="3515936"/>
          <a:ext cx="4229642" cy="2537785"/>
        </a:xfrm>
        <a:prstGeom prst="rect">
          <a:avLst/>
        </a:prstGeom>
        <a:solidFill>
          <a:srgbClr val="9B653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000" kern="1200" dirty="0"/>
            <a:t>DESENVOLVIMENTO</a:t>
          </a:r>
          <a:r>
            <a:rPr lang="pt-BR" sz="3000" kern="1200" baseline="0" dirty="0"/>
            <a:t> DO </a:t>
          </a:r>
          <a:r>
            <a:rPr lang="pt-BR" sz="3000" kern="1200" baseline="0" dirty="0" smtClean="0"/>
            <a:t>BIOPLÁSTICO E POLIMERIZAÇÃO </a:t>
          </a:r>
          <a:r>
            <a:rPr lang="pt-BR" sz="2300" kern="1200" baseline="0" dirty="0" smtClean="0"/>
            <a:t>(CALOR E PRESSAO SOB AS MOLECULAS)</a:t>
          </a:r>
          <a:endParaRPr lang="pt-BR" sz="3000" kern="1200" dirty="0"/>
        </a:p>
      </dsp:txBody>
      <dsp:txXfrm>
        <a:off x="1856261" y="3515936"/>
        <a:ext cx="4229642" cy="2537785"/>
      </dsp:txXfrm>
    </dsp:sp>
    <dsp:sp modelId="{A7293D54-9B31-4DDB-A199-1C14E03DFB2F}">
      <dsp:nvSpPr>
        <dsp:cNvPr id="0" name=""/>
        <dsp:cNvSpPr/>
      </dsp:nvSpPr>
      <dsp:spPr>
        <a:xfrm>
          <a:off x="3971082" y="6064382"/>
          <a:ext cx="5331760" cy="929757"/>
        </a:xfrm>
        <a:custGeom>
          <a:avLst/>
          <a:gdLst/>
          <a:ahLst/>
          <a:cxnLst/>
          <a:rect l="0" t="0" r="0" b="0"/>
          <a:pathLst>
            <a:path>
              <a:moveTo>
                <a:pt x="5331760" y="0"/>
              </a:moveTo>
              <a:lnTo>
                <a:pt x="5331760" y="481978"/>
              </a:lnTo>
              <a:lnTo>
                <a:pt x="0" y="481978"/>
              </a:lnTo>
              <a:lnTo>
                <a:pt x="0" y="929757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500" kern="1200" dirty="0"/>
        </a:p>
      </dsp:txBody>
      <dsp:txXfrm>
        <a:off x="6501524" y="6524397"/>
        <a:ext cx="270878" cy="9728"/>
      </dsp:txXfrm>
    </dsp:sp>
    <dsp:sp modelId="{AC74F252-BDC8-4889-87BC-78304F7455F6}">
      <dsp:nvSpPr>
        <dsp:cNvPr id="0" name=""/>
        <dsp:cNvSpPr/>
      </dsp:nvSpPr>
      <dsp:spPr>
        <a:xfrm>
          <a:off x="7188022" y="3528397"/>
          <a:ext cx="4229642" cy="2537785"/>
        </a:xfrm>
        <a:prstGeom prst="rect">
          <a:avLst/>
        </a:prstGeom>
        <a:solidFill>
          <a:srgbClr val="9B653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000" kern="1200" dirty="0"/>
            <a:t>CRIAÇÃO</a:t>
          </a:r>
          <a:r>
            <a:rPr lang="pt-BR" sz="3000" kern="1200" baseline="0" dirty="0"/>
            <a:t> DO </a:t>
          </a:r>
          <a:r>
            <a:rPr lang="pt-BR" sz="3000" kern="1200" baseline="0" dirty="0" smtClean="0"/>
            <a:t>BIOCOMPÓSITO </a:t>
          </a:r>
          <a:r>
            <a:rPr lang="pt-BR" sz="2300" kern="1200" baseline="0" dirty="0" smtClean="0"/>
            <a:t>(BIOPLASTICO COM FIBRA DO COCO)</a:t>
          </a:r>
          <a:endParaRPr lang="pt-BR" sz="2300" kern="1200" dirty="0"/>
        </a:p>
      </dsp:txBody>
      <dsp:txXfrm>
        <a:off x="7188022" y="3528397"/>
        <a:ext cx="4229642" cy="2537785"/>
      </dsp:txXfrm>
    </dsp:sp>
    <dsp:sp modelId="{64B29B28-4BB8-4094-82B5-C07807F94774}">
      <dsp:nvSpPr>
        <dsp:cNvPr id="0" name=""/>
        <dsp:cNvSpPr/>
      </dsp:nvSpPr>
      <dsp:spPr>
        <a:xfrm>
          <a:off x="6084104" y="8249713"/>
          <a:ext cx="942217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942217" y="45720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500" kern="1200" dirty="0"/>
        </a:p>
      </dsp:txBody>
      <dsp:txXfrm>
        <a:off x="6530892" y="8290568"/>
        <a:ext cx="48640" cy="9728"/>
      </dsp:txXfrm>
    </dsp:sp>
    <dsp:sp modelId="{6ABF0E38-9797-4F7A-BC2A-6C0DB215DE8C}">
      <dsp:nvSpPr>
        <dsp:cNvPr id="0" name=""/>
        <dsp:cNvSpPr/>
      </dsp:nvSpPr>
      <dsp:spPr>
        <a:xfrm>
          <a:off x="1856261" y="7026540"/>
          <a:ext cx="4229642" cy="2537785"/>
        </a:xfrm>
        <a:prstGeom prst="rect">
          <a:avLst/>
        </a:prstGeom>
        <a:solidFill>
          <a:srgbClr val="9B653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700" kern="1200" dirty="0"/>
            <a:t>TESTES DE </a:t>
          </a:r>
          <a:r>
            <a:rPr lang="pt-BR" sz="2700" kern="1200" dirty="0" smtClean="0"/>
            <a:t>BIODEGRADAÇÃO </a:t>
          </a:r>
          <a:r>
            <a:rPr lang="pt-BR" sz="2300" kern="1200" dirty="0" smtClean="0"/>
            <a:t>(QUEBRA DA CADEIA MOLECULAR FEITA POR MICROORGANSMOS)</a:t>
          </a:r>
          <a:endParaRPr lang="pt-BR" sz="2300" kern="1200" dirty="0"/>
        </a:p>
      </dsp:txBody>
      <dsp:txXfrm>
        <a:off x="1856261" y="7026540"/>
        <a:ext cx="4229642" cy="2537785"/>
      </dsp:txXfrm>
    </dsp:sp>
    <dsp:sp modelId="{929EC818-FA3E-4354-A30B-B5A7805386B0}">
      <dsp:nvSpPr>
        <dsp:cNvPr id="0" name=""/>
        <dsp:cNvSpPr/>
      </dsp:nvSpPr>
      <dsp:spPr>
        <a:xfrm>
          <a:off x="7058721" y="7026540"/>
          <a:ext cx="4229642" cy="2537785"/>
        </a:xfrm>
        <a:prstGeom prst="rect">
          <a:avLst/>
        </a:prstGeom>
        <a:solidFill>
          <a:srgbClr val="9B653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8704" tIns="298704" rIns="298704" bIns="298704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4200" kern="1200" dirty="0"/>
            <a:t>ANÁLISE DOS RESULTADOS</a:t>
          </a:r>
        </a:p>
      </dsp:txBody>
      <dsp:txXfrm>
        <a:off x="7058721" y="7026540"/>
        <a:ext cx="4229642" cy="25377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ectangle 1"/>
          <p:cNvSpPr/>
          <p:nvPr/>
        </p:nvSpPr>
        <p:spPr>
          <a:xfrm>
            <a:off x="0" y="0"/>
            <a:ext cx="6858000" cy="9144000"/>
          </a:xfrm>
          <a:prstGeom prst="rect">
            <a:avLst/>
          </a:prstGeom>
          <a:solidFill>
            <a:srgbClr val="FFFFFF"/>
          </a:solidFill>
          <a:ln w="9360">
            <a:noFill/>
          </a:ln>
        </p:spPr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755280" y="5078160"/>
            <a:ext cx="6046920" cy="480996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pt-BR" sz="1200" b="0" strike="noStrike" spc="-1">
                <a:solidFill>
                  <a:srgbClr val="000000"/>
                </a:solidFill>
                <a:latin typeface="Times New Roman"/>
              </a:rPr>
              <a:t>Clique para editar o formato de notas</a:t>
            </a:r>
          </a:p>
        </p:txBody>
      </p:sp>
      <p:sp>
        <p:nvSpPr>
          <p:cNvPr id="78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79600" cy="533520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ct val="93000"/>
              </a:lnSpc>
            </a:pPr>
            <a:r>
              <a:rPr lang="pt-BR" sz="1400" b="0" strike="noStrike" spc="-1" dirty="0">
                <a:solidFill>
                  <a:srgbClr val="000000"/>
                </a:solidFill>
                <a:latin typeface="Times New Roman"/>
                <a:ea typeface="Segoe UI"/>
              </a:rPr>
              <a:t>&lt;cabeçalho&gt;</a:t>
            </a:r>
            <a:endParaRPr lang="pt-BR" sz="1400" b="0" strike="noStrike" spc="-1" dirty="0">
              <a:latin typeface="Times New Roman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 type="dt"/>
          </p:nvPr>
        </p:nvSpPr>
        <p:spPr>
          <a:xfrm>
            <a:off x="4277880" y="0"/>
            <a:ext cx="3279960" cy="533520"/>
          </a:xfrm>
          <a:prstGeom prst="rect">
            <a:avLst/>
          </a:prstGeom>
        </p:spPr>
        <p:txBody>
          <a:bodyPr lIns="0" tIns="0" rIns="0" bIns="0"/>
          <a:lstStyle/>
          <a:p>
            <a:pPr algn="r">
              <a:lnSpc>
                <a:spcPct val="93000"/>
              </a:lnSpc>
            </a:pPr>
            <a:r>
              <a:rPr lang="pt-BR" sz="1400" b="0" strike="noStrike" spc="-1" dirty="0">
                <a:solidFill>
                  <a:srgbClr val="000000"/>
                </a:solidFill>
                <a:latin typeface="Times New Roman"/>
                <a:ea typeface="Segoe UI"/>
              </a:rPr>
              <a:t>&lt;data/hora&gt;</a:t>
            </a:r>
            <a:endParaRPr lang="pt-BR" sz="1400" b="0" strike="noStrike" spc="-1" dirty="0">
              <a:latin typeface="Times New Roman"/>
            </a:endParaRPr>
          </a:p>
        </p:txBody>
      </p:sp>
      <p:sp>
        <p:nvSpPr>
          <p:cNvPr id="80" name="PlaceHolder 5"/>
          <p:cNvSpPr>
            <a:spLocks noGrp="1"/>
          </p:cNvSpPr>
          <p:nvPr>
            <p:ph type="ftr"/>
          </p:nvPr>
        </p:nvSpPr>
        <p:spPr>
          <a:xfrm>
            <a:off x="0" y="10156680"/>
            <a:ext cx="3279600" cy="533520"/>
          </a:xfrm>
          <a:prstGeom prst="rect">
            <a:avLst/>
          </a:prstGeom>
        </p:spPr>
        <p:txBody>
          <a:bodyPr lIns="0" tIns="0" rIns="0" bIns="0" anchor="b"/>
          <a:lstStyle/>
          <a:p>
            <a:pPr>
              <a:lnSpc>
                <a:spcPct val="93000"/>
              </a:lnSpc>
            </a:pPr>
            <a:r>
              <a:rPr lang="pt-BR" sz="1400" b="0" strike="noStrike" spc="-1" dirty="0">
                <a:solidFill>
                  <a:srgbClr val="000000"/>
                </a:solidFill>
                <a:latin typeface="Times New Roman"/>
                <a:ea typeface="Segoe UI"/>
              </a:rPr>
              <a:t>&lt;rodapé&gt;</a:t>
            </a:r>
            <a:endParaRPr lang="pt-BR" sz="1400" b="0" strike="noStrike" spc="-1" dirty="0">
              <a:latin typeface="Times New Roman"/>
            </a:endParaRPr>
          </a:p>
        </p:txBody>
      </p:sp>
      <p:sp>
        <p:nvSpPr>
          <p:cNvPr id="81" name="PlaceHolder 6"/>
          <p:cNvSpPr>
            <a:spLocks noGrp="1"/>
          </p:cNvSpPr>
          <p:nvPr>
            <p:ph type="sldNum"/>
          </p:nvPr>
        </p:nvSpPr>
        <p:spPr>
          <a:xfrm>
            <a:off x="4277880" y="10156680"/>
            <a:ext cx="3279960" cy="533520"/>
          </a:xfrm>
          <a:prstGeom prst="rect">
            <a:avLst/>
          </a:prstGeom>
        </p:spPr>
        <p:txBody>
          <a:bodyPr lIns="0" tIns="0" rIns="0" bIns="0" anchor="b"/>
          <a:lstStyle/>
          <a:p>
            <a:pPr algn="r">
              <a:lnSpc>
                <a:spcPct val="93000"/>
              </a:lnSpc>
            </a:pPr>
            <a:fld id="{A0B5BD6F-9CA5-47C0-AD81-C3717F995D1D}" type="slidenum">
              <a:rPr lang="pt-BR" sz="1400" b="0" strike="noStrike" spc="-1">
                <a:solidFill>
                  <a:srgbClr val="000000"/>
                </a:solidFill>
                <a:latin typeface="Times New Roman"/>
                <a:ea typeface="Segoe UI"/>
              </a:rPr>
              <a:pPr algn="r">
                <a:lnSpc>
                  <a:spcPct val="93000"/>
                </a:lnSpc>
              </a:pPr>
              <a:t>‹nº›</a:t>
            </a:fld>
            <a:endParaRPr lang="pt-BR" sz="1400" b="0" strike="noStrike" spc="-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2902785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/>
          </p:nvPr>
        </p:nvSpPr>
        <p:spPr/>
        <p:txBody>
          <a:bodyPr/>
          <a:lstStyle/>
          <a:p>
            <a:pPr algn="r">
              <a:lnSpc>
                <a:spcPct val="93000"/>
              </a:lnSpc>
            </a:pPr>
            <a:fld id="{A0B5BD6F-9CA5-47C0-AD81-C3717F995D1D}" type="slidenum">
              <a:rPr lang="pt-BR" sz="1400" b="0" strike="noStrike" spc="-1" smtClean="0">
                <a:solidFill>
                  <a:srgbClr val="000000"/>
                </a:solidFill>
                <a:latin typeface="Times New Roman"/>
                <a:ea typeface="Segoe UI"/>
              </a:rPr>
              <a:pPr algn="r">
                <a:lnSpc>
                  <a:spcPct val="93000"/>
                </a:lnSpc>
              </a:pPr>
              <a:t>1</a:t>
            </a:fld>
            <a:endParaRPr lang="pt-BR" sz="1400" b="0" strike="noStrike" spc="-1" dirty="0"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20048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1620000" y="1723617"/>
            <a:ext cx="29162880" cy="7214855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20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1620000" y="10109868"/>
            <a:ext cx="29162880" cy="25058679"/>
          </a:xfrm>
          <a:prstGeom prst="rect">
            <a:avLst/>
          </a:prstGeom>
        </p:spPr>
        <p:txBody>
          <a:bodyPr lIns="0" tIns="0" rIns="0" bIns="0" anchor="ctr"/>
          <a:lstStyle/>
          <a:p>
            <a:pPr marL="342720" indent="-342720" algn="ctr">
              <a:spcBef>
                <a:spcPts val="3773"/>
              </a:spcBef>
            </a:pPr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1620000" y="1723617"/>
            <a:ext cx="29162880" cy="7214855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20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1620000" y="10109868"/>
            <a:ext cx="29162880" cy="25058679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1620000" y="1723617"/>
            <a:ext cx="29162880" cy="7214855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20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1620000" y="10109868"/>
            <a:ext cx="14231160" cy="25058679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16563240" y="10109868"/>
            <a:ext cx="14231160" cy="25058679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1620000" y="1723617"/>
            <a:ext cx="29162880" cy="7214855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20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1620000" y="1723617"/>
            <a:ext cx="29162880" cy="33444931"/>
          </a:xfrm>
          <a:prstGeom prst="rect">
            <a:avLst/>
          </a:prstGeom>
        </p:spPr>
        <p:txBody>
          <a:bodyPr lIns="0" tIns="0" rIns="0" bIns="0" anchor="ctr"/>
          <a:lstStyle/>
          <a:p>
            <a:pPr marL="342720" indent="-342720" algn="ctr">
              <a:spcBef>
                <a:spcPts val="3773"/>
              </a:spcBef>
            </a:pPr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1620000" y="1723617"/>
            <a:ext cx="29162880" cy="7214855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20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1620000" y="10109868"/>
            <a:ext cx="14231160" cy="1195264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1620000" y="23198267"/>
            <a:ext cx="14231160" cy="1195264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16563240" y="10109868"/>
            <a:ext cx="14231160" cy="25058679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1620000" y="1723617"/>
            <a:ext cx="29162880" cy="7214855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20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1620000" y="10109868"/>
            <a:ext cx="14231160" cy="25058679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16563240" y="10109868"/>
            <a:ext cx="14231160" cy="1195264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16563240" y="23198267"/>
            <a:ext cx="14231160" cy="1195264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1620000" y="1723617"/>
            <a:ext cx="29162880" cy="7214855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20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1620000" y="10109868"/>
            <a:ext cx="14231160" cy="1195264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16563240" y="10109868"/>
            <a:ext cx="14231160" cy="1195264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1620000" y="23198267"/>
            <a:ext cx="29162880" cy="1195264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1620000" y="1723617"/>
            <a:ext cx="29162880" cy="7214855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20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1620000" y="10109868"/>
            <a:ext cx="29162880" cy="1195264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1620000" y="23198267"/>
            <a:ext cx="29162880" cy="1195264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1620000" y="1723617"/>
            <a:ext cx="29162880" cy="7214855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20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1620000" y="10109868"/>
            <a:ext cx="14231160" cy="1195264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16563240" y="10109868"/>
            <a:ext cx="14231160" cy="1195264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16563240" y="23198267"/>
            <a:ext cx="14231160" cy="1195264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1620000" y="23198267"/>
            <a:ext cx="14231160" cy="1195264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1620000" y="1723617"/>
            <a:ext cx="29162880" cy="7214855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pt-BR" sz="208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1620000" y="10109868"/>
            <a:ext cx="9390240" cy="1195264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11480040" y="10109868"/>
            <a:ext cx="9390240" cy="1195264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21340440" y="10109868"/>
            <a:ext cx="9390240" cy="1195264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21340440" y="23198267"/>
            <a:ext cx="9390240" cy="1195264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11480040" y="23198267"/>
            <a:ext cx="9390240" cy="1195264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1620000" y="23198267"/>
            <a:ext cx="9390240" cy="1195264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pt-BR" sz="151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1620000" y="1723617"/>
            <a:ext cx="29162880" cy="7214855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pt-BR" sz="20800" b="0" strike="noStrike" spc="-1">
                <a:solidFill>
                  <a:srgbClr val="000000"/>
                </a:solidFill>
                <a:latin typeface="Arial"/>
              </a:rPr>
              <a:t>Clique para editar o formato do texto do título</a:t>
            </a: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1620000" y="10109868"/>
            <a:ext cx="29162880" cy="25058679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342720" indent="-342720">
              <a:spcBef>
                <a:spcPts val="3773"/>
              </a:spcBef>
            </a:pPr>
            <a:r>
              <a:rPr lang="pt-BR" sz="15100" b="0" strike="noStrike" spc="-1">
                <a:solidFill>
                  <a:srgbClr val="000000"/>
                </a:solidFill>
                <a:latin typeface="Arial"/>
              </a:rPr>
              <a:t>Clique para editar o formato do texto da estrutura de tópicos</a:t>
            </a:r>
          </a:p>
          <a:p>
            <a:pPr marL="742680" lvl="1" indent="-285480">
              <a:spcBef>
                <a:spcPts val="3300"/>
              </a:spcBef>
            </a:pPr>
            <a:r>
              <a:rPr lang="pt-BR" sz="13200" b="0" strike="noStrike" spc="-1">
                <a:solidFill>
                  <a:srgbClr val="000000"/>
                </a:solidFill>
                <a:latin typeface="Arial"/>
              </a:rPr>
              <a:t>2.º nível da estrutura de tópicos</a:t>
            </a:r>
          </a:p>
          <a:p>
            <a:pPr marL="1143000" lvl="2" indent="-228600">
              <a:spcBef>
                <a:spcPts val="2823"/>
              </a:spcBef>
              <a:buClr>
                <a:srgbClr val="000000"/>
              </a:buClr>
              <a:buFont typeface="Times New Roman"/>
              <a:buChar char="•"/>
            </a:pPr>
            <a:r>
              <a:rPr lang="pt-BR" sz="11300" b="0" strike="noStrike" spc="-1">
                <a:solidFill>
                  <a:srgbClr val="000000"/>
                </a:solidFill>
                <a:latin typeface="Arial"/>
              </a:rPr>
              <a:t>3.º nível da estrutura de tópicos</a:t>
            </a:r>
          </a:p>
          <a:p>
            <a:pPr marL="1600200" lvl="3" indent="-228600">
              <a:spcBef>
                <a:spcPts val="2373"/>
              </a:spcBef>
              <a:buClr>
                <a:srgbClr val="000000"/>
              </a:buClr>
              <a:buFont typeface="Times New Roman"/>
              <a:buChar char="–"/>
            </a:pPr>
            <a:r>
              <a:rPr lang="pt-BR" sz="9500" b="0" strike="noStrike" spc="-1">
                <a:solidFill>
                  <a:srgbClr val="000000"/>
                </a:solidFill>
                <a:latin typeface="Arial"/>
              </a:rPr>
              <a:t>4.º nível da estrutura de tópicos</a:t>
            </a:r>
          </a:p>
          <a:p>
            <a:pPr marL="2057400" lvl="4" indent="-228600">
              <a:spcBef>
                <a:spcPts val="2373"/>
              </a:spcBef>
              <a:buClr>
                <a:srgbClr val="000000"/>
              </a:buClr>
              <a:buFont typeface="Times New Roman"/>
              <a:buChar char="»"/>
            </a:pPr>
            <a:r>
              <a:rPr lang="pt-BR" sz="9500" b="0" strike="noStrike" spc="-1">
                <a:solidFill>
                  <a:srgbClr val="000000"/>
                </a:solidFill>
                <a:latin typeface="Arial"/>
              </a:rPr>
              <a:t>5.º nível da estrutura de tópicos</a:t>
            </a:r>
          </a:p>
          <a:p>
            <a:pPr marL="2057400" lvl="5" indent="-228600">
              <a:spcBef>
                <a:spcPts val="2373"/>
              </a:spcBef>
              <a:buClr>
                <a:srgbClr val="000000"/>
              </a:buClr>
              <a:buFont typeface="Times New Roman"/>
              <a:buChar char="»"/>
            </a:pPr>
            <a:r>
              <a:rPr lang="pt-BR" sz="9500" b="0" strike="noStrike" spc="-1">
                <a:solidFill>
                  <a:srgbClr val="000000"/>
                </a:solidFill>
                <a:latin typeface="Arial"/>
              </a:rPr>
              <a:t>6.º nível da estrutura de tópicos</a:t>
            </a:r>
          </a:p>
          <a:p>
            <a:pPr marL="2057400" lvl="6" indent="-228600">
              <a:spcBef>
                <a:spcPts val="2373"/>
              </a:spcBef>
              <a:buClr>
                <a:srgbClr val="000000"/>
              </a:buClr>
              <a:buFont typeface="Times New Roman"/>
              <a:buChar char="»"/>
            </a:pPr>
            <a:r>
              <a:rPr lang="pt-BR" sz="9500" b="0" strike="noStrike" spc="-1">
                <a:solidFill>
                  <a:srgbClr val="000000"/>
                </a:solidFill>
                <a:latin typeface="Arial"/>
              </a:rPr>
              <a:t>7.º nível da estrutura de tópicos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openxmlformats.org/officeDocument/2006/relationships/hyperlink" Target="https://www.european-bioplastics.org/about-us/" TargetMode="External"/><Relationship Id="rId18" Type="http://schemas.openxmlformats.org/officeDocument/2006/relationships/hyperlink" Target="https://ilzb.org/conceito-lixo-zero/" TargetMode="External"/><Relationship Id="rId3" Type="http://schemas.openxmlformats.org/officeDocument/2006/relationships/image" Target="../media/image1.png"/><Relationship Id="rId21" Type="http://schemas.openxmlformats.org/officeDocument/2006/relationships/image" Target="../media/image7.jpeg"/><Relationship Id="rId7" Type="http://schemas.openxmlformats.org/officeDocument/2006/relationships/diagramColors" Target="../diagrams/colors1.xml"/><Relationship Id="rId12" Type="http://schemas.openxmlformats.org/officeDocument/2006/relationships/hyperlink" Target="https://www.google.com.br/amp/s/www.ecycle.com.br/biodegradaveis/amp/" TargetMode="External"/><Relationship Id="rId17" Type="http://schemas.openxmlformats.org/officeDocument/2006/relationships/hyperlink" Target="https://www.pensamentoverde.com.br/sustentabilidade/produtos-biodegradaveis/" TargetMode="External"/><Relationship Id="rId2" Type="http://schemas.openxmlformats.org/officeDocument/2006/relationships/notesSlide" Target="../notesSlides/notesSlide1.xml"/><Relationship Id="rId16" Type="http://schemas.openxmlformats.org/officeDocument/2006/relationships/hyperlink" Target="https://www.scielo.br/j/qn/a/YJDjDfvLBpkkbFXML3GPjdt/?lang=pt&amp;format=html" TargetMode="External"/><Relationship Id="rId20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5.jpeg"/><Relationship Id="rId5" Type="http://schemas.openxmlformats.org/officeDocument/2006/relationships/diagramLayout" Target="../diagrams/layout1.xml"/><Relationship Id="rId15" Type="http://schemas.openxmlformats.org/officeDocument/2006/relationships/hyperlink" Target="https://www.scielo.br/j/po/a/Wztf7qWhDzyVmsXmdQsQKXn/?lang=pt&amp;format=html" TargetMode="External"/><Relationship Id="rId10" Type="http://schemas.openxmlformats.org/officeDocument/2006/relationships/image" Target="../media/image4.jpeg"/><Relationship Id="rId19" Type="http://schemas.openxmlformats.org/officeDocument/2006/relationships/hyperlink" Target="https://revistapesquisa.fapesp.br/planeta-plastico/" TargetMode="External"/><Relationship Id="rId4" Type="http://schemas.openxmlformats.org/officeDocument/2006/relationships/diagramData" Target="../diagrams/data1.xml"/><Relationship Id="rId9" Type="http://schemas.openxmlformats.org/officeDocument/2006/relationships/image" Target="../media/image3.jpeg"/><Relationship Id="rId14" Type="http://schemas.openxmlformats.org/officeDocument/2006/relationships/hyperlink" Target="https://www.google.com.br/amp/s/g1.globo.com/google/amp/sp/itapetininga-regiao/especial-publicitario/um/troque-todos-por-um/noticia/2018/10/11/como-um-produto-biodegradavel-ajuda-o-meio-ambiente.g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CustomShape 9"/>
          <p:cNvSpPr/>
          <p:nvPr/>
        </p:nvSpPr>
        <p:spPr>
          <a:xfrm>
            <a:off x="19754820" y="7845267"/>
            <a:ext cx="9629587" cy="980964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9B6539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32000" tIns="216000" rIns="432000" bIns="216000"/>
          <a:lstStyle/>
          <a:p>
            <a:pPr algn="ctr">
              <a:lnSpc>
                <a:spcPct val="100000"/>
              </a:lnSpc>
              <a:spcBef>
                <a:spcPts val="5312"/>
              </a:spcBef>
            </a:pPr>
            <a:r>
              <a:rPr lang="pt-BR" sz="4400" b="1" strike="noStrike" spc="-1" dirty="0">
                <a:solidFill>
                  <a:srgbClr val="FFFFFF"/>
                </a:solidFill>
                <a:latin typeface="Arial"/>
              </a:rPr>
              <a:t>METODOLOGIA</a:t>
            </a:r>
            <a:r>
              <a:rPr lang="pt-BR" sz="3600" b="1" strike="noStrike" spc="-1" dirty="0">
                <a:solidFill>
                  <a:srgbClr val="FFFFFF"/>
                </a:solidFill>
                <a:latin typeface="Arial"/>
              </a:rPr>
              <a:t> </a:t>
            </a:r>
            <a:endParaRPr lang="pt-BR" sz="3600" b="0" strike="noStrike" spc="-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51" name="Imagem 50">
            <a:extLst>
              <a:ext uri="{FF2B5EF4-FFF2-40B4-BE49-F238E27FC236}">
                <a16:creationId xmlns="" xmlns:a16="http://schemas.microsoft.com/office/drawing/2014/main" id="{663C0748-30FA-9A75-C3EA-BE09E88A39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9814383">
            <a:off x="19478190" y="7667855"/>
            <a:ext cx="1830874" cy="1293972"/>
          </a:xfrm>
          <a:prstGeom prst="rect">
            <a:avLst/>
          </a:prstGeom>
        </p:spPr>
      </p:pic>
      <p:sp>
        <p:nvSpPr>
          <p:cNvPr id="82" name="CustomShape 1"/>
          <p:cNvSpPr/>
          <p:nvPr/>
        </p:nvSpPr>
        <p:spPr>
          <a:xfrm>
            <a:off x="1766082" y="-76555"/>
            <a:ext cx="28907633" cy="7984452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pt-BR" sz="7600" b="1" spc="-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DESENVOLVIMENTO DE OBJETOS BIODEGRADÁVEIS ATRAVÉS DA FIBRA DO COCO (</a:t>
            </a:r>
            <a:r>
              <a:rPr lang="pt-BR" sz="8000" b="0" i="1" dirty="0">
                <a:effectLst/>
              </a:rPr>
              <a:t>Cocos nucifera</a:t>
            </a:r>
            <a:r>
              <a:rPr lang="pt-BR" sz="8000" i="1" dirty="0"/>
              <a:t>)</a:t>
            </a:r>
            <a:endParaRPr lang="pt-BR" sz="7600" b="1" strike="noStrike" spc="-1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pt-BR" sz="4000" strike="noStrike" spc="-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ÁREA: CIENCIAS BIOL</a:t>
            </a:r>
            <a:r>
              <a:rPr lang="pt-BR" sz="4000" spc="-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ÓGICAS</a:t>
            </a:r>
            <a:endParaRPr lang="pt-BR" sz="4000" strike="noStrike" spc="-1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pt-BR" sz="4400" spc="-1" dirty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Maria Eduarda Azevedo Araújo¹ e-mail:eduardaazevedo1810@gmail.com</a:t>
            </a:r>
          </a:p>
          <a:p>
            <a:pPr algn="ctr"/>
            <a:r>
              <a:rPr lang="pt-BR" sz="4400" spc="-1" dirty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Pedro Lucas Araújo de Morais¹ e-mail:pedroa.amb@gmail.com</a:t>
            </a:r>
          </a:p>
          <a:p>
            <a:pPr algn="ctr">
              <a:lnSpc>
                <a:spcPct val="100000"/>
              </a:lnSpc>
            </a:pPr>
            <a:r>
              <a:rPr lang="pt-BR" sz="4400" spc="-1" dirty="0">
                <a:solidFill>
                  <a:srgbClr val="000000"/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Sophia Magalhães Galvão¹ e-mail:sophiamag08@gmail.com</a:t>
            </a:r>
          </a:p>
          <a:p>
            <a:pPr algn="ctr"/>
            <a:r>
              <a:rPr lang="pt-BR" sz="4400" b="0" strike="noStrike" spc="-1" dirty="0">
                <a:solidFill>
                  <a:srgbClr val="000000"/>
                </a:solidFill>
                <a:latin typeface="Arial"/>
                <a:ea typeface="MS Gothic"/>
              </a:rPr>
              <a:t>Karla Raquel Mourão Campos da </a:t>
            </a:r>
            <a:r>
              <a:rPr lang="pt-BR" sz="4400" b="0" strike="noStrike" spc="-1" dirty="0" smtClean="0">
                <a:solidFill>
                  <a:srgbClr val="000000"/>
                </a:solidFill>
                <a:latin typeface="Arial"/>
                <a:ea typeface="MS Gothic"/>
              </a:rPr>
              <a:t>Rocha</a:t>
            </a:r>
            <a:r>
              <a:rPr lang="pt-BR" sz="4400" spc="-1" baseline="30000" dirty="0" smtClean="0">
                <a:solidFill>
                  <a:srgbClr val="000000"/>
                </a:solidFill>
                <a:latin typeface="Arial"/>
                <a:ea typeface="MS Gothic"/>
              </a:rPr>
              <a:t>2 </a:t>
            </a:r>
          </a:p>
          <a:p>
            <a:pPr algn="ctr"/>
            <a:r>
              <a:rPr lang="pt-BR" sz="4400" spc="-1" dirty="0" smtClean="0">
                <a:solidFill>
                  <a:srgbClr val="000000"/>
                </a:solidFill>
                <a:latin typeface="Arial"/>
                <a:ea typeface="MS Gothic"/>
              </a:rPr>
              <a:t>Flávio Junior da Silva</a:t>
            </a:r>
            <a:r>
              <a:rPr lang="pt-BR" sz="4400" spc="-1" baseline="30000" dirty="0" smtClean="0">
                <a:solidFill>
                  <a:srgbClr val="000000"/>
                </a:solidFill>
                <a:ea typeface="ＭＳ Ｐゴシック"/>
              </a:rPr>
              <a:t>3</a:t>
            </a:r>
            <a:endParaRPr lang="pt-BR" sz="4400" b="0" strike="noStrike" spc="-1" dirty="0">
              <a:solidFill>
                <a:srgbClr val="000000"/>
              </a:solidFill>
              <a:latin typeface="Arial"/>
              <a:ea typeface="MS Gothic"/>
            </a:endParaRPr>
          </a:p>
          <a:p>
            <a:pPr algn="ctr"/>
            <a:r>
              <a:rPr lang="pt-BR" sz="3600" b="0" strike="noStrike" spc="-1" baseline="30000" dirty="0">
                <a:solidFill>
                  <a:srgbClr val="000000"/>
                </a:solidFill>
                <a:latin typeface="Arial"/>
                <a:ea typeface="ＭＳ Ｐゴシック"/>
              </a:rPr>
              <a:t>1</a:t>
            </a:r>
            <a:r>
              <a:rPr lang="pt-BR" sz="3600" b="0" i="1" strike="noStrike" spc="-1" dirty="0">
                <a:solidFill>
                  <a:srgbClr val="000000"/>
                </a:solidFill>
                <a:latin typeface="Arial"/>
                <a:ea typeface="MS Gothic"/>
              </a:rPr>
              <a:t>Autor, </a:t>
            </a:r>
            <a:r>
              <a:rPr lang="pt-BR" sz="3600" b="0" strike="noStrike" spc="-1" baseline="30000" dirty="0" smtClean="0">
                <a:solidFill>
                  <a:srgbClr val="000000"/>
                </a:solidFill>
                <a:latin typeface="Arial"/>
                <a:ea typeface="ＭＳ Ｐゴシック"/>
              </a:rPr>
              <a:t>2</a:t>
            </a:r>
            <a:r>
              <a:rPr lang="pt-BR" sz="3600" b="0" i="1" strike="noStrike" spc="-1" dirty="0" smtClean="0">
                <a:solidFill>
                  <a:srgbClr val="000000"/>
                </a:solidFill>
                <a:latin typeface="Arial"/>
                <a:ea typeface="MS Gothic"/>
              </a:rPr>
              <a:t>Orientador , Co-orientador</a:t>
            </a:r>
            <a:r>
              <a:rPr lang="pt-BR" sz="4400" spc="-1" baseline="30000" dirty="0" smtClean="0">
                <a:solidFill>
                  <a:srgbClr val="000000"/>
                </a:solidFill>
                <a:ea typeface="ＭＳ Ｐゴシック"/>
              </a:rPr>
              <a:t>3</a:t>
            </a:r>
            <a:endParaRPr lang="pt-BR" sz="4400" spc="-1" baseline="30000" dirty="0">
              <a:solidFill>
                <a:srgbClr val="000000"/>
              </a:solidFill>
              <a:latin typeface="Arial"/>
              <a:ea typeface="ＭＳ Ｐゴシック"/>
            </a:endParaRPr>
          </a:p>
          <a:p>
            <a:pPr algn="ctr"/>
            <a:r>
              <a:rPr lang="pt-BR" sz="4000" i="1" spc="-1" dirty="0">
                <a:solidFill>
                  <a:srgbClr val="000000"/>
                </a:solidFill>
                <a:latin typeface="Arial"/>
                <a:ea typeface="MS Gothic"/>
              </a:rPr>
              <a:t>CEEP-Centro Estadual de Educação Profissional Professor Francisco de Assis Pedrosa.</a:t>
            </a:r>
          </a:p>
          <a:p>
            <a:pPr algn="ctr">
              <a:lnSpc>
                <a:spcPct val="114000"/>
              </a:lnSpc>
            </a:pPr>
            <a:r>
              <a:rPr lang="pt-BR" sz="4000" i="1" spc="-1" dirty="0">
                <a:solidFill>
                  <a:srgbClr val="000000"/>
                </a:solidFill>
                <a:latin typeface="Arial"/>
                <a:ea typeface="MS Gothic"/>
              </a:rPr>
              <a:t>Mossoró- Rio Grande do Norte- Brasil</a:t>
            </a:r>
            <a:r>
              <a:rPr lang="pt-BR" sz="4400" dirty="0"/>
              <a:t/>
            </a:r>
            <a:br>
              <a:rPr lang="pt-BR" sz="4400" dirty="0"/>
            </a:br>
            <a:endParaRPr lang="pt-BR" sz="3600" dirty="0"/>
          </a:p>
          <a:p>
            <a:pPr algn="ctr">
              <a:lnSpc>
                <a:spcPct val="100000"/>
              </a:lnSpc>
            </a:pPr>
            <a:endParaRPr lang="pt-BR" sz="4400" spc="-1" dirty="0">
              <a:solidFill>
                <a:srgbClr val="000000"/>
              </a:solidFill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lnSpc>
                <a:spcPct val="100000"/>
              </a:lnSpc>
            </a:pPr>
            <a:endParaRPr lang="pt-BR" sz="6000" strike="noStrike" spc="-1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lnSpc>
                <a:spcPct val="100000"/>
              </a:lnSpc>
            </a:pPr>
            <a:endParaRPr lang="pt-BR" sz="9600" b="0" strike="noStrike" spc="-1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3" name="CustomShape 2"/>
          <p:cNvSpPr/>
          <p:nvPr/>
        </p:nvSpPr>
        <p:spPr>
          <a:xfrm>
            <a:off x="1720259" y="6425099"/>
            <a:ext cx="29610360" cy="3980014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/>
            <a:r>
              <a:rPr lang="pt-BR" sz="4400" b="0" strike="noStrike" spc="-1" dirty="0">
                <a:solidFill>
                  <a:srgbClr val="000000"/>
                </a:solidFill>
                <a:latin typeface="Arial"/>
                <a:ea typeface="MS Gothic"/>
              </a:rPr>
              <a:t> </a:t>
            </a:r>
            <a:endParaRPr lang="pt-BR" sz="3600" dirty="0"/>
          </a:p>
        </p:txBody>
      </p:sp>
      <p:sp>
        <p:nvSpPr>
          <p:cNvPr id="85" name="CustomShape 3"/>
          <p:cNvSpPr/>
          <p:nvPr/>
        </p:nvSpPr>
        <p:spPr>
          <a:xfrm>
            <a:off x="2901003" y="7883437"/>
            <a:ext cx="9631846" cy="980964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9B6539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32000" tIns="216000" rIns="432000" bIns="216000"/>
          <a:lstStyle/>
          <a:p>
            <a:pPr algn="ctr">
              <a:lnSpc>
                <a:spcPct val="100000"/>
              </a:lnSpc>
              <a:spcBef>
                <a:spcPts val="5312"/>
              </a:spcBef>
            </a:pPr>
            <a:r>
              <a:rPr lang="pt-BR" sz="4400" b="1" strike="noStrike" spc="-1" dirty="0">
                <a:solidFill>
                  <a:srgbClr val="FFFFFF"/>
                </a:solidFill>
                <a:latin typeface="Arial"/>
              </a:rPr>
              <a:t>INTRODUÇÃO</a:t>
            </a:r>
            <a:endParaRPr lang="pt-BR" sz="4400" b="0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" name="CustomShape 6"/>
          <p:cNvSpPr/>
          <p:nvPr/>
        </p:nvSpPr>
        <p:spPr>
          <a:xfrm>
            <a:off x="11251903" y="19692944"/>
            <a:ext cx="9900241" cy="980964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9B6539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32000" tIns="216000" rIns="432000" bIns="216000"/>
          <a:lstStyle/>
          <a:p>
            <a:pPr algn="ctr">
              <a:lnSpc>
                <a:spcPct val="100000"/>
              </a:lnSpc>
              <a:spcBef>
                <a:spcPts val="5312"/>
              </a:spcBef>
            </a:pPr>
            <a:r>
              <a:rPr lang="pt-BR" sz="4400" b="1" spc="-1" dirty="0">
                <a:solidFill>
                  <a:srgbClr val="FFFFFF"/>
                </a:solidFill>
                <a:latin typeface="Arial"/>
              </a:rPr>
              <a:t>RESULTADOS</a:t>
            </a:r>
            <a:endParaRPr lang="pt-BR" sz="4400" b="0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93" name="CustomShape 11"/>
          <p:cNvSpPr/>
          <p:nvPr/>
        </p:nvSpPr>
        <p:spPr>
          <a:xfrm>
            <a:off x="4169536" y="34087232"/>
            <a:ext cx="7787133" cy="980964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9B6539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32000" tIns="216000" rIns="432000" bIns="216000"/>
          <a:lstStyle/>
          <a:p>
            <a:pPr algn="ctr">
              <a:lnSpc>
                <a:spcPct val="100000"/>
              </a:lnSpc>
              <a:spcBef>
                <a:spcPts val="5312"/>
              </a:spcBef>
            </a:pPr>
            <a:r>
              <a:rPr lang="pt-BR" sz="4400" b="1" strike="noStrike" spc="-1" dirty="0">
                <a:solidFill>
                  <a:srgbClr val="FFFFFF"/>
                </a:solidFill>
                <a:latin typeface="Arial"/>
              </a:rPr>
              <a:t>CONCLUSÕES</a:t>
            </a:r>
            <a:endParaRPr lang="pt-BR" sz="4400" b="0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94" name="CustomShape 12"/>
          <p:cNvSpPr/>
          <p:nvPr/>
        </p:nvSpPr>
        <p:spPr>
          <a:xfrm>
            <a:off x="20546493" y="34089057"/>
            <a:ext cx="7977750" cy="980964"/>
          </a:xfrm>
          <a:custGeom>
            <a:avLst/>
            <a:gdLst/>
            <a:ahLst/>
            <a:cxnLst/>
            <a:rect l="l" t="t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9B6539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432000" tIns="216000" rIns="432000" bIns="216000"/>
          <a:lstStyle/>
          <a:p>
            <a:pPr algn="ctr">
              <a:lnSpc>
                <a:spcPct val="100000"/>
              </a:lnSpc>
              <a:spcBef>
                <a:spcPts val="5312"/>
              </a:spcBef>
            </a:pPr>
            <a:r>
              <a:rPr lang="pt-BR" sz="4400" b="1" strike="noStrike" spc="-1" dirty="0">
                <a:solidFill>
                  <a:srgbClr val="FFFFFF"/>
                </a:solidFill>
                <a:latin typeface="Arial"/>
              </a:rPr>
              <a:t>REFERÊNCIAS</a:t>
            </a:r>
            <a:endParaRPr lang="pt-BR" sz="4400" b="0" strike="noStrike" spc="-1" dirty="0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897488" y="8857284"/>
            <a:ext cx="16666689" cy="11172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63500" algn="just" rtl="0">
              <a:spcBef>
                <a:spcPts val="1200"/>
              </a:spcBef>
              <a:spcAft>
                <a:spcPts val="1200"/>
              </a:spcAft>
            </a:pPr>
            <a:r>
              <a:rPr lang="pt-BR" sz="4000" b="0" i="0" u="none" strike="noStrike" dirty="0">
                <a:solidFill>
                  <a:srgbClr val="000000"/>
                </a:solidFill>
                <a:effectLst/>
                <a:latin typeface="+mj-lt"/>
              </a:rPr>
              <a:t>O presente trabalho surge da experiência iniciada na Feira de Ciências do Centro Estadual de Educação Profissional (FECICEEP). Nesta prática observou-se que o projeto é relevante no âmbito social e ambiental, não devendo ficar restrito somente à comunidade escolar. Entendeu-se que os resultados deveriam ser amplamente compartilhados, por tratarem-se de temas profundamente importantes: a possibilidade de compor objetos biodegradáveis com produtos de fácil acesso para a sociedade, promover a troca de plásticos a base de petróleo por polímeros biodegradáveis, impulsionar a Educação Ambiental na sociedade e movimentar o conhecimento sobre os desgastes que a sociedade causa ao meio ambiente com plásticos convencionais. </a:t>
            </a:r>
            <a:r>
              <a:rPr lang="pt-BR" sz="4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Diante do exposto pretende-se produzir objetos de simples e fácil acesso, das mais variadas formas, tendo como base o bioplástico da mandioca (</a:t>
            </a:r>
            <a:r>
              <a:rPr lang="pt-BR" sz="4000" b="0" i="1" dirty="0">
                <a:effectLst/>
              </a:rPr>
              <a:t>Manihot esculenta</a:t>
            </a:r>
            <a:r>
              <a:rPr lang="pt-BR" sz="4000" b="0" i="0" dirty="0">
                <a:solidFill>
                  <a:srgbClr val="202124"/>
                </a:solidFill>
                <a:effectLst/>
                <a:latin typeface="Google Sans"/>
              </a:rPr>
              <a:t>)</a:t>
            </a:r>
            <a:r>
              <a:rPr lang="pt-BR" sz="4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; </a:t>
            </a:r>
            <a:r>
              <a:rPr lang="pt-BR" sz="4000" b="0" i="0" u="none" strike="noStrike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que após sua polimerização é </a:t>
            </a:r>
            <a:r>
              <a:rPr lang="pt-BR" sz="4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necessária a adição da fibra do coco, originando o endurecimento do bioplástico, engendrando uma massa consistente e homogênea; dando forma ao biocompósito que em contrapartida é solúvel em líquidos.</a:t>
            </a:r>
            <a:endParaRPr lang="pt-BR" sz="4000" dirty="0"/>
          </a:p>
        </p:txBody>
      </p:sp>
      <p:sp>
        <p:nvSpPr>
          <p:cNvPr id="69" name="Retângulo 68"/>
          <p:cNvSpPr/>
          <p:nvPr/>
        </p:nvSpPr>
        <p:spPr>
          <a:xfrm rot="16200000">
            <a:off x="6361091" y="31842706"/>
            <a:ext cx="30573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/>
              <a:t>Fonte: Autores da pesquisa.</a:t>
            </a:r>
          </a:p>
        </p:txBody>
      </p:sp>
      <p:sp>
        <p:nvSpPr>
          <p:cNvPr id="36" name="Retângulo 35"/>
          <p:cNvSpPr/>
          <p:nvPr/>
        </p:nvSpPr>
        <p:spPr>
          <a:xfrm>
            <a:off x="8904610" y="23354119"/>
            <a:ext cx="6577335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dirty="0"/>
              <a:t>Foto 02: Coco picado para a criação do biocompósito, junção do coco com o bioplástico. </a:t>
            </a:r>
          </a:p>
          <a:p>
            <a:endParaRPr lang="pt-BR" dirty="0"/>
          </a:p>
        </p:txBody>
      </p:sp>
      <p:graphicFrame>
        <p:nvGraphicFramePr>
          <p:cNvPr id="10" name="Diagrama 9">
            <a:extLst>
              <a:ext uri="{FF2B5EF4-FFF2-40B4-BE49-F238E27FC236}">
                <a16:creationId xmlns="" xmlns:a16="http://schemas.microsoft.com/office/drawing/2014/main" id="{6314B9B1-063E-8860-5D4B-9BFD5BE7B5E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21499349"/>
              </p:ext>
            </p:extLst>
          </p:nvPr>
        </p:nvGraphicFramePr>
        <p:xfrm>
          <a:off x="17963055" y="9073308"/>
          <a:ext cx="13144626" cy="95696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CaixaDeTexto 10">
            <a:extLst>
              <a:ext uri="{FF2B5EF4-FFF2-40B4-BE49-F238E27FC236}">
                <a16:creationId xmlns="" xmlns:a16="http://schemas.microsoft.com/office/drawing/2014/main" id="{C61648A7-2F61-5C1D-EC22-E9A6D8A81F96}"/>
              </a:ext>
            </a:extLst>
          </p:cNvPr>
          <p:cNvSpPr txBox="1"/>
          <p:nvPr/>
        </p:nvSpPr>
        <p:spPr>
          <a:xfrm>
            <a:off x="795459" y="20743828"/>
            <a:ext cx="3031222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4000" dirty="0"/>
              <a:t>Na fase inicial do desenvolvimento, os protótipos degradaram-se rapidamente em contato com a água. Em contato com o solo,  a ação dos micro-organismos produziu fungos, nutrindo o solo e comprovando a biodegradabilidade do experimento. Para a impermeabilização dos protótipos utilizou-se cera de abelha que demonstrou-se eficaz na função atribuída. </a:t>
            </a:r>
            <a:endParaRPr lang="pt-BR" sz="4000" dirty="0">
              <a:latin typeface="+mj-lt"/>
            </a:endParaRPr>
          </a:p>
        </p:txBody>
      </p:sp>
      <p:pic>
        <p:nvPicPr>
          <p:cNvPr id="13" name="Imagem 12">
            <a:extLst>
              <a:ext uri="{FF2B5EF4-FFF2-40B4-BE49-F238E27FC236}">
                <a16:creationId xmlns="" xmlns:a16="http://schemas.microsoft.com/office/drawing/2014/main" id="{80AC3E34-2525-5719-1CA9-635DA4535B6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0" r="4260"/>
          <a:stretch/>
        </p:blipFill>
        <p:spPr>
          <a:xfrm>
            <a:off x="8924951" y="24032029"/>
            <a:ext cx="6484986" cy="9451924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="" xmlns:a16="http://schemas.microsoft.com/office/drawing/2014/main" id="{1D91906E-03F9-36D0-4192-7F4C6A7130EE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" t="40940" r="-1072" b="5152"/>
          <a:stretch/>
        </p:blipFill>
        <p:spPr>
          <a:xfrm rot="16200000">
            <a:off x="-295470" y="25483402"/>
            <a:ext cx="9516117" cy="6484985"/>
          </a:xfrm>
          <a:prstGeom prst="rect">
            <a:avLst/>
          </a:prstGeom>
        </p:spPr>
      </p:pic>
      <p:sp>
        <p:nvSpPr>
          <p:cNvPr id="15" name="Retângulo 14">
            <a:extLst>
              <a:ext uri="{FF2B5EF4-FFF2-40B4-BE49-F238E27FC236}">
                <a16:creationId xmlns="" xmlns:a16="http://schemas.microsoft.com/office/drawing/2014/main" id="{DD217DF0-82C6-15B7-BAF6-990157BF196B}"/>
              </a:ext>
            </a:extLst>
          </p:cNvPr>
          <p:cNvSpPr/>
          <p:nvPr/>
        </p:nvSpPr>
        <p:spPr>
          <a:xfrm>
            <a:off x="1152353" y="23631919"/>
            <a:ext cx="50577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2000" dirty="0"/>
              <a:t>Foto 01:Confecção do primeiro bioplástico.</a:t>
            </a:r>
            <a:endParaRPr lang="pt-BR" dirty="0"/>
          </a:p>
        </p:txBody>
      </p:sp>
      <p:sp>
        <p:nvSpPr>
          <p:cNvPr id="16" name="Retângulo 15">
            <a:extLst>
              <a:ext uri="{FF2B5EF4-FFF2-40B4-BE49-F238E27FC236}">
                <a16:creationId xmlns="" xmlns:a16="http://schemas.microsoft.com/office/drawing/2014/main" id="{8511B6D5-42BB-5645-8F04-FE2BF9B4DCF5}"/>
              </a:ext>
            </a:extLst>
          </p:cNvPr>
          <p:cNvSpPr/>
          <p:nvPr/>
        </p:nvSpPr>
        <p:spPr>
          <a:xfrm rot="16200000">
            <a:off x="14056655" y="31823750"/>
            <a:ext cx="30573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/>
              <a:t>Fonte: Autores da pesquisa.</a:t>
            </a:r>
          </a:p>
        </p:txBody>
      </p:sp>
      <p:pic>
        <p:nvPicPr>
          <p:cNvPr id="17" name="Imagem 16">
            <a:extLst>
              <a:ext uri="{FF2B5EF4-FFF2-40B4-BE49-F238E27FC236}">
                <a16:creationId xmlns="" xmlns:a16="http://schemas.microsoft.com/office/drawing/2014/main" id="{6796844C-A6D6-B8C6-EB15-B56C57DD9E4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5" b="1025"/>
          <a:stretch/>
        </p:blipFill>
        <p:spPr>
          <a:xfrm>
            <a:off x="16476464" y="23923406"/>
            <a:ext cx="7286401" cy="9676253"/>
          </a:xfrm>
          <a:prstGeom prst="rect">
            <a:avLst/>
          </a:prstGeom>
        </p:spPr>
      </p:pic>
      <p:sp>
        <p:nvSpPr>
          <p:cNvPr id="20" name="Retângulo 19">
            <a:extLst>
              <a:ext uri="{FF2B5EF4-FFF2-40B4-BE49-F238E27FC236}">
                <a16:creationId xmlns="" xmlns:a16="http://schemas.microsoft.com/office/drawing/2014/main" id="{1B494EC4-3E67-39D8-50CE-5BBE405D8264}"/>
              </a:ext>
            </a:extLst>
          </p:cNvPr>
          <p:cNvSpPr/>
          <p:nvPr/>
        </p:nvSpPr>
        <p:spPr>
          <a:xfrm rot="16200000">
            <a:off x="22409583" y="31914714"/>
            <a:ext cx="30573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/>
              <a:t>Fonte: Autores da pesquisa.</a:t>
            </a:r>
          </a:p>
        </p:txBody>
      </p:sp>
      <p:sp>
        <p:nvSpPr>
          <p:cNvPr id="21" name="Retângulo 20">
            <a:extLst>
              <a:ext uri="{FF2B5EF4-FFF2-40B4-BE49-F238E27FC236}">
                <a16:creationId xmlns="" xmlns:a16="http://schemas.microsoft.com/office/drawing/2014/main" id="{D89FE527-3DE6-416A-63B5-C31C55FC72EA}"/>
              </a:ext>
            </a:extLst>
          </p:cNvPr>
          <p:cNvSpPr/>
          <p:nvPr/>
        </p:nvSpPr>
        <p:spPr>
          <a:xfrm>
            <a:off x="16476464" y="23258884"/>
            <a:ext cx="72864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000" dirty="0"/>
              <a:t>Foto 03: Iniciação do processo da criação do objeto biodegradável.</a:t>
            </a:r>
          </a:p>
        </p:txBody>
      </p:sp>
      <p:sp>
        <p:nvSpPr>
          <p:cNvPr id="23" name="CaixaDeTexto 22">
            <a:extLst>
              <a:ext uri="{FF2B5EF4-FFF2-40B4-BE49-F238E27FC236}">
                <a16:creationId xmlns="" xmlns:a16="http://schemas.microsoft.com/office/drawing/2014/main" id="{9B336AD3-EBB9-CC6A-0E19-D3445116785F}"/>
              </a:ext>
            </a:extLst>
          </p:cNvPr>
          <p:cNvSpPr txBox="1"/>
          <p:nvPr/>
        </p:nvSpPr>
        <p:spPr>
          <a:xfrm>
            <a:off x="622099" y="35157747"/>
            <a:ext cx="15537919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pt-BR" sz="4000" dirty="0"/>
              <a:t>Os objetos produzidos a partir da fibra de coco (</a:t>
            </a:r>
            <a:r>
              <a:rPr lang="pt-BR" sz="4000" b="0" i="1" dirty="0">
                <a:effectLst/>
              </a:rPr>
              <a:t>Cocos nucifera</a:t>
            </a:r>
            <a:r>
              <a:rPr lang="pt-BR" sz="4000" i="1" dirty="0"/>
              <a:t> )</a:t>
            </a:r>
            <a:r>
              <a:rPr lang="pt-BR" sz="4000" dirty="0"/>
              <a:t>, DOBAFC, são uma solução sustentável para  a diminuição da  alta taxa de descarte da matéria-prima oriunda do </a:t>
            </a:r>
            <a:r>
              <a:rPr lang="pt-BR" sz="4000" b="0" i="1" dirty="0">
                <a:effectLst/>
              </a:rPr>
              <a:t>Cocos nucifera</a:t>
            </a:r>
            <a:r>
              <a:rPr lang="pt-BR" sz="4000" i="1" dirty="0"/>
              <a:t> </a:t>
            </a:r>
            <a:r>
              <a:rPr lang="pt-BR" sz="4000" dirty="0"/>
              <a:t>em Mossoró. Como prática empreendedora, o projeto inova os métodos de produção de bioplástico já conhecidos, </a:t>
            </a:r>
            <a:r>
              <a:rPr lang="pt-BR" sz="4000" dirty="0" smtClean="0"/>
              <a:t>auxiliando </a:t>
            </a:r>
            <a:r>
              <a:rPr lang="pt-BR" sz="4000" dirty="0"/>
              <a:t>o processo de manufatura, que por sua vez, além de produzir objetos que substituem os plásticos convencionais, também diminuem a emissão de gás Carbônico; diminuindo assim os danos ambientais causados pelo efeito estufa. </a:t>
            </a:r>
            <a:endParaRPr lang="pt-BR" sz="4000" dirty="0"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CaixaDeTexto 24">
            <a:extLst>
              <a:ext uri="{FF2B5EF4-FFF2-40B4-BE49-F238E27FC236}">
                <a16:creationId xmlns="" xmlns:a16="http://schemas.microsoft.com/office/drawing/2014/main" id="{0B40EC12-DBBE-3F51-09F4-4A9EEDF300A5}"/>
              </a:ext>
            </a:extLst>
          </p:cNvPr>
          <p:cNvSpPr txBox="1"/>
          <p:nvPr/>
        </p:nvSpPr>
        <p:spPr>
          <a:xfrm>
            <a:off x="17171273" y="35260664"/>
            <a:ext cx="14335286" cy="87100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0">
              <a:spcBef>
                <a:spcPts val="0"/>
              </a:spcBef>
              <a:spcAft>
                <a:spcPts val="0"/>
              </a:spcAft>
            </a:pP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CANGEMI, José Marcelo e SANTOS, Antônia Marli dos e CLARO NETO, Salvador. </a:t>
            </a:r>
            <a:r>
              <a:rPr lang="pt-BR" sz="20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Biodegradação: uma alternativa para minimizar os impactos decorrentes dos resíduos plásticos</a:t>
            </a: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 Química Nova na Escola, n. 22, p. 17-21, 2005. Acesso em:13 mar. 2022.</a:t>
            </a:r>
            <a:endParaRPr lang="pt-BR" sz="2000" b="0" dirty="0">
              <a:effectLst/>
            </a:endParaRPr>
          </a:p>
          <a:p>
            <a:pPr algn="just" rtl="0">
              <a:spcBef>
                <a:spcPts val="1200"/>
              </a:spcBef>
              <a:spcAft>
                <a:spcPts val="1200"/>
              </a:spcAft>
            </a:pPr>
            <a:r>
              <a:rPr lang="pt-BR" sz="2000" b="0" i="0" u="none" strike="noStrike" dirty="0" smtClean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Ecycle. </a:t>
            </a:r>
            <a:r>
              <a:rPr lang="pt-BR" sz="20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 que são materiais biodegradáveis? Entenda</a:t>
            </a: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   Disponível em: &lt;</a:t>
            </a:r>
            <a:r>
              <a:rPr lang="pt-BR" sz="2000" b="0" i="0" u="sng" strike="noStrike" dirty="0">
                <a:solidFill>
                  <a:srgbClr val="1155CC"/>
                </a:solidFill>
                <a:effectLst/>
                <a:latin typeface="Arial" panose="020B0604020202020204" pitchFamily="34" charset="0"/>
                <a:hlinkClick r:id="rId12"/>
              </a:rPr>
              <a:t>https://www.google.com.br/amp/s/www.ecycle.com.br/biodegradaveis/amp/</a:t>
            </a: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&gt; Acesso em: 05 jul, 2021.</a:t>
            </a:r>
            <a:endParaRPr lang="pt-BR" sz="2000" b="0" dirty="0">
              <a:effectLst/>
            </a:endParaRPr>
          </a:p>
          <a:p>
            <a:pPr marR="85090" algn="just" rtl="0">
              <a:spcBef>
                <a:spcPts val="0"/>
              </a:spcBef>
              <a:spcAft>
                <a:spcPts val="0"/>
              </a:spcAft>
            </a:pP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EUROPEAN BIOPLASTICS. Institute for Bioplastics and Biocomposites, nova-Institute. Corbion, 2014. Disponível em: </a:t>
            </a:r>
            <a:r>
              <a:rPr lang="pt-BR" sz="2000" b="0" i="0" u="sng" strike="noStrike" dirty="0">
                <a:solidFill>
                  <a:srgbClr val="0000FF"/>
                </a:solidFill>
                <a:effectLst/>
                <a:latin typeface="Arial" panose="020B0604020202020204" pitchFamily="34" charset="0"/>
                <a:hlinkClick r:id="rId13"/>
              </a:rPr>
              <a:t>About Us – European Bioplastics e.V. (european-bioplastics.org)</a:t>
            </a: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Acesso em: 9 mar. 2022.</a:t>
            </a:r>
            <a:r>
              <a:rPr lang="pt-BR" sz="2000" b="0" dirty="0">
                <a:effectLst/>
              </a:rPr>
              <a:t/>
            </a:r>
            <a:br>
              <a:rPr lang="pt-BR" sz="2000" b="0" dirty="0">
                <a:effectLst/>
              </a:rPr>
            </a:b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G1. </a:t>
            </a:r>
            <a:r>
              <a:rPr lang="pt-BR" sz="20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Como um produto biodegradável ajuda o Meio Ambiente.</a:t>
            </a: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Disponível em: &lt;</a:t>
            </a:r>
            <a:r>
              <a:rPr lang="pt-BR" sz="2000" b="0" i="0" u="sng" strike="noStrike" dirty="0">
                <a:solidFill>
                  <a:srgbClr val="1155CC"/>
                </a:solidFill>
                <a:effectLst/>
                <a:latin typeface="Arial" panose="020B0604020202020204" pitchFamily="34" charset="0"/>
                <a:hlinkClick r:id="rId14"/>
              </a:rPr>
              <a:t>https://www.google.com.br/amp/s/g1.globo.com/google/amp/sp/itapetininga-regiao/especial-publicitario/um/troque-todos-por-um/noticia/2018/10/11/como-um-produto-biodegradavel-ajuda-o-meio-ambiente.ghtml</a:t>
            </a: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&gt; Acesso em: 05 Jul, 2021</a:t>
            </a:r>
            <a:endParaRPr lang="pt-BR" sz="2000" b="0" dirty="0">
              <a:effectLst/>
            </a:endParaRPr>
          </a:p>
          <a:p>
            <a:pPr algn="just" rtl="0">
              <a:spcBef>
                <a:spcPts val="1200"/>
              </a:spcBef>
              <a:spcAft>
                <a:spcPts val="1200"/>
              </a:spcAft>
            </a:pP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LEITE, Marcia. Avaliação da biodegradação de compósitos de poli(ε-caprolactona)/fibra de coco verde. </a:t>
            </a:r>
            <a:r>
              <a:rPr lang="pt-BR" sz="20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Scielo. </a:t>
            </a: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22 dez. 2010. Disponível em:</a:t>
            </a: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hlinkClick r:id="rId15"/>
              </a:rPr>
              <a:t> </a:t>
            </a:r>
            <a:r>
              <a:rPr lang="pt-BR" sz="2000" b="0" i="0" u="sng" strike="noStrike" dirty="0">
                <a:solidFill>
                  <a:srgbClr val="1155CC"/>
                </a:solidFill>
                <a:effectLst/>
                <a:latin typeface="Arial" panose="020B0604020202020204" pitchFamily="34" charset="0"/>
                <a:hlinkClick r:id="rId15"/>
              </a:rPr>
              <a:t>SciELO - Brasil - Avaliação da biodegradação de compósitos de poli(ε-caprolactona)/fibra de coco verde Avaliação da biodegradação de compósitos de poli(ε-caprolactona)/fibra de coco verde</a:t>
            </a: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 Acesso em: 05 nov.2022.</a:t>
            </a:r>
            <a:endParaRPr lang="pt-BR" sz="2000" dirty="0"/>
          </a:p>
          <a:p>
            <a:pPr algn="just" rtl="0">
              <a:spcBef>
                <a:spcPts val="1200"/>
              </a:spcBef>
              <a:spcAft>
                <a:spcPts val="1200"/>
              </a:spcAft>
            </a:pP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MONTEIRO, Júlio et al. Taninos: uma abordagem da química à ecologia.</a:t>
            </a:r>
            <a:r>
              <a:rPr lang="pt-BR" sz="20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Scielo. </a:t>
            </a: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Out 2005. Disponível em:</a:t>
            </a: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hlinkClick r:id="rId16"/>
              </a:rPr>
              <a:t> </a:t>
            </a:r>
            <a:r>
              <a:rPr lang="pt-BR" sz="2000" b="0" i="0" u="sng" strike="noStrike" dirty="0">
                <a:solidFill>
                  <a:srgbClr val="1155CC"/>
                </a:solidFill>
                <a:effectLst/>
                <a:latin typeface="Arial" panose="020B0604020202020204" pitchFamily="34" charset="0"/>
                <a:hlinkClick r:id="rId16"/>
              </a:rPr>
              <a:t>SciELO - Brasil - Taninos: uma abordagem da química à ecologia Taninos: uma abordagem da química à ecologia</a:t>
            </a: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 Acesso em: 05 nov. 2022.</a:t>
            </a:r>
            <a:endParaRPr lang="pt-BR" sz="2000" b="0" dirty="0">
              <a:effectLst/>
            </a:endParaRPr>
          </a:p>
          <a:p>
            <a:pPr algn="just" rtl="0">
              <a:spcBef>
                <a:spcPts val="1200"/>
              </a:spcBef>
              <a:spcAft>
                <a:spcPts val="1200"/>
              </a:spcAft>
            </a:pP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Pensamento Verde Redação. </a:t>
            </a:r>
            <a:r>
              <a:rPr lang="pt-BR" sz="20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Produtos Biodegradáveis</a:t>
            </a: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 Disponível em: &lt;</a:t>
            </a:r>
            <a:r>
              <a:rPr lang="pt-BR" sz="2000" b="0" i="0" u="sng" strike="noStrike" dirty="0">
                <a:solidFill>
                  <a:srgbClr val="1155CC"/>
                </a:solidFill>
                <a:effectLst/>
                <a:latin typeface="Arial" panose="020B0604020202020204" pitchFamily="34" charset="0"/>
                <a:hlinkClick r:id="rId17"/>
              </a:rPr>
              <a:t>https://www.pensamentoverde.com.br/sustentabilidade/produtos-biodegradaveis/</a:t>
            </a: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&gt; Acesso em: 05 Jul, 2021.</a:t>
            </a:r>
            <a:endParaRPr lang="pt-BR" sz="2000" b="0" dirty="0">
              <a:effectLst/>
            </a:endParaRPr>
          </a:p>
          <a:p>
            <a:pPr algn="just" rtl="0">
              <a:spcBef>
                <a:spcPts val="0"/>
              </a:spcBef>
              <a:spcAft>
                <a:spcPts val="0"/>
              </a:spcAft>
            </a:pP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ZWIA</a:t>
            </a:r>
            <a:r>
              <a:rPr lang="pt-BR" sz="20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 Conceito Lixo Zero</a:t>
            </a: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 Instituto Lixo Zero Brasil. Disponível em: </a:t>
            </a:r>
            <a:r>
              <a:rPr lang="pt-BR" sz="2000" b="0" i="0" u="sng" strike="noStrike" dirty="0">
                <a:solidFill>
                  <a:srgbClr val="0000FF"/>
                </a:solidFill>
                <a:effectLst/>
                <a:latin typeface="Arial" panose="020B0604020202020204" pitchFamily="34" charset="0"/>
                <a:hlinkClick r:id="rId18"/>
              </a:rPr>
              <a:t>ILZB – Conceito Lixo Zero</a:t>
            </a: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 Acesso em: 14 mar. 2022.</a:t>
            </a:r>
            <a:r>
              <a:rPr lang="pt-BR" sz="2000" b="0" dirty="0">
                <a:effectLst/>
              </a:rPr>
              <a:t/>
            </a:r>
            <a:br>
              <a:rPr lang="pt-BR" sz="2000" b="0" dirty="0">
                <a:effectLst/>
              </a:rPr>
            </a:b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VASCONCELOS, Yuri. </a:t>
            </a:r>
            <a:r>
              <a:rPr lang="pt-BR" sz="2000" b="1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Planeta Plástico.</a:t>
            </a: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Revista Pesquisa Fapesp. Disponível em: &lt;</a:t>
            </a:r>
            <a:r>
              <a:rPr lang="pt-BR" sz="2000" b="0" i="0" u="sng" strike="noStrike" dirty="0">
                <a:solidFill>
                  <a:srgbClr val="0000FF"/>
                </a:solidFill>
                <a:effectLst/>
                <a:latin typeface="Arial" panose="020B0604020202020204" pitchFamily="34" charset="0"/>
                <a:hlinkClick r:id="rId19"/>
              </a:rPr>
              <a:t>Planeta plástico : Revista Pesquisa Fapesp</a:t>
            </a:r>
            <a:r>
              <a:rPr lang="pt-BR" sz="20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. Acesso em: 14 mar. 2022.</a:t>
            </a:r>
            <a:endParaRPr lang="pt-BR" sz="2000" b="0" dirty="0">
              <a:effectLst/>
            </a:endParaRPr>
          </a:p>
          <a:p>
            <a:r>
              <a:rPr lang="pt-BR" sz="2800" dirty="0"/>
              <a:t/>
            </a:r>
            <a:br>
              <a:rPr lang="pt-BR" sz="2800" dirty="0"/>
            </a:br>
            <a:endParaRPr lang="pt-BR" sz="3200" b="1" dirty="0">
              <a:latin typeface="+mj-lt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50" name="Imagem 49">
            <a:extLst>
              <a:ext uri="{FF2B5EF4-FFF2-40B4-BE49-F238E27FC236}">
                <a16:creationId xmlns="" xmlns:a16="http://schemas.microsoft.com/office/drawing/2014/main" id="{D92E91CA-ECC7-02C5-E03F-4C004E4F1C9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9814383">
            <a:off x="2645524" y="7794304"/>
            <a:ext cx="1830874" cy="1293972"/>
          </a:xfrm>
          <a:prstGeom prst="rect">
            <a:avLst/>
          </a:prstGeom>
        </p:spPr>
      </p:pic>
      <p:pic>
        <p:nvPicPr>
          <p:cNvPr id="52" name="Imagem 51">
            <a:extLst>
              <a:ext uri="{FF2B5EF4-FFF2-40B4-BE49-F238E27FC236}">
                <a16:creationId xmlns="" xmlns:a16="http://schemas.microsoft.com/office/drawing/2014/main" id="{149A5B94-FCBA-DE9B-0FB1-9A2F7FD1C46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9814383">
            <a:off x="11005772" y="19603616"/>
            <a:ext cx="1830874" cy="1293972"/>
          </a:xfrm>
          <a:prstGeom prst="rect">
            <a:avLst/>
          </a:prstGeom>
        </p:spPr>
      </p:pic>
      <p:pic>
        <p:nvPicPr>
          <p:cNvPr id="53" name="Imagem 52">
            <a:extLst>
              <a:ext uri="{FF2B5EF4-FFF2-40B4-BE49-F238E27FC236}">
                <a16:creationId xmlns="" xmlns:a16="http://schemas.microsoft.com/office/drawing/2014/main" id="{CCD21135-43A5-DEFD-03FE-A49BDBAE78F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9814383">
            <a:off x="3785859" y="33981221"/>
            <a:ext cx="1830874" cy="1293972"/>
          </a:xfrm>
          <a:prstGeom prst="rect">
            <a:avLst/>
          </a:prstGeom>
        </p:spPr>
      </p:pic>
      <p:pic>
        <p:nvPicPr>
          <p:cNvPr id="54" name="Imagem 53">
            <a:extLst>
              <a:ext uri="{FF2B5EF4-FFF2-40B4-BE49-F238E27FC236}">
                <a16:creationId xmlns="" xmlns:a16="http://schemas.microsoft.com/office/drawing/2014/main" id="{DA6D6746-AF2B-8C03-48C3-04FAB701DD7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9814383">
            <a:off x="20191454" y="33948216"/>
            <a:ext cx="1830874" cy="1293972"/>
          </a:xfrm>
          <a:prstGeom prst="rect">
            <a:avLst/>
          </a:prstGeom>
        </p:spPr>
      </p:pic>
      <p:pic>
        <p:nvPicPr>
          <p:cNvPr id="56" name="Imagem 55">
            <a:extLst>
              <a:ext uri="{FF2B5EF4-FFF2-40B4-BE49-F238E27FC236}">
                <a16:creationId xmlns="" xmlns:a16="http://schemas.microsoft.com/office/drawing/2014/main" id="{490766D6-3D54-DCCA-22E9-A366FC86E001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" r="1393"/>
          <a:stretch/>
        </p:blipFill>
        <p:spPr>
          <a:xfrm>
            <a:off x="622099" y="1654290"/>
            <a:ext cx="4557807" cy="4688435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="" xmlns:a16="http://schemas.microsoft.com/office/drawing/2014/main" id="{0BAEB245-DB4E-0B7C-C122-50AF5DF04C69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18849" y="23868781"/>
            <a:ext cx="5500360" cy="977841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="" xmlns:a16="http://schemas.microsoft.com/office/drawing/2014/main" id="{733C6533-0013-48A4-12CE-C792ED40E0FC}"/>
              </a:ext>
            </a:extLst>
          </p:cNvPr>
          <p:cNvSpPr txBox="1"/>
          <p:nvPr/>
        </p:nvSpPr>
        <p:spPr>
          <a:xfrm>
            <a:off x="24653390" y="23260625"/>
            <a:ext cx="5656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dirty="0"/>
              <a:t>Foto 04: </a:t>
            </a:r>
            <a:r>
              <a:rPr lang="pt-BR" dirty="0" smtClean="0"/>
              <a:t>Apresentação dos protótipos com melhorias.</a:t>
            </a:r>
            <a:endParaRPr lang="pt-BR" dirty="0"/>
          </a:p>
        </p:txBody>
      </p:sp>
      <p:sp>
        <p:nvSpPr>
          <p:cNvPr id="2" name="Retângulo 1">
            <a:extLst>
              <a:ext uri="{FF2B5EF4-FFF2-40B4-BE49-F238E27FC236}">
                <a16:creationId xmlns="" xmlns:a16="http://schemas.microsoft.com/office/drawing/2014/main" id="{F62C8F42-AA02-2152-DEC6-F93C69316223}"/>
              </a:ext>
            </a:extLst>
          </p:cNvPr>
          <p:cNvSpPr/>
          <p:nvPr/>
        </p:nvSpPr>
        <p:spPr>
          <a:xfrm rot="16200000">
            <a:off x="29466366" y="31968155"/>
            <a:ext cx="30573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/>
              <a:t>Fonte: Autores da pesquisa.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TM04033927[[fn=Evento principal]]</Template>
  <TotalTime>1250</TotalTime>
  <Words>541</Words>
  <Application>Microsoft Office PowerPoint</Application>
  <PresentationFormat>Personalizar</PresentationFormat>
  <Paragraphs>43</Paragraphs>
  <Slides>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Office Theme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UECE</dc:creator>
  <cp:lastModifiedBy>DELL</cp:lastModifiedBy>
  <cp:revision>50</cp:revision>
  <dcterms:created xsi:type="dcterms:W3CDTF">2014-06-03T16:48:42Z</dcterms:created>
  <dcterms:modified xsi:type="dcterms:W3CDTF">2022-12-28T13:20:56Z</dcterms:modified>
  <dc:language>pt-BR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1</vt:i4>
  </property>
  <property fmtid="{D5CDD505-2E9C-101B-9397-08002B2CF9AE}" pid="8" name="PresentationFormat">
    <vt:lpwstr>Personalizar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1</vt:i4>
  </property>
</Properties>
</file>