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15074900" cy="20104100"/>
  <p:defaultTextStyle>
    <a:defPPr>
      <a:defRPr lang="pt-BR"/>
    </a:defPPr>
    <a:lvl1pPr marL="0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1pPr>
    <a:lvl2pPr marL="831830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2pPr>
    <a:lvl3pPr marL="1663659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3pPr>
    <a:lvl4pPr marL="2495489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4pPr>
    <a:lvl5pPr marL="3327319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5pPr>
    <a:lvl6pPr marL="4159148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6pPr>
    <a:lvl7pPr marL="4990978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7pPr>
    <a:lvl8pPr marL="5822808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8pPr>
    <a:lvl9pPr marL="6654637" algn="l" defTabSz="1663659" rtl="0" eaLnBrk="1" latinLnBrk="0" hangingPunct="1">
      <a:defRPr sz="327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9" userDrawn="1">
          <p15:clr>
            <a:srgbClr val="A4A3A4"/>
          </p15:clr>
        </p15:guide>
        <p15:guide id="2" pos="46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426" autoAdjust="0"/>
    <p:restoredTop sz="96374" autoAdjust="0"/>
  </p:normalViewPr>
  <p:slideViewPr>
    <p:cSldViewPr>
      <p:cViewPr>
        <p:scale>
          <a:sx n="40" d="100"/>
          <a:sy n="40" d="100"/>
        </p:scale>
        <p:origin x="30" y="-7776"/>
      </p:cViewPr>
      <p:guideLst>
        <p:guide orient="horz" pos="6189"/>
        <p:guide pos="464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532563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8539163" y="0"/>
            <a:ext cx="6532562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449248-6942-4767-8559-9FD2F4912301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992688" y="2513013"/>
            <a:ext cx="5089525" cy="6784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1508125" y="9675813"/>
            <a:ext cx="12058650" cy="79152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19096038"/>
            <a:ext cx="6532563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8539163" y="19096038"/>
            <a:ext cx="6532562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87039-A3D1-4162-891E-A3B426905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524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1pPr>
    <a:lvl2pPr marL="831830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2pPr>
    <a:lvl3pPr marL="1663659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3pPr>
    <a:lvl4pPr marL="2495489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4pPr>
    <a:lvl5pPr marL="3327319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5pPr>
    <a:lvl6pPr marL="4159148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6pPr>
    <a:lvl7pPr marL="4990978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7pPr>
    <a:lvl8pPr marL="5822808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8pPr>
    <a:lvl9pPr marL="6654637" algn="l" defTabSz="1663659" rtl="0" eaLnBrk="1" latinLnBrk="0" hangingPunct="1">
      <a:defRPr sz="218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E87039-A3D1-4162-891E-A3B426905CD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6027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30970" y="13392200"/>
            <a:ext cx="275509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861941" y="24192359"/>
            <a:ext cx="226890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20645" y="9936149"/>
            <a:ext cx="1409962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692660" y="9936149"/>
            <a:ext cx="1409962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20647" y="1728027"/>
            <a:ext cx="2917164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20647" y="9936149"/>
            <a:ext cx="2917164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020399" y="40176596"/>
            <a:ext cx="10372139" cy="503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20647" y="40176596"/>
            <a:ext cx="7454974" cy="503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337315" y="40176596"/>
            <a:ext cx="7454974" cy="503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82460">
        <a:defRPr>
          <a:latin typeface="+mn-lt"/>
          <a:ea typeface="+mn-ea"/>
          <a:cs typeface="+mn-cs"/>
        </a:defRPr>
      </a:lvl2pPr>
      <a:lvl3pPr marL="1964920">
        <a:defRPr>
          <a:latin typeface="+mn-lt"/>
          <a:ea typeface="+mn-ea"/>
          <a:cs typeface="+mn-cs"/>
        </a:defRPr>
      </a:lvl3pPr>
      <a:lvl4pPr marL="2947380">
        <a:defRPr>
          <a:latin typeface="+mn-lt"/>
          <a:ea typeface="+mn-ea"/>
          <a:cs typeface="+mn-cs"/>
        </a:defRPr>
      </a:lvl4pPr>
      <a:lvl5pPr marL="3929839">
        <a:defRPr>
          <a:latin typeface="+mn-lt"/>
          <a:ea typeface="+mn-ea"/>
          <a:cs typeface="+mn-cs"/>
        </a:defRPr>
      </a:lvl5pPr>
      <a:lvl6pPr marL="4912300">
        <a:defRPr>
          <a:latin typeface="+mn-lt"/>
          <a:ea typeface="+mn-ea"/>
          <a:cs typeface="+mn-cs"/>
        </a:defRPr>
      </a:lvl6pPr>
      <a:lvl7pPr marL="5894759">
        <a:defRPr>
          <a:latin typeface="+mn-lt"/>
          <a:ea typeface="+mn-ea"/>
          <a:cs typeface="+mn-cs"/>
        </a:defRPr>
      </a:lvl7pPr>
      <a:lvl8pPr marL="6877219">
        <a:defRPr>
          <a:latin typeface="+mn-lt"/>
          <a:ea typeface="+mn-ea"/>
          <a:cs typeface="+mn-cs"/>
        </a:defRPr>
      </a:lvl8pPr>
      <a:lvl9pPr marL="785967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82460">
        <a:defRPr>
          <a:latin typeface="+mn-lt"/>
          <a:ea typeface="+mn-ea"/>
          <a:cs typeface="+mn-cs"/>
        </a:defRPr>
      </a:lvl2pPr>
      <a:lvl3pPr marL="1964920">
        <a:defRPr>
          <a:latin typeface="+mn-lt"/>
          <a:ea typeface="+mn-ea"/>
          <a:cs typeface="+mn-cs"/>
        </a:defRPr>
      </a:lvl3pPr>
      <a:lvl4pPr marL="2947380">
        <a:defRPr>
          <a:latin typeface="+mn-lt"/>
          <a:ea typeface="+mn-ea"/>
          <a:cs typeface="+mn-cs"/>
        </a:defRPr>
      </a:lvl4pPr>
      <a:lvl5pPr marL="3929839">
        <a:defRPr>
          <a:latin typeface="+mn-lt"/>
          <a:ea typeface="+mn-ea"/>
          <a:cs typeface="+mn-cs"/>
        </a:defRPr>
      </a:lvl5pPr>
      <a:lvl6pPr marL="4912300">
        <a:defRPr>
          <a:latin typeface="+mn-lt"/>
          <a:ea typeface="+mn-ea"/>
          <a:cs typeface="+mn-cs"/>
        </a:defRPr>
      </a:lvl6pPr>
      <a:lvl7pPr marL="5894759">
        <a:defRPr>
          <a:latin typeface="+mn-lt"/>
          <a:ea typeface="+mn-ea"/>
          <a:cs typeface="+mn-cs"/>
        </a:defRPr>
      </a:lvl7pPr>
      <a:lvl8pPr marL="6877219">
        <a:defRPr>
          <a:latin typeface="+mn-lt"/>
          <a:ea typeface="+mn-ea"/>
          <a:cs typeface="+mn-cs"/>
        </a:defRPr>
      </a:lvl8pPr>
      <a:lvl9pPr marL="785967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g"/><Relationship Id="rId18" Type="http://schemas.openxmlformats.org/officeDocument/2006/relationships/image" Target="../media/image16.jp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jp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jp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0444" y="971697"/>
            <a:ext cx="25755600" cy="2796168"/>
          </a:xfrm>
          <a:prstGeom prst="rect">
            <a:avLst/>
          </a:prstGeom>
        </p:spPr>
        <p:txBody>
          <a:bodyPr vert="horz" wrap="square" lIns="0" tIns="25926" rIns="0" bIns="0" rtlCol="0">
            <a:spAutoFit/>
          </a:bodyPr>
          <a:lstStyle/>
          <a:p>
            <a:pPr marL="25926" marR="10916" algn="ctr">
              <a:spcBef>
                <a:spcPts val="204"/>
              </a:spcBef>
            </a:pPr>
            <a:r>
              <a:rPr sz="6000" b="1" spc="-75" dirty="0">
                <a:solidFill>
                  <a:srgbClr val="990099"/>
                </a:solidFill>
                <a:latin typeface="Calibri"/>
                <a:cs typeface="Calibri"/>
              </a:rPr>
              <a:t>AVALIAÇÃO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DE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 DIFERENTES</a:t>
            </a:r>
            <a:r>
              <a:rPr sz="6000" b="1" spc="22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CONCENTRAÇÕES</a:t>
            </a:r>
            <a:r>
              <a:rPr sz="6000" b="1" spc="-22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DE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-75" dirty="0">
                <a:solidFill>
                  <a:srgbClr val="990099"/>
                </a:solidFill>
                <a:latin typeface="Calibri"/>
                <a:cs typeface="Calibri"/>
              </a:rPr>
              <a:t>CARVÃO </a:t>
            </a:r>
            <a:r>
              <a:rPr sz="6000" b="1" spc="-64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-108" dirty="0">
                <a:solidFill>
                  <a:srgbClr val="990099"/>
                </a:solidFill>
                <a:latin typeface="Calibri"/>
                <a:cs typeface="Calibri"/>
              </a:rPr>
              <a:t>ATIVADO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22" dirty="0">
                <a:solidFill>
                  <a:srgbClr val="990099"/>
                </a:solidFill>
                <a:latin typeface="Calibri"/>
                <a:cs typeface="Calibri"/>
              </a:rPr>
              <a:t>NA</a:t>
            </a:r>
            <a:r>
              <a:rPr sz="6000" b="1" spc="-22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NEUTRALIZAÇÃO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DE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QUIMICOS</a:t>
            </a:r>
            <a:r>
              <a:rPr sz="6000" b="1" spc="33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22" dirty="0">
                <a:solidFill>
                  <a:srgbClr val="990099"/>
                </a:solidFill>
                <a:latin typeface="Calibri"/>
                <a:cs typeface="Calibri"/>
              </a:rPr>
              <a:t>EM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COLMEIAS DE</a:t>
            </a:r>
            <a:endParaRPr sz="6000" dirty="0">
              <a:latin typeface="Calibri"/>
              <a:cs typeface="Calibri"/>
            </a:endParaRPr>
          </a:p>
          <a:p>
            <a:pPr marL="738209" marR="717742" algn="ctr"/>
            <a:r>
              <a:rPr sz="6000" b="1" i="1" spc="11" dirty="0">
                <a:solidFill>
                  <a:srgbClr val="990099"/>
                </a:solidFill>
                <a:latin typeface="Calibri"/>
                <a:cs typeface="Calibri"/>
              </a:rPr>
              <a:t>Melipona</a:t>
            </a:r>
            <a:r>
              <a:rPr sz="6000" b="1" i="1" spc="22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i="1" dirty="0">
                <a:solidFill>
                  <a:srgbClr val="990099"/>
                </a:solidFill>
                <a:latin typeface="Calibri"/>
                <a:cs typeface="Calibri"/>
              </a:rPr>
              <a:t>quadrifasciata</a:t>
            </a:r>
            <a:r>
              <a:rPr sz="6000" b="1" i="1" spc="53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i="1" dirty="0">
                <a:solidFill>
                  <a:srgbClr val="990099"/>
                </a:solidFill>
                <a:latin typeface="Calibri"/>
                <a:cs typeface="Calibri"/>
              </a:rPr>
              <a:t>quadrifasciata</a:t>
            </a:r>
            <a:r>
              <a:rPr sz="6000" b="1" i="1" spc="75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33" dirty="0">
                <a:solidFill>
                  <a:srgbClr val="990099"/>
                </a:solidFill>
                <a:latin typeface="Calibri"/>
                <a:cs typeface="Calibri"/>
              </a:rPr>
              <a:t>(MQQ)</a:t>
            </a:r>
            <a:r>
              <a:rPr sz="6000" b="1" spc="-1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22" dirty="0">
                <a:solidFill>
                  <a:srgbClr val="990099"/>
                </a:solidFill>
                <a:latin typeface="Calibri"/>
                <a:cs typeface="Calibri"/>
              </a:rPr>
              <a:t>e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i="1" spc="11" dirty="0">
                <a:solidFill>
                  <a:srgbClr val="990099"/>
                </a:solidFill>
                <a:latin typeface="Calibri"/>
                <a:cs typeface="Calibri"/>
              </a:rPr>
              <a:t>Mourella </a:t>
            </a:r>
            <a:r>
              <a:rPr sz="6000" b="1" i="1" spc="-1450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i="1" spc="11" dirty="0">
                <a:solidFill>
                  <a:srgbClr val="990099"/>
                </a:solidFill>
                <a:latin typeface="Calibri"/>
                <a:cs typeface="Calibri"/>
              </a:rPr>
              <a:t>caerulea</a:t>
            </a:r>
            <a:r>
              <a:rPr sz="6000" b="1" i="1" spc="-22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- </a:t>
            </a:r>
            <a:r>
              <a:rPr sz="6000" b="1" spc="-86" dirty="0">
                <a:solidFill>
                  <a:srgbClr val="990099"/>
                </a:solidFill>
                <a:latin typeface="Calibri"/>
                <a:cs typeface="Calibri"/>
              </a:rPr>
              <a:t>FASE</a:t>
            </a:r>
            <a:r>
              <a:rPr sz="6000" b="1" dirty="0">
                <a:solidFill>
                  <a:srgbClr val="990099"/>
                </a:solidFill>
                <a:latin typeface="Calibri"/>
                <a:cs typeface="Calibri"/>
              </a:rPr>
              <a:t> </a:t>
            </a:r>
            <a:r>
              <a:rPr sz="6000" b="1" spc="11" dirty="0">
                <a:solidFill>
                  <a:srgbClr val="990099"/>
                </a:solidFill>
                <a:latin typeface="Calibri"/>
                <a:cs typeface="Calibri"/>
              </a:rPr>
              <a:t>II</a:t>
            </a:r>
            <a:endParaRPr sz="6000" dirty="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64237" y="7175030"/>
            <a:ext cx="30478422" cy="79013"/>
            <a:chOff x="446757" y="4246549"/>
            <a:chExt cx="14183616" cy="3677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6757" y="4246549"/>
              <a:ext cx="14183616" cy="3677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47939" y="4256018"/>
              <a:ext cx="14182090" cy="0"/>
            </a:xfrm>
            <a:custGeom>
              <a:avLst/>
              <a:gdLst/>
              <a:ahLst/>
              <a:cxnLst/>
              <a:rect l="l" t="t" r="r" b="b"/>
              <a:pathLst>
                <a:path w="14182090">
                  <a:moveTo>
                    <a:pt x="0" y="0"/>
                  </a:moveTo>
                  <a:lnTo>
                    <a:pt x="14181545" y="0"/>
                  </a:lnTo>
                </a:path>
              </a:pathLst>
            </a:custGeom>
            <a:ln w="35456">
              <a:solidFill>
                <a:srgbClr val="990099"/>
              </a:solidFill>
            </a:ln>
          </p:spPr>
          <p:txBody>
            <a:bodyPr wrap="square" lIns="0" tIns="0" rIns="0" bIns="0" rtlCol="0"/>
            <a:lstStyle/>
            <a:p>
              <a:endParaRPr sz="7037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518299" y="40408081"/>
            <a:ext cx="15281236" cy="1990059"/>
          </a:xfrm>
          <a:prstGeom prst="rect">
            <a:avLst/>
          </a:prstGeom>
        </p:spPr>
        <p:txBody>
          <a:bodyPr vert="horz" wrap="square" lIns="0" tIns="9552" rIns="0" bIns="0" rtlCol="0">
            <a:spAutoFit/>
          </a:bodyPr>
          <a:lstStyle/>
          <a:p>
            <a:pPr marL="216960" marR="10916" indent="-191033">
              <a:lnSpc>
                <a:spcPts val="8036"/>
              </a:lnSpc>
              <a:spcBef>
                <a:spcPts val="75"/>
              </a:spcBef>
            </a:pPr>
            <a:r>
              <a:rPr sz="6339" b="1" spc="22" dirty="0">
                <a:solidFill>
                  <a:srgbClr val="990099"/>
                </a:solidFill>
                <a:latin typeface="Arial"/>
                <a:cs typeface="Arial"/>
              </a:rPr>
              <a:t>Clube </a:t>
            </a:r>
            <a:r>
              <a:rPr sz="6339" b="1" spc="33" dirty="0">
                <a:solidFill>
                  <a:srgbClr val="990099"/>
                </a:solidFill>
                <a:latin typeface="Arial"/>
                <a:cs typeface="Arial"/>
              </a:rPr>
              <a:t>de </a:t>
            </a:r>
            <a:r>
              <a:rPr sz="6339" b="1" spc="22" dirty="0">
                <a:solidFill>
                  <a:srgbClr val="990099"/>
                </a:solidFill>
                <a:latin typeface="Arial"/>
                <a:cs typeface="Arial"/>
              </a:rPr>
              <a:t>Ciências Cientistas </a:t>
            </a:r>
            <a:r>
              <a:rPr sz="6339" b="1" spc="33" dirty="0">
                <a:solidFill>
                  <a:srgbClr val="990099"/>
                </a:solidFill>
                <a:latin typeface="Arial"/>
                <a:cs typeface="Arial"/>
              </a:rPr>
              <a:t>do Jardim </a:t>
            </a:r>
            <a:r>
              <a:rPr sz="6339" b="1" spc="-1730" dirty="0">
                <a:solidFill>
                  <a:srgbClr val="990099"/>
                </a:solidFill>
                <a:latin typeface="Arial"/>
                <a:cs typeface="Arial"/>
              </a:rPr>
              <a:t> </a:t>
            </a:r>
            <a:r>
              <a:rPr sz="6339" b="1" spc="22" dirty="0">
                <a:solidFill>
                  <a:srgbClr val="990099"/>
                </a:solidFill>
                <a:latin typeface="Arial"/>
                <a:cs typeface="Arial"/>
              </a:rPr>
              <a:t>Colégio Estadual</a:t>
            </a:r>
            <a:r>
              <a:rPr sz="6339" b="1" spc="11" dirty="0">
                <a:solidFill>
                  <a:srgbClr val="990099"/>
                </a:solidFill>
                <a:latin typeface="Arial"/>
                <a:cs typeface="Arial"/>
              </a:rPr>
              <a:t> </a:t>
            </a:r>
            <a:r>
              <a:rPr sz="6339" b="1" spc="33" dirty="0">
                <a:solidFill>
                  <a:srgbClr val="990099"/>
                </a:solidFill>
                <a:latin typeface="Arial"/>
                <a:cs typeface="Arial"/>
              </a:rPr>
              <a:t>Jardim</a:t>
            </a:r>
            <a:r>
              <a:rPr sz="6339" b="1" spc="22" dirty="0">
                <a:solidFill>
                  <a:srgbClr val="990099"/>
                </a:solidFill>
                <a:latin typeface="Arial"/>
                <a:cs typeface="Arial"/>
              </a:rPr>
              <a:t> Porto</a:t>
            </a:r>
            <a:r>
              <a:rPr sz="6339" b="1" spc="-183" dirty="0">
                <a:solidFill>
                  <a:srgbClr val="990099"/>
                </a:solidFill>
                <a:latin typeface="Arial"/>
                <a:cs typeface="Arial"/>
              </a:rPr>
              <a:t> </a:t>
            </a:r>
            <a:r>
              <a:rPr sz="6339" b="1" spc="22" dirty="0">
                <a:solidFill>
                  <a:srgbClr val="990099"/>
                </a:solidFill>
                <a:latin typeface="Arial"/>
                <a:cs typeface="Arial"/>
              </a:rPr>
              <a:t>Alegre</a:t>
            </a:r>
            <a:endParaRPr sz="6339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43776" y="792395"/>
            <a:ext cx="31321145" cy="41616432"/>
          </a:xfrm>
          <a:custGeom>
            <a:avLst/>
            <a:gdLst/>
            <a:ahLst/>
            <a:cxnLst/>
            <a:rect l="l" t="t" r="r" b="b"/>
            <a:pathLst>
              <a:path w="14575790" h="19366865">
                <a:moveTo>
                  <a:pt x="0" y="1063118"/>
                </a:moveTo>
                <a:lnTo>
                  <a:pt x="1093" y="1014452"/>
                </a:lnTo>
                <a:lnTo>
                  <a:pt x="4344" y="966349"/>
                </a:lnTo>
                <a:lnTo>
                  <a:pt x="9704" y="918854"/>
                </a:lnTo>
                <a:lnTo>
                  <a:pt x="17127" y="872015"/>
                </a:lnTo>
                <a:lnTo>
                  <a:pt x="26566" y="825878"/>
                </a:lnTo>
                <a:lnTo>
                  <a:pt x="37973" y="780490"/>
                </a:lnTo>
                <a:lnTo>
                  <a:pt x="51303" y="735899"/>
                </a:lnTo>
                <a:lnTo>
                  <a:pt x="66508" y="692152"/>
                </a:lnTo>
                <a:lnTo>
                  <a:pt x="83541" y="649294"/>
                </a:lnTo>
                <a:lnTo>
                  <a:pt x="102356" y="607374"/>
                </a:lnTo>
                <a:lnTo>
                  <a:pt x="122905" y="566437"/>
                </a:lnTo>
                <a:lnTo>
                  <a:pt x="145141" y="526531"/>
                </a:lnTo>
                <a:lnTo>
                  <a:pt x="169018" y="487703"/>
                </a:lnTo>
                <a:lnTo>
                  <a:pt x="194489" y="450000"/>
                </a:lnTo>
                <a:lnTo>
                  <a:pt x="221506" y="413468"/>
                </a:lnTo>
                <a:lnTo>
                  <a:pt x="250024" y="378154"/>
                </a:lnTo>
                <a:lnTo>
                  <a:pt x="279994" y="344106"/>
                </a:lnTo>
                <a:lnTo>
                  <a:pt x="311371" y="311371"/>
                </a:lnTo>
                <a:lnTo>
                  <a:pt x="344106" y="279994"/>
                </a:lnTo>
                <a:lnTo>
                  <a:pt x="378154" y="250024"/>
                </a:lnTo>
                <a:lnTo>
                  <a:pt x="413468" y="221506"/>
                </a:lnTo>
                <a:lnTo>
                  <a:pt x="450000" y="194489"/>
                </a:lnTo>
                <a:lnTo>
                  <a:pt x="487703" y="169018"/>
                </a:lnTo>
                <a:lnTo>
                  <a:pt x="526531" y="145141"/>
                </a:lnTo>
                <a:lnTo>
                  <a:pt x="566437" y="122905"/>
                </a:lnTo>
                <a:lnTo>
                  <a:pt x="607374" y="102356"/>
                </a:lnTo>
                <a:lnTo>
                  <a:pt x="649294" y="83541"/>
                </a:lnTo>
                <a:lnTo>
                  <a:pt x="692152" y="66508"/>
                </a:lnTo>
                <a:lnTo>
                  <a:pt x="735899" y="51303"/>
                </a:lnTo>
                <a:lnTo>
                  <a:pt x="780490" y="37973"/>
                </a:lnTo>
                <a:lnTo>
                  <a:pt x="825878" y="26566"/>
                </a:lnTo>
                <a:lnTo>
                  <a:pt x="872015" y="17127"/>
                </a:lnTo>
                <a:lnTo>
                  <a:pt x="918854" y="9704"/>
                </a:lnTo>
                <a:lnTo>
                  <a:pt x="966349" y="4344"/>
                </a:lnTo>
                <a:lnTo>
                  <a:pt x="1014452" y="1093"/>
                </a:lnTo>
                <a:lnTo>
                  <a:pt x="1063118" y="0"/>
                </a:lnTo>
                <a:lnTo>
                  <a:pt x="13512058" y="0"/>
                </a:lnTo>
                <a:lnTo>
                  <a:pt x="13560723" y="1093"/>
                </a:lnTo>
                <a:lnTo>
                  <a:pt x="13608827" y="4344"/>
                </a:lnTo>
                <a:lnTo>
                  <a:pt x="13656322" y="9704"/>
                </a:lnTo>
                <a:lnTo>
                  <a:pt x="13703161" y="17127"/>
                </a:lnTo>
                <a:lnTo>
                  <a:pt x="13749298" y="26566"/>
                </a:lnTo>
                <a:lnTo>
                  <a:pt x="13794685" y="37973"/>
                </a:lnTo>
                <a:lnTo>
                  <a:pt x="13839276" y="51303"/>
                </a:lnTo>
                <a:lnTo>
                  <a:pt x="13883024" y="66508"/>
                </a:lnTo>
                <a:lnTo>
                  <a:pt x="13925882" y="83541"/>
                </a:lnTo>
                <a:lnTo>
                  <a:pt x="13967802" y="102356"/>
                </a:lnTo>
                <a:lnTo>
                  <a:pt x="14008739" y="122905"/>
                </a:lnTo>
                <a:lnTo>
                  <a:pt x="14048645" y="145141"/>
                </a:lnTo>
                <a:lnTo>
                  <a:pt x="14087473" y="169018"/>
                </a:lnTo>
                <a:lnTo>
                  <a:pt x="14125176" y="194489"/>
                </a:lnTo>
                <a:lnTo>
                  <a:pt x="14161708" y="221506"/>
                </a:lnTo>
                <a:lnTo>
                  <a:pt x="14197021" y="250024"/>
                </a:lnTo>
                <a:lnTo>
                  <a:pt x="14231069" y="279994"/>
                </a:lnTo>
                <a:lnTo>
                  <a:pt x="14263805" y="311371"/>
                </a:lnTo>
                <a:lnTo>
                  <a:pt x="14295181" y="344106"/>
                </a:lnTo>
                <a:lnTo>
                  <a:pt x="14325152" y="378154"/>
                </a:lnTo>
                <a:lnTo>
                  <a:pt x="14353669" y="413468"/>
                </a:lnTo>
                <a:lnTo>
                  <a:pt x="14380687" y="450000"/>
                </a:lnTo>
                <a:lnTo>
                  <a:pt x="14406158" y="487703"/>
                </a:lnTo>
                <a:lnTo>
                  <a:pt x="14430035" y="526531"/>
                </a:lnTo>
                <a:lnTo>
                  <a:pt x="14452271" y="566437"/>
                </a:lnTo>
                <a:lnTo>
                  <a:pt x="14472820" y="607374"/>
                </a:lnTo>
                <a:lnTo>
                  <a:pt x="14491634" y="649294"/>
                </a:lnTo>
                <a:lnTo>
                  <a:pt x="14508667" y="692152"/>
                </a:lnTo>
                <a:lnTo>
                  <a:pt x="14523872" y="735899"/>
                </a:lnTo>
                <a:lnTo>
                  <a:pt x="14537202" y="780490"/>
                </a:lnTo>
                <a:lnTo>
                  <a:pt x="14548610" y="825878"/>
                </a:lnTo>
                <a:lnTo>
                  <a:pt x="14558049" y="872015"/>
                </a:lnTo>
                <a:lnTo>
                  <a:pt x="14565472" y="918854"/>
                </a:lnTo>
                <a:lnTo>
                  <a:pt x="14570832" y="966349"/>
                </a:lnTo>
                <a:lnTo>
                  <a:pt x="14574082" y="1014452"/>
                </a:lnTo>
                <a:lnTo>
                  <a:pt x="14575176" y="1063118"/>
                </a:lnTo>
                <a:lnTo>
                  <a:pt x="14575176" y="18303476"/>
                </a:lnTo>
                <a:lnTo>
                  <a:pt x="14574082" y="18352141"/>
                </a:lnTo>
                <a:lnTo>
                  <a:pt x="14570832" y="18400245"/>
                </a:lnTo>
                <a:lnTo>
                  <a:pt x="14565472" y="18447740"/>
                </a:lnTo>
                <a:lnTo>
                  <a:pt x="14558049" y="18494579"/>
                </a:lnTo>
                <a:lnTo>
                  <a:pt x="14548610" y="18540716"/>
                </a:lnTo>
                <a:lnTo>
                  <a:pt x="14537202" y="18586103"/>
                </a:lnTo>
                <a:lnTo>
                  <a:pt x="14523872" y="18630694"/>
                </a:lnTo>
                <a:lnTo>
                  <a:pt x="14508667" y="18674442"/>
                </a:lnTo>
                <a:lnTo>
                  <a:pt x="14491634" y="18717299"/>
                </a:lnTo>
                <a:lnTo>
                  <a:pt x="14472820" y="18759220"/>
                </a:lnTo>
                <a:lnTo>
                  <a:pt x="14452271" y="18800157"/>
                </a:lnTo>
                <a:lnTo>
                  <a:pt x="14430035" y="18840062"/>
                </a:lnTo>
                <a:lnTo>
                  <a:pt x="14406158" y="18878891"/>
                </a:lnTo>
                <a:lnTo>
                  <a:pt x="14380687" y="18916594"/>
                </a:lnTo>
                <a:lnTo>
                  <a:pt x="14353669" y="18953126"/>
                </a:lnTo>
                <a:lnTo>
                  <a:pt x="14325152" y="18988439"/>
                </a:lnTo>
                <a:lnTo>
                  <a:pt x="14295181" y="19022487"/>
                </a:lnTo>
                <a:lnTo>
                  <a:pt x="14263805" y="19055223"/>
                </a:lnTo>
                <a:lnTo>
                  <a:pt x="14231069" y="19086599"/>
                </a:lnTo>
                <a:lnTo>
                  <a:pt x="14197021" y="19116570"/>
                </a:lnTo>
                <a:lnTo>
                  <a:pt x="14161708" y="19145087"/>
                </a:lnTo>
                <a:lnTo>
                  <a:pt x="14125176" y="19172105"/>
                </a:lnTo>
                <a:lnTo>
                  <a:pt x="14087473" y="19197575"/>
                </a:lnTo>
                <a:lnTo>
                  <a:pt x="14048645" y="19221452"/>
                </a:lnTo>
                <a:lnTo>
                  <a:pt x="14008739" y="19243689"/>
                </a:lnTo>
                <a:lnTo>
                  <a:pt x="13967802" y="19264238"/>
                </a:lnTo>
                <a:lnTo>
                  <a:pt x="13925882" y="19283052"/>
                </a:lnTo>
                <a:lnTo>
                  <a:pt x="13883024" y="19300085"/>
                </a:lnTo>
                <a:lnTo>
                  <a:pt x="13839276" y="19315290"/>
                </a:lnTo>
                <a:lnTo>
                  <a:pt x="13794685" y="19328620"/>
                </a:lnTo>
                <a:lnTo>
                  <a:pt x="13749298" y="19340028"/>
                </a:lnTo>
                <a:lnTo>
                  <a:pt x="13703161" y="19349467"/>
                </a:lnTo>
                <a:lnTo>
                  <a:pt x="13656322" y="19356889"/>
                </a:lnTo>
                <a:lnTo>
                  <a:pt x="13608827" y="19362250"/>
                </a:lnTo>
                <a:lnTo>
                  <a:pt x="13560723" y="19365500"/>
                </a:lnTo>
                <a:lnTo>
                  <a:pt x="13512058" y="19366594"/>
                </a:lnTo>
                <a:lnTo>
                  <a:pt x="1063118" y="19366594"/>
                </a:lnTo>
                <a:lnTo>
                  <a:pt x="1014452" y="19365500"/>
                </a:lnTo>
                <a:lnTo>
                  <a:pt x="966349" y="19362250"/>
                </a:lnTo>
                <a:lnTo>
                  <a:pt x="918854" y="19356889"/>
                </a:lnTo>
                <a:lnTo>
                  <a:pt x="872015" y="19349467"/>
                </a:lnTo>
                <a:lnTo>
                  <a:pt x="825878" y="19340028"/>
                </a:lnTo>
                <a:lnTo>
                  <a:pt x="780490" y="19328620"/>
                </a:lnTo>
                <a:lnTo>
                  <a:pt x="735899" y="19315290"/>
                </a:lnTo>
                <a:lnTo>
                  <a:pt x="692152" y="19300085"/>
                </a:lnTo>
                <a:lnTo>
                  <a:pt x="649294" y="19283052"/>
                </a:lnTo>
                <a:lnTo>
                  <a:pt x="607374" y="19264238"/>
                </a:lnTo>
                <a:lnTo>
                  <a:pt x="566437" y="19243689"/>
                </a:lnTo>
                <a:lnTo>
                  <a:pt x="526531" y="19221452"/>
                </a:lnTo>
                <a:lnTo>
                  <a:pt x="487703" y="19197575"/>
                </a:lnTo>
                <a:lnTo>
                  <a:pt x="450000" y="19172105"/>
                </a:lnTo>
                <a:lnTo>
                  <a:pt x="413468" y="19145087"/>
                </a:lnTo>
                <a:lnTo>
                  <a:pt x="378154" y="19116570"/>
                </a:lnTo>
                <a:lnTo>
                  <a:pt x="344106" y="19086599"/>
                </a:lnTo>
                <a:lnTo>
                  <a:pt x="311371" y="19055223"/>
                </a:lnTo>
                <a:lnTo>
                  <a:pt x="279994" y="19022487"/>
                </a:lnTo>
                <a:lnTo>
                  <a:pt x="250024" y="18988439"/>
                </a:lnTo>
                <a:lnTo>
                  <a:pt x="221506" y="18953126"/>
                </a:lnTo>
                <a:lnTo>
                  <a:pt x="194489" y="18916594"/>
                </a:lnTo>
                <a:lnTo>
                  <a:pt x="169018" y="18878891"/>
                </a:lnTo>
                <a:lnTo>
                  <a:pt x="145141" y="18840062"/>
                </a:lnTo>
                <a:lnTo>
                  <a:pt x="122905" y="18800157"/>
                </a:lnTo>
                <a:lnTo>
                  <a:pt x="102356" y="18759220"/>
                </a:lnTo>
                <a:lnTo>
                  <a:pt x="83541" y="18717299"/>
                </a:lnTo>
                <a:lnTo>
                  <a:pt x="66508" y="18674442"/>
                </a:lnTo>
                <a:lnTo>
                  <a:pt x="51303" y="18630694"/>
                </a:lnTo>
                <a:lnTo>
                  <a:pt x="37973" y="18586103"/>
                </a:lnTo>
                <a:lnTo>
                  <a:pt x="26566" y="18540716"/>
                </a:lnTo>
                <a:lnTo>
                  <a:pt x="17127" y="18494579"/>
                </a:lnTo>
                <a:lnTo>
                  <a:pt x="9704" y="18447740"/>
                </a:lnTo>
                <a:lnTo>
                  <a:pt x="4344" y="18400245"/>
                </a:lnTo>
                <a:lnTo>
                  <a:pt x="1093" y="18352141"/>
                </a:lnTo>
                <a:lnTo>
                  <a:pt x="0" y="18303476"/>
                </a:lnTo>
                <a:lnTo>
                  <a:pt x="0" y="1063118"/>
                </a:lnTo>
                <a:close/>
              </a:path>
            </a:pathLst>
          </a:custGeom>
          <a:ln w="47275">
            <a:solidFill>
              <a:srgbClr val="990099"/>
            </a:solidFill>
          </a:ln>
        </p:spPr>
        <p:txBody>
          <a:bodyPr wrap="square" lIns="0" tIns="0" rIns="0" bIns="0" rtlCol="0"/>
          <a:lstStyle/>
          <a:p>
            <a:endParaRPr sz="7037"/>
          </a:p>
        </p:txBody>
      </p:sp>
      <p:sp>
        <p:nvSpPr>
          <p:cNvPr id="10" name="object 10"/>
          <p:cNvSpPr txBox="1"/>
          <p:nvPr/>
        </p:nvSpPr>
        <p:spPr>
          <a:xfrm>
            <a:off x="576161" y="4275187"/>
            <a:ext cx="31122376" cy="1893931"/>
          </a:xfrm>
          <a:prstGeom prst="rect">
            <a:avLst/>
          </a:prstGeom>
        </p:spPr>
        <p:txBody>
          <a:bodyPr vert="horz" wrap="square" lIns="0" tIns="34114" rIns="0" bIns="0" rtlCol="0">
            <a:spAutoFit/>
          </a:bodyPr>
          <a:lstStyle/>
          <a:p>
            <a:pPr marL="98425" algn="ctr">
              <a:spcBef>
                <a:spcPts val="269"/>
              </a:spcBef>
            </a:pPr>
            <a:r>
              <a:rPr sz="4000" b="1" spc="33" baseline="25252" dirty="0">
                <a:latin typeface="Arial"/>
                <a:cs typeface="Arial"/>
              </a:rPr>
              <a:t>1</a:t>
            </a:r>
            <a:r>
              <a:rPr sz="4000" b="1" spc="22" dirty="0">
                <a:latin typeface="Arial"/>
                <a:cs typeface="Arial"/>
              </a:rPr>
              <a:t>Isabelle</a:t>
            </a:r>
            <a:r>
              <a:rPr sz="4000" b="1" spc="-11" dirty="0">
                <a:latin typeface="Arial"/>
                <a:cs typeface="Arial"/>
              </a:rPr>
              <a:t> </a:t>
            </a:r>
            <a:r>
              <a:rPr sz="4000" b="1" spc="22" dirty="0">
                <a:latin typeface="Arial"/>
                <a:cs typeface="Arial"/>
              </a:rPr>
              <a:t>Wunsch</a:t>
            </a:r>
            <a:r>
              <a:rPr sz="4000" b="1" dirty="0">
                <a:latin typeface="Arial"/>
                <a:cs typeface="Arial"/>
              </a:rPr>
              <a:t> </a:t>
            </a:r>
            <a:r>
              <a:rPr sz="4000" b="1" spc="33" dirty="0">
                <a:latin typeface="Arial"/>
                <a:cs typeface="Arial"/>
              </a:rPr>
              <a:t>dos</a:t>
            </a:r>
            <a:r>
              <a:rPr sz="4000" b="1" spc="11" dirty="0">
                <a:latin typeface="Arial"/>
                <a:cs typeface="Arial"/>
              </a:rPr>
              <a:t> </a:t>
            </a:r>
            <a:r>
              <a:rPr sz="4000" b="1" spc="22" dirty="0">
                <a:latin typeface="Arial"/>
                <a:cs typeface="Arial"/>
              </a:rPr>
              <a:t>Reis,</a:t>
            </a:r>
            <a:r>
              <a:rPr sz="4000" b="1" dirty="0">
                <a:latin typeface="Arial"/>
                <a:cs typeface="Arial"/>
              </a:rPr>
              <a:t> </a:t>
            </a:r>
            <a:r>
              <a:rPr sz="4000" b="1" spc="33" baseline="25252" dirty="0">
                <a:latin typeface="Arial"/>
                <a:cs typeface="Arial"/>
              </a:rPr>
              <a:t>2</a:t>
            </a:r>
            <a:r>
              <a:rPr sz="4000" b="1" spc="22" dirty="0">
                <a:latin typeface="Arial"/>
                <a:cs typeface="Arial"/>
              </a:rPr>
              <a:t>Dionéia</a:t>
            </a:r>
            <a:r>
              <a:rPr sz="4000" b="1" spc="11" dirty="0">
                <a:latin typeface="Arial"/>
                <a:cs typeface="Arial"/>
              </a:rPr>
              <a:t> </a:t>
            </a:r>
            <a:r>
              <a:rPr sz="4000" b="1" spc="22" dirty="0">
                <a:latin typeface="Arial"/>
                <a:cs typeface="Arial"/>
              </a:rPr>
              <a:t>Schauren</a:t>
            </a:r>
            <a:endParaRPr sz="4000" dirty="0">
              <a:latin typeface="Arial"/>
              <a:cs typeface="Arial"/>
            </a:endParaRPr>
          </a:p>
          <a:p>
            <a:pPr marL="98425" algn="ctr">
              <a:spcBef>
                <a:spcPts val="75"/>
              </a:spcBef>
            </a:pPr>
            <a:r>
              <a:rPr sz="4000" spc="33" baseline="23809" dirty="0">
                <a:latin typeface="Arial MT"/>
                <a:cs typeface="Arial MT"/>
              </a:rPr>
              <a:t>1</a:t>
            </a:r>
            <a:r>
              <a:rPr sz="4000" spc="22" dirty="0">
                <a:latin typeface="Arial MT"/>
                <a:cs typeface="Arial MT"/>
              </a:rPr>
              <a:t>Discente</a:t>
            </a:r>
            <a:r>
              <a:rPr sz="4000" spc="-2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do Ensino</a:t>
            </a:r>
            <a:r>
              <a:rPr sz="4000" spc="-11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Médio</a:t>
            </a:r>
            <a:r>
              <a:rPr sz="4000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do</a:t>
            </a:r>
            <a:r>
              <a:rPr sz="4000" spc="11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Colégio</a:t>
            </a:r>
            <a:r>
              <a:rPr sz="4000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Estadual</a:t>
            </a:r>
            <a:r>
              <a:rPr sz="4000" spc="11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Jardim</a:t>
            </a:r>
            <a:r>
              <a:rPr sz="4000" spc="-3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Porto</a:t>
            </a:r>
            <a:r>
              <a:rPr sz="4000" spc="-150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Alegre</a:t>
            </a:r>
            <a:r>
              <a:rPr sz="4000" spc="-3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–</a:t>
            </a:r>
            <a:r>
              <a:rPr sz="4000" spc="2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Clube</a:t>
            </a:r>
            <a:r>
              <a:rPr sz="4000" spc="-2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de</a:t>
            </a:r>
            <a:r>
              <a:rPr sz="4000" spc="11" dirty="0">
                <a:latin typeface="Arial MT"/>
                <a:cs typeface="Arial MT"/>
              </a:rPr>
              <a:t> </a:t>
            </a:r>
            <a:r>
              <a:rPr sz="4000" spc="33" dirty="0" err="1">
                <a:latin typeface="Arial MT"/>
                <a:cs typeface="Arial MT"/>
              </a:rPr>
              <a:t>Ciências</a:t>
            </a:r>
            <a:r>
              <a:rPr sz="4000" spc="33" dirty="0">
                <a:latin typeface="Arial MT"/>
                <a:cs typeface="Arial MT"/>
              </a:rPr>
              <a:t>.</a:t>
            </a:r>
            <a:r>
              <a:rPr lang="pt-BR" sz="4000" spc="33" dirty="0">
                <a:latin typeface="Arial MT"/>
                <a:cs typeface="Arial MT"/>
              </a:rPr>
              <a:t> </a:t>
            </a:r>
            <a:r>
              <a:rPr sz="4000" spc="48" baseline="23809" dirty="0">
                <a:latin typeface="Arial MT"/>
                <a:cs typeface="Arial MT"/>
              </a:rPr>
              <a:t>2</a:t>
            </a:r>
            <a:r>
              <a:rPr sz="4000" spc="33" dirty="0">
                <a:latin typeface="Arial MT"/>
                <a:cs typeface="Arial MT"/>
              </a:rPr>
              <a:t>Docente</a:t>
            </a:r>
            <a:r>
              <a:rPr sz="4000" spc="-3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do</a:t>
            </a:r>
            <a:r>
              <a:rPr sz="4000" spc="11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Clube</a:t>
            </a:r>
            <a:r>
              <a:rPr sz="4000" spc="-2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de</a:t>
            </a:r>
            <a:r>
              <a:rPr sz="4000" spc="11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Ciências</a:t>
            </a:r>
            <a:r>
              <a:rPr sz="4000" spc="-5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do </a:t>
            </a:r>
            <a:r>
              <a:rPr sz="4000" spc="22" dirty="0">
                <a:latin typeface="Arial MT"/>
                <a:cs typeface="Arial MT"/>
              </a:rPr>
              <a:t>Colégio</a:t>
            </a:r>
            <a:r>
              <a:rPr sz="4000" spc="-5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Estadual</a:t>
            </a:r>
            <a:r>
              <a:rPr sz="4000" spc="-2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Jardim</a:t>
            </a:r>
            <a:r>
              <a:rPr sz="4000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Porto</a:t>
            </a:r>
            <a:r>
              <a:rPr sz="4000" spc="-183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Alegre. </a:t>
            </a:r>
            <a:r>
              <a:rPr sz="4000" spc="-892" dirty="0">
                <a:latin typeface="Arial MT"/>
                <a:cs typeface="Arial MT"/>
              </a:rPr>
              <a:t> </a:t>
            </a:r>
            <a:r>
              <a:rPr sz="4000" spc="33" dirty="0">
                <a:latin typeface="Arial MT"/>
                <a:cs typeface="Arial MT"/>
              </a:rPr>
              <a:t>wunsch@colegiojpa.com.br;</a:t>
            </a:r>
            <a:r>
              <a:rPr sz="4000" spc="-22" dirty="0">
                <a:latin typeface="Arial MT"/>
                <a:cs typeface="Arial MT"/>
              </a:rPr>
              <a:t> </a:t>
            </a:r>
            <a:r>
              <a:rPr sz="4000" spc="22" dirty="0">
                <a:latin typeface="Arial MT"/>
                <a:cs typeface="Arial MT"/>
              </a:rPr>
              <a:t>dioneiasch@colegiojpa.com.br</a:t>
            </a:r>
            <a:endParaRPr lang="pt-BR" sz="4000" dirty="0">
              <a:latin typeface="Arial MT"/>
              <a:cs typeface="Arial M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186581" y="40540029"/>
            <a:ext cx="4381016" cy="1688912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1006932" y="7101127"/>
            <a:ext cx="15137961" cy="2680914"/>
          </a:xfrm>
          <a:prstGeom prst="rect">
            <a:avLst/>
          </a:prstGeom>
        </p:spPr>
        <p:txBody>
          <a:bodyPr vert="horz" wrap="square" lIns="0" tIns="24562" rIns="0" bIns="0" rtlCol="0">
            <a:spAutoFit/>
          </a:bodyPr>
          <a:lstStyle/>
          <a:p>
            <a:pPr marL="27290">
              <a:spcBef>
                <a:spcPts val="194"/>
              </a:spcBef>
            </a:pPr>
            <a:r>
              <a:rPr sz="4000" b="1" spc="-22" dirty="0">
                <a:solidFill>
                  <a:srgbClr val="990099"/>
                </a:solidFill>
                <a:latin typeface="Arial"/>
                <a:cs typeface="Arial"/>
              </a:rPr>
              <a:t>Objetivo</a:t>
            </a:r>
            <a:endParaRPr sz="4000" dirty="0">
              <a:latin typeface="Arial"/>
              <a:cs typeface="Arial"/>
            </a:endParaRPr>
          </a:p>
          <a:p>
            <a:pPr marL="27290" marR="10916" indent="448930" algn="just">
              <a:lnSpc>
                <a:spcPct val="102099"/>
              </a:lnSpc>
              <a:spcBef>
                <a:spcPts val="42"/>
              </a:spcBef>
            </a:pP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Mensurar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eficácia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alimentação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com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carvão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ativado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aliado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à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alimentação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artificial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e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mesma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pode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neutralizar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ação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maléfica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sz="3000" spc="-90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químicos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em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colmeias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sz="3000" i="1" spc="22" dirty="0">
                <a:latin typeface="Arial" panose="020B0604020202020204" pitchFamily="34" charset="0"/>
                <a:cs typeface="Arial" panose="020B0604020202020204" pitchFamily="34" charset="0"/>
              </a:rPr>
              <a:t>Meliponas quadrifasciata quadrifasciata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sz="3000" i="1" spc="22" dirty="0" err="1">
                <a:latin typeface="Arial" panose="020B0604020202020204" pitchFamily="34" charset="0"/>
                <a:cs typeface="Arial" panose="020B0604020202020204" pitchFamily="34" charset="0"/>
              </a:rPr>
              <a:t>Mourella</a:t>
            </a:r>
            <a:r>
              <a:rPr sz="3000" i="1" spc="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i="1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i="1" spc="33" dirty="0" err="1">
                <a:latin typeface="Arial" panose="020B0604020202020204" pitchFamily="34" charset="0"/>
                <a:cs typeface="Arial" panose="020B0604020202020204" pitchFamily="34" charset="0"/>
              </a:rPr>
              <a:t>caerulea</a:t>
            </a:r>
            <a:r>
              <a:rPr sz="3000" i="1" spc="33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3000" i="1" spc="3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8" marR="10916" indent="-26988" algn="just">
              <a:lnSpc>
                <a:spcPct val="102099"/>
              </a:lnSpc>
              <a:spcBef>
                <a:spcPts val="42"/>
              </a:spcBef>
            </a:pPr>
            <a:r>
              <a:rPr sz="4000" b="1" spc="-22" dirty="0" err="1">
                <a:solidFill>
                  <a:srgbClr val="990099"/>
                </a:solidFill>
                <a:latin typeface="Arial"/>
                <a:cs typeface="Arial"/>
              </a:rPr>
              <a:t>Metodologia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64237" y="20019581"/>
            <a:ext cx="13978233" cy="500245"/>
          </a:xfrm>
          <a:prstGeom prst="rect">
            <a:avLst/>
          </a:prstGeom>
        </p:spPr>
        <p:txBody>
          <a:bodyPr vert="horz" wrap="square" lIns="0" tIns="38207" rIns="0" bIns="0" rtlCol="0">
            <a:spAutoFit/>
          </a:bodyPr>
          <a:lstStyle/>
          <a:p>
            <a:pPr marL="27290">
              <a:spcBef>
                <a:spcPts val="301"/>
              </a:spcBef>
            </a:pPr>
            <a:r>
              <a:rPr sz="3000" b="1" spc="42" dirty="0">
                <a:latin typeface="Arial" panose="020B0604020202020204" pitchFamily="34" charset="0"/>
                <a:cs typeface="Arial" panose="020B0604020202020204" pitchFamily="34" charset="0"/>
              </a:rPr>
              <a:t>Fluxograma</a:t>
            </a:r>
            <a:r>
              <a:rPr sz="3000" b="1" spc="-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b="1" spc="33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Preparo</a:t>
            </a:r>
            <a:r>
              <a:rPr sz="3000" spc="-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sz="3000" spc="-5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pt-BR" sz="3000" spc="33" dirty="0" err="1">
                <a:latin typeface="Arial" panose="020B0604020202020204" pitchFamily="34" charset="0"/>
                <a:cs typeface="Arial" panose="020B0604020202020204" pitchFamily="34" charset="0"/>
              </a:rPr>
              <a:t>ratamento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1,</a:t>
            </a:r>
            <a:r>
              <a:rPr sz="3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pt-BR" sz="3000" spc="42" dirty="0" err="1">
                <a:latin typeface="Arial" panose="020B0604020202020204" pitchFamily="34" charset="0"/>
                <a:cs typeface="Arial" panose="020B0604020202020204" pitchFamily="34" charset="0"/>
              </a:rPr>
              <a:t>ratamento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sz="300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3000" spc="-6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pt-BR" sz="3000" spc="42" dirty="0" err="1">
                <a:latin typeface="Arial" panose="020B0604020202020204" pitchFamily="34" charset="0"/>
                <a:cs typeface="Arial" panose="020B0604020202020204" pitchFamily="34" charset="0"/>
              </a:rPr>
              <a:t>ratamento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2000" spc="42" dirty="0">
                <a:latin typeface="Arial MT"/>
                <a:cs typeface="Arial MT"/>
              </a:rPr>
              <a:t>.</a:t>
            </a:r>
            <a:endParaRPr sz="2000" dirty="0">
              <a:latin typeface="Arial MT"/>
              <a:cs typeface="Arial MT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6162628" y="14212183"/>
            <a:ext cx="15488640" cy="27022321"/>
          </a:xfrm>
          <a:prstGeom prst="rect">
            <a:avLst/>
          </a:prstGeom>
        </p:spPr>
        <p:txBody>
          <a:bodyPr vert="horz" wrap="square" lIns="0" tIns="24562" rIns="0" bIns="0" rtlCol="0">
            <a:spAutoFit/>
          </a:bodyPr>
          <a:lstStyle/>
          <a:p>
            <a:pPr marL="61403">
              <a:lnSpc>
                <a:spcPts val="6619"/>
              </a:lnSpc>
              <a:spcBef>
                <a:spcPts val="194"/>
              </a:spcBef>
            </a:pPr>
            <a:r>
              <a:rPr sz="4000" b="1" spc="-11" dirty="0">
                <a:solidFill>
                  <a:srgbClr val="990099"/>
                </a:solidFill>
                <a:latin typeface="Arial"/>
                <a:cs typeface="Arial"/>
              </a:rPr>
              <a:t>Resultados</a:t>
            </a:r>
            <a:r>
              <a:rPr sz="4000" b="1" spc="-75" dirty="0">
                <a:solidFill>
                  <a:srgbClr val="990099"/>
                </a:solidFill>
                <a:latin typeface="Arial"/>
                <a:cs typeface="Arial"/>
              </a:rPr>
              <a:t> </a:t>
            </a:r>
            <a:r>
              <a:rPr sz="4000" b="1" spc="-11" dirty="0">
                <a:solidFill>
                  <a:srgbClr val="990099"/>
                </a:solidFill>
                <a:latin typeface="Arial"/>
                <a:cs typeface="Arial"/>
              </a:rPr>
              <a:t>e</a:t>
            </a:r>
            <a:r>
              <a:rPr sz="4000" b="1" spc="-75" dirty="0">
                <a:solidFill>
                  <a:srgbClr val="990099"/>
                </a:solidFill>
                <a:latin typeface="Arial"/>
                <a:cs typeface="Arial"/>
              </a:rPr>
              <a:t> </a:t>
            </a:r>
            <a:r>
              <a:rPr sz="4000" b="1" spc="-11" dirty="0">
                <a:solidFill>
                  <a:srgbClr val="990099"/>
                </a:solidFill>
                <a:latin typeface="Arial"/>
                <a:cs typeface="Arial"/>
              </a:rPr>
              <a:t>Discussões</a:t>
            </a:r>
            <a:endParaRPr sz="4000" dirty="0">
              <a:latin typeface="Arial"/>
              <a:cs typeface="Arial"/>
            </a:endParaRPr>
          </a:p>
          <a:p>
            <a:pPr indent="540000" algn="just"/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Para o teste do pH da </a:t>
            </a:r>
            <a:r>
              <a:rPr lang="pt-PT" sz="3000" i="1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Melipona quadrifasciata quadrifasciata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obteve-se resultados satifastórios pois não houve uma diferença relevante entre o controle e os tratamentos que se utiliza o carvão ativado na alimentação, assim como podemos ver nas duas tabelas estatisticas (Tabela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2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e tabela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3).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ALVES et al, (2005)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obteve </a:t>
            </a:r>
            <a:r>
              <a:rPr lang="pt-PT" sz="3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um resultado próximo do presente estudo, o pH que ele obteve dos meis da </a:t>
            </a:r>
            <a:r>
              <a:rPr lang="pt-PT" sz="30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mandaçaia </a:t>
            </a:r>
            <a:r>
              <a:rPr lang="pt-PT" sz="3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foi de 3,16 e 3,54.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Para o teste do pH da </a:t>
            </a:r>
            <a:r>
              <a:rPr lang="pt-PT" sz="3000" i="1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Mourella caerulea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obteve-se resultados satifastórios pois o pH do controle e dos tratamentos que se utiliza carvão ativado foi o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mesmo sendo este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pH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4.0.</a:t>
            </a:r>
            <a:endParaRPr lang="pt-BR" sz="3000" dirty="0">
              <a:effectLst/>
              <a:latin typeface="Arial" panose="020B0604020202020204" pitchFamily="34" charset="0"/>
              <a:ea typeface="Arial MT"/>
              <a:cs typeface="Arial" panose="020B0604020202020204" pitchFamily="34" charset="0"/>
            </a:endParaRPr>
          </a:p>
          <a:p>
            <a:pPr indent="540000" algn="just"/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 Para o teste de condutividade da </a:t>
            </a:r>
            <a:r>
              <a:rPr lang="pt-PT" sz="3000" i="1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Melipona quadrifasciata quadrifasciata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resultados satifastórios foram obtidos, pois não houve uma diferença relevante entre o controle e os tratamentos que utilizaram o carvão ativado na alimentação, assim como podemos ver na tabela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4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e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5. </a:t>
            </a:r>
            <a:endParaRPr lang="pt-BR" sz="3000" dirty="0">
              <a:effectLst/>
              <a:latin typeface="Arial" panose="020B0604020202020204" pitchFamily="34" charset="0"/>
              <a:ea typeface="Arial MT"/>
              <a:cs typeface="Arial" panose="020B0604020202020204" pitchFamily="34" charset="0"/>
            </a:endParaRPr>
          </a:p>
          <a:p>
            <a:pPr indent="540000" algn="just"/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Apesar de não ser exigida pela legislação brasileira, a condutividade elétrica é considerada um bom padrão para determinação botânica do mel (ALVES, et al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.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2005).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Para a condutividade, não há valores especificados nas normas vigentes e nem recomendações para mel de espécies de abelhas sem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ferrão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(</a:t>
            </a:r>
            <a:r>
              <a:rPr lang="pt-PT" sz="3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ANACLETO, et al. 2009).</a:t>
            </a:r>
          </a:p>
          <a:p>
            <a:pPr indent="540385" algn="just"/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Os resultados da primeira análise do mel da </a:t>
            </a:r>
            <a:r>
              <a:rPr lang="pt-PT" sz="3000" i="1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Melipona quadrifasciata quadrifasciata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da umidade, a média do controle foi de 27,33% a do T2 foi 33,6% e do T3 foi de 29,4%, já da segunda análise a média do T1 foi de 30,63%, do T2 foi de 28,66%% e do T3 foi de 30,63%. Pela Instrução Normativa nº 11 de 20 de outubro de 2000 do Ministério da Agricultura e Abastecimento (Regulamento Técnico de Identidade e Qualidade do Mel (Ministério da Agricultura e do Abastecimento), o teor máximo de umidade permitido para méis de flores ou de melato é de 20%, contudo esse regulamento e para abelhas Meliferas não existe um regulamento especifico para os Meliponineos.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ANACLETO</a:t>
            </a:r>
            <a:r>
              <a:rPr lang="pt-PT" sz="3000" dirty="0"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</a:t>
            </a:r>
            <a:r>
              <a:rPr lang="pt-PT" sz="3000" dirty="0" smtClean="0"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(2005)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obteve </a:t>
            </a:r>
            <a:r>
              <a:rPr lang="pt-PT" sz="3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resultados semelhantes ao do presente estudo, variando de 23,0 a 32,50% a umidade,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e 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ALVES et al (2005)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a média de suas amostras apresentou foi de 28,7</a:t>
            </a:r>
            <a:r>
              <a:rPr lang="pt-PT" sz="3000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.</a:t>
            </a:r>
            <a:endParaRPr lang="pt-PT" sz="3000" b="1" dirty="0">
              <a:latin typeface="Arial" panose="020B0604020202020204" pitchFamily="34" charset="0"/>
              <a:ea typeface="Arial MT"/>
              <a:cs typeface="Arial MT"/>
            </a:endParaRPr>
          </a:p>
          <a:p>
            <a:pPr>
              <a:lnSpc>
                <a:spcPct val="150000"/>
              </a:lnSpc>
            </a:pPr>
            <a:r>
              <a:rPr lang="pt-PT" sz="3000" b="1" dirty="0" smtClean="0">
                <a:effectLst/>
                <a:latin typeface="Arial "/>
                <a:ea typeface="Arial MT"/>
                <a:cs typeface="Arial MT"/>
              </a:rPr>
              <a:t>Tabela 2: </a:t>
            </a:r>
            <a:r>
              <a:rPr lang="pt-PT" sz="3000" dirty="0" smtClean="0">
                <a:effectLst/>
                <a:latin typeface="Arial "/>
                <a:ea typeface="Arial MT"/>
                <a:cs typeface="Arial MT"/>
              </a:rPr>
              <a:t>Primeira análise do pH.</a:t>
            </a:r>
            <a:r>
              <a:rPr lang="pt-PT" sz="3000" b="1" dirty="0" smtClean="0">
                <a:effectLst/>
                <a:latin typeface="Arial "/>
                <a:ea typeface="Arial MT"/>
                <a:cs typeface="Arial MT"/>
              </a:rPr>
              <a:t>                  </a:t>
            </a:r>
            <a:r>
              <a:rPr lang="pt-PT" sz="3000" b="1" dirty="0" smtClean="0">
                <a:effectLst/>
                <a:latin typeface="Arial "/>
                <a:ea typeface="Arial MT"/>
                <a:cs typeface="Arial MT"/>
              </a:rPr>
              <a:t>Tabela </a:t>
            </a:r>
            <a:r>
              <a:rPr lang="pt-PT" sz="3000" b="1" dirty="0" smtClean="0">
                <a:effectLst/>
                <a:latin typeface="Arial "/>
                <a:ea typeface="Arial MT"/>
                <a:cs typeface="Arial MT"/>
              </a:rPr>
              <a:t>3: </a:t>
            </a:r>
            <a:r>
              <a:rPr lang="pt-PT" sz="3000" dirty="0">
                <a:effectLst/>
                <a:latin typeface="Arial "/>
                <a:ea typeface="Arial MT"/>
                <a:cs typeface="Arial MT"/>
              </a:rPr>
              <a:t>Segunda análise do pH. </a:t>
            </a:r>
            <a:endParaRPr lang="pt-BR" sz="3000" dirty="0">
              <a:effectLst/>
              <a:latin typeface="Arial "/>
              <a:ea typeface="Arial MT"/>
              <a:cs typeface="Arial MT"/>
            </a:endParaRPr>
          </a:p>
          <a:p>
            <a:pPr indent="540385">
              <a:lnSpc>
                <a:spcPct val="150000"/>
              </a:lnSpc>
            </a:pPr>
            <a:endParaRPr lang="pt-BR" sz="20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dirty="0"/>
          </a:p>
          <a:p>
            <a:pPr indent="540385" algn="just">
              <a:lnSpc>
                <a:spcPct val="150000"/>
              </a:lnSpc>
            </a:pPr>
            <a:endParaRPr lang="pt-BR" sz="1800" dirty="0"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2000" dirty="0">
              <a:latin typeface="Arial MT"/>
              <a:ea typeface="Arial MT"/>
              <a:cs typeface="Arial MT"/>
            </a:endParaRPr>
          </a:p>
          <a:p>
            <a:pPr algn="just">
              <a:lnSpc>
                <a:spcPct val="150000"/>
              </a:lnSpc>
            </a:pPr>
            <a:r>
              <a:rPr lang="pt-PT" sz="3000" b="1" dirty="0">
                <a:effectLst/>
                <a:latin typeface="Arial" panose="020B0604020202020204" pitchFamily="34" charset="0"/>
                <a:ea typeface="Arial MT"/>
                <a:cs typeface="Arial MT"/>
              </a:rPr>
              <a:t>Tabela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 MT"/>
              </a:rPr>
              <a:t>4: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 MT"/>
              </a:rPr>
              <a:t>Primeira análise de condutividade</a:t>
            </a:r>
            <a:r>
              <a:rPr lang="pt-PT" sz="2000" dirty="0">
                <a:effectLst/>
                <a:latin typeface="Arial" panose="020B0604020202020204" pitchFamily="34" charset="0"/>
                <a:ea typeface="Arial MT"/>
                <a:cs typeface="Arial MT"/>
              </a:rPr>
              <a:t>.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Tabela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5: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Segunda análise de condutividade. </a:t>
            </a:r>
            <a:endParaRPr lang="pt-BR" sz="3000" dirty="0">
              <a:effectLst/>
              <a:latin typeface="Arial" panose="020B0604020202020204" pitchFamily="34" charset="0"/>
              <a:ea typeface="Arial MT"/>
              <a:cs typeface="Arial" panose="020B0604020202020204" pitchFamily="34" charset="0"/>
            </a:endParaRPr>
          </a:p>
          <a:p>
            <a:pPr indent="540385" algn="just">
              <a:lnSpc>
                <a:spcPct val="150000"/>
              </a:lnSpc>
            </a:pPr>
            <a:endParaRPr lang="pt-BR" sz="2000" dirty="0">
              <a:latin typeface="Arial MT"/>
              <a:ea typeface="Arial MT"/>
              <a:cs typeface="Arial MT"/>
            </a:endParaRPr>
          </a:p>
          <a:p>
            <a:pPr>
              <a:defRPr/>
            </a:pPr>
            <a:r>
              <a:rPr kumimoji="0" 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</a:t>
            </a: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algn="just">
              <a:lnSpc>
                <a:spcPct val="150000"/>
              </a:lnSpc>
            </a:pPr>
            <a:r>
              <a:rPr lang="pt-PT" sz="3000" b="1" dirty="0">
                <a:effectLst/>
                <a:latin typeface="Arial" panose="020B0604020202020204" pitchFamily="34" charset="0"/>
                <a:ea typeface="Arial MT"/>
                <a:cs typeface="Arial MT"/>
              </a:rPr>
              <a:t>Tabela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 MT"/>
              </a:rPr>
              <a:t>6: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 MT"/>
              </a:rPr>
              <a:t>Primeira análise da umidade.          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 MT"/>
              </a:rPr>
              <a:t>Tabela </a:t>
            </a:r>
            <a:r>
              <a:rPr lang="pt-PT" sz="3000" b="1" dirty="0" smtClean="0">
                <a:effectLst/>
                <a:latin typeface="Arial" panose="020B0604020202020204" pitchFamily="34" charset="0"/>
                <a:ea typeface="Arial MT"/>
                <a:cs typeface="Arial MT"/>
              </a:rPr>
              <a:t>7: </a:t>
            </a:r>
            <a:r>
              <a:rPr lang="pt-PT" sz="3000" dirty="0">
                <a:effectLst/>
                <a:latin typeface="Arial" panose="020B0604020202020204" pitchFamily="34" charset="0"/>
                <a:ea typeface="Arial MT"/>
                <a:cs typeface="Arial MT"/>
              </a:rPr>
              <a:t>Segunda análise da umidade</a:t>
            </a:r>
            <a:r>
              <a:rPr lang="pt-PT" sz="1800" dirty="0">
                <a:effectLst/>
                <a:latin typeface="Arial" panose="020B0604020202020204" pitchFamily="34" charset="0"/>
                <a:ea typeface="Arial MT"/>
                <a:cs typeface="Arial MT"/>
              </a:rPr>
              <a:t>. </a:t>
            </a: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 MT"/>
                <a:cs typeface="Arial MT"/>
              </a:rPr>
              <a:t>. </a:t>
            </a: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effectLst/>
              <a:latin typeface="Arial MT"/>
              <a:ea typeface="Arial MT"/>
              <a:cs typeface="Arial MT"/>
            </a:endParaRPr>
          </a:p>
          <a:p>
            <a:pPr indent="540385" algn="just">
              <a:lnSpc>
                <a:spcPct val="150000"/>
              </a:lnSpc>
            </a:pPr>
            <a:endParaRPr lang="pt-BR" sz="1800" dirty="0">
              <a:latin typeface="Arial MT"/>
              <a:ea typeface="Arial MT"/>
              <a:cs typeface="Arial MT"/>
            </a:endParaRPr>
          </a:p>
          <a:p>
            <a:pPr marL="27290">
              <a:spcBef>
                <a:spcPts val="752"/>
              </a:spcBef>
            </a:pPr>
            <a:r>
              <a:rPr lang="pt-BR" sz="2500" b="1" spc="-11" dirty="0">
                <a:latin typeface="Arial"/>
                <a:cs typeface="Arial"/>
              </a:rPr>
              <a:t>Fonte da tabela </a:t>
            </a:r>
            <a:r>
              <a:rPr lang="pt-BR" sz="2500" b="1" spc="-11" dirty="0" smtClean="0">
                <a:latin typeface="Arial"/>
                <a:cs typeface="Arial"/>
              </a:rPr>
              <a:t> </a:t>
            </a:r>
            <a:r>
              <a:rPr lang="pt-BR" sz="2500" b="1" spc="-11" dirty="0">
                <a:latin typeface="Arial"/>
                <a:cs typeface="Arial"/>
              </a:rPr>
              <a:t>2, 3, 4, </a:t>
            </a:r>
            <a:r>
              <a:rPr lang="pt-BR" sz="2500" b="1" spc="-11" dirty="0" smtClean="0">
                <a:latin typeface="Arial"/>
                <a:cs typeface="Arial"/>
              </a:rPr>
              <a:t>5, 6 </a:t>
            </a:r>
            <a:r>
              <a:rPr lang="pt-BR" sz="2500" b="1" spc="-11" dirty="0">
                <a:latin typeface="Arial"/>
                <a:cs typeface="Arial"/>
              </a:rPr>
              <a:t>e </a:t>
            </a:r>
            <a:r>
              <a:rPr lang="pt-BR" sz="2500" b="1" spc="-11" dirty="0" smtClean="0">
                <a:latin typeface="Arial"/>
                <a:cs typeface="Arial"/>
              </a:rPr>
              <a:t>7: </a:t>
            </a:r>
            <a:r>
              <a:rPr lang="pt-BR" sz="2500" spc="-11" dirty="0">
                <a:latin typeface="Arial"/>
                <a:cs typeface="Arial"/>
              </a:rPr>
              <a:t>Isabelle </a:t>
            </a:r>
            <a:r>
              <a:rPr lang="pt-BR" sz="2500" spc="-11" dirty="0" err="1">
                <a:latin typeface="Arial"/>
                <a:cs typeface="Arial"/>
              </a:rPr>
              <a:t>Wunsch</a:t>
            </a:r>
            <a:r>
              <a:rPr lang="pt-BR" sz="2500" spc="-11" dirty="0">
                <a:latin typeface="Arial"/>
                <a:cs typeface="Arial"/>
              </a:rPr>
              <a:t> dos Reis.</a:t>
            </a:r>
            <a:endParaRPr lang="pt-BR" sz="2500" b="1" spc="-11" dirty="0">
              <a:latin typeface="Arial"/>
              <a:cs typeface="Arial"/>
            </a:endParaRPr>
          </a:p>
          <a:p>
            <a:pPr marL="27290">
              <a:spcBef>
                <a:spcPts val="752"/>
              </a:spcBef>
            </a:pPr>
            <a:r>
              <a:rPr lang="pt-BR" sz="4000" b="1" spc="-11" dirty="0" err="1" smtClean="0">
                <a:solidFill>
                  <a:srgbClr val="990099"/>
                </a:solidFill>
                <a:latin typeface="Arial"/>
                <a:cs typeface="Arial"/>
              </a:rPr>
              <a:t>Con</a:t>
            </a:r>
            <a:r>
              <a:rPr sz="4000" b="1" spc="-11" dirty="0" err="1">
                <a:solidFill>
                  <a:srgbClr val="990099"/>
                </a:solidFill>
                <a:latin typeface="Arial"/>
                <a:cs typeface="Arial"/>
              </a:rPr>
              <a:t>clusões</a:t>
            </a:r>
            <a:endParaRPr sz="4000" dirty="0">
              <a:latin typeface="Arial"/>
              <a:cs typeface="Arial"/>
            </a:endParaRPr>
          </a:p>
          <a:p>
            <a:pPr marL="125534" marR="317935" indent="540354" algn="just">
              <a:lnSpc>
                <a:spcPct val="102699"/>
              </a:lnSpc>
              <a:spcBef>
                <a:spcPts val="150"/>
              </a:spcBef>
            </a:pP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Os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resultados obtidos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da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análise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do mel que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foi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o pH,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condutividade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e as </a:t>
            </a:r>
            <a:r>
              <a:rPr sz="3000" spc="5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análises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da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cera foram </a:t>
            </a:r>
            <a:r>
              <a:rPr sz="3000" spc="22" dirty="0">
                <a:latin typeface="Arial" panose="020B0604020202020204" pitchFamily="34" charset="0"/>
                <a:cs typeface="Arial" panose="020B0604020202020204" pitchFamily="34" charset="0"/>
              </a:rPr>
              <a:t>satisfatórios,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contudo serão feitas </a:t>
            </a:r>
            <a:r>
              <a:rPr sz="3000" spc="42" dirty="0">
                <a:latin typeface="Arial" panose="020B0604020202020204" pitchFamily="34" charset="0"/>
                <a:cs typeface="Arial" panose="020B0604020202020204" pitchFamily="34" charset="0"/>
              </a:rPr>
              <a:t>mais </a:t>
            </a:r>
            <a:r>
              <a:rPr sz="3000" spc="33" dirty="0">
                <a:latin typeface="Arial" panose="020B0604020202020204" pitchFamily="34" charset="0"/>
                <a:cs typeface="Arial" panose="020B0604020202020204" pitchFamily="34" charset="0"/>
              </a:rPr>
              <a:t>análises,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para melhor avaliar os dados obtidos.</a:t>
            </a:r>
            <a:endParaRPr lang="pt-BR" sz="3000" b="1" spc="-11" dirty="0">
              <a:solidFill>
                <a:srgbClr val="99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413" marR="317935" indent="-28575">
              <a:lnSpc>
                <a:spcPct val="102699"/>
              </a:lnSpc>
              <a:spcBef>
                <a:spcPts val="150"/>
              </a:spcBef>
            </a:pPr>
            <a:r>
              <a:rPr sz="4000" b="1" spc="-11" dirty="0" err="1" smtClean="0">
                <a:solidFill>
                  <a:srgbClr val="990099"/>
                </a:solidFill>
                <a:latin typeface="Arial"/>
                <a:cs typeface="Arial"/>
              </a:rPr>
              <a:t>Referências</a:t>
            </a:r>
            <a:endParaRPr lang="pt-BR" sz="4000" b="1" spc="-11" dirty="0">
              <a:solidFill>
                <a:srgbClr val="990099"/>
              </a:solidFill>
              <a:latin typeface="Arial"/>
              <a:cs typeface="Arial"/>
            </a:endParaRPr>
          </a:p>
          <a:p>
            <a:pPr marL="125413" marR="317935" indent="-28575" algn="just">
              <a:spcBef>
                <a:spcPts val="150"/>
              </a:spcBef>
            </a:pPr>
            <a:r>
              <a:rPr lang="pt-P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ALVES</a:t>
            </a:r>
            <a:r>
              <a:rPr lang="pt-PT" sz="2000" dirty="0">
                <a:latin typeface="Arial" panose="020B0604020202020204" pitchFamily="34" charset="0"/>
                <a:cs typeface="Arial" panose="020B0604020202020204" pitchFamily="34" charset="0"/>
              </a:rPr>
              <a:t>, R. M.de O.; CARVALHO, C. A. L. de ; SOUZA, B. de A.; SODRÉ, G.da S.; MARCHINI, L. C. Características físico-químicas de amostras de mel de Melipona mandacaia Smith (Hymenoptera: Apidae). Ciência e Tecnologia de Alimentos, Campinas, v. 25, n. 4, p. 644-650, 2005. 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413" marR="317935" indent="-28575" algn="just">
              <a:spcBef>
                <a:spcPts val="150"/>
              </a:spcBef>
            </a:pPr>
            <a:r>
              <a:rPr lang="pt-BR" sz="2000" spc="-22" dirty="0" smtClean="0">
                <a:latin typeface="Arial" panose="020B0604020202020204" pitchFamily="34" charset="0"/>
                <a:cs typeface="Arial" panose="020B0604020202020204" pitchFamily="34" charset="0"/>
              </a:rPr>
              <a:t>ANACLETO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Daniela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Almeida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pt-BR" sz="2000" spc="27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Composição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amostras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mel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abelha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Jataí </a:t>
            </a:r>
            <a:r>
              <a:rPr lang="pt-BR" sz="2000" spc="-33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sz="2000" i="1" spc="-33" dirty="0" err="1">
                <a:latin typeface="Arial" panose="020B0604020202020204" pitchFamily="34" charset="0"/>
                <a:cs typeface="Arial" panose="020B0604020202020204" pitchFamily="34" charset="0"/>
              </a:rPr>
              <a:t>Tetragonisca</a:t>
            </a:r>
            <a:r>
              <a:rPr lang="pt-BR" sz="2000" i="1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i="1" spc="-11" dirty="0" err="1">
                <a:latin typeface="Arial" panose="020B0604020202020204" pitchFamily="34" charset="0"/>
                <a:cs typeface="Arial" panose="020B0604020202020204" pitchFamily="34" charset="0"/>
              </a:rPr>
              <a:t>angustula</a:t>
            </a:r>
            <a:r>
              <a:rPr lang="pt-BR" sz="2000" i="1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i="1" spc="-11" dirty="0" err="1">
                <a:latin typeface="Arial" panose="020B0604020202020204" pitchFamily="34" charset="0"/>
                <a:cs typeface="Arial" panose="020B0604020202020204" pitchFamily="34" charset="0"/>
              </a:rPr>
              <a:t>latreille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53" dirty="0">
                <a:latin typeface="Arial" panose="020B0604020202020204" pitchFamily="34" charset="0"/>
                <a:cs typeface="Arial" panose="020B0604020202020204" pitchFamily="34" charset="0"/>
              </a:rPr>
              <a:t>1811).</a:t>
            </a:r>
            <a:r>
              <a:rPr lang="pt-BR" sz="2000" spc="27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Food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64" dirty="0">
                <a:latin typeface="Arial" panose="020B0604020202020204" pitchFamily="34" charset="0"/>
                <a:cs typeface="Arial" panose="020B0604020202020204" pitchFamily="34" charset="0"/>
              </a:rPr>
              <a:t>Technology,</a:t>
            </a:r>
            <a:r>
              <a:rPr lang="pt-BR" sz="2000" spc="27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8" dirty="0">
                <a:latin typeface="Arial" panose="020B0604020202020204" pitchFamily="34" charset="0"/>
                <a:cs typeface="Arial" panose="020B0604020202020204" pitchFamily="34" charset="0"/>
              </a:rPr>
              <a:t>v.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29,</a:t>
            </a:r>
            <a:r>
              <a:rPr lang="pt-BR" sz="2000" spc="27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p.</a:t>
            </a:r>
            <a:r>
              <a:rPr lang="pt-BR" sz="2000" spc="26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535-541, </a:t>
            </a:r>
            <a:r>
              <a:rPr lang="pt-BR" sz="2000" spc="-80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2009. </a:t>
            </a:r>
            <a:r>
              <a:rPr lang="pt-BR" sz="2000" spc="-53" dirty="0">
                <a:latin typeface="Arial" panose="020B0604020202020204" pitchFamily="34" charset="0"/>
                <a:cs typeface="Arial" panose="020B0604020202020204" pitchFamily="34" charset="0"/>
              </a:rPr>
              <a:t>ALVES,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Rogério</a:t>
            </a:r>
            <a:r>
              <a:rPr lang="pt-BR" sz="2000" spc="23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Marcos</a:t>
            </a:r>
            <a:r>
              <a:rPr lang="pt-BR" sz="2000" spc="23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Oliveira</a:t>
            </a:r>
            <a:r>
              <a:rPr lang="pt-BR" sz="2000" spc="2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Características</a:t>
            </a:r>
            <a:r>
              <a:rPr lang="pt-BR" sz="2000" spc="25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físico-químicas</a:t>
            </a:r>
            <a:r>
              <a:rPr lang="pt-BR" sz="2000" spc="23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3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amostras</a:t>
            </a:r>
            <a:r>
              <a:rPr lang="pt-BR" sz="2000" spc="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mel</a:t>
            </a:r>
            <a:r>
              <a:rPr lang="pt-BR" sz="2000" spc="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2000" spc="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 err="1">
                <a:latin typeface="Arial" panose="020B0604020202020204" pitchFamily="34" charset="0"/>
                <a:cs typeface="Arial" panose="020B0604020202020204" pitchFamily="34" charset="0"/>
              </a:rPr>
              <a:t>Melipona</a:t>
            </a:r>
            <a:r>
              <a:rPr lang="pt-BR" sz="2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 err="1">
                <a:latin typeface="Arial" panose="020B0604020202020204" pitchFamily="34" charset="0"/>
                <a:cs typeface="Arial" panose="020B0604020202020204" pitchFamily="34" charset="0"/>
              </a:rPr>
              <a:t>mandacaia</a:t>
            </a:r>
            <a:r>
              <a:rPr lang="pt-BR" sz="2000" spc="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Smith</a:t>
            </a:r>
            <a:r>
              <a:rPr lang="pt-BR" sz="2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sz="2000" spc="-11" dirty="0" err="1">
                <a:latin typeface="Arial" panose="020B0604020202020204" pitchFamily="34" charset="0"/>
                <a:cs typeface="Arial" panose="020B0604020202020204" pitchFamily="34" charset="0"/>
              </a:rPr>
              <a:t>Hymenoptera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t-BR" sz="2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 err="1">
                <a:latin typeface="Arial" panose="020B0604020202020204" pitchFamily="34" charset="0"/>
                <a:cs typeface="Arial" panose="020B0604020202020204" pitchFamily="34" charset="0"/>
              </a:rPr>
              <a:t>Apidae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r>
              <a:rPr lang="pt-BR" sz="2000" spc="6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Food</a:t>
            </a:r>
            <a:r>
              <a:rPr lang="pt-BR" sz="2000" spc="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pt-BR" sz="2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pt-BR" sz="2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64" dirty="0">
                <a:latin typeface="Arial" panose="020B0604020202020204" pitchFamily="34" charset="0"/>
                <a:cs typeface="Arial" panose="020B0604020202020204" pitchFamily="34" charset="0"/>
              </a:rPr>
              <a:t>Technology, </a:t>
            </a:r>
            <a:r>
              <a:rPr lang="pt-BR" sz="2000" spc="-80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8" dirty="0">
                <a:latin typeface="Arial" panose="020B0604020202020204" pitchFamily="34" charset="0"/>
                <a:cs typeface="Arial" panose="020B0604020202020204" pitchFamily="34" charset="0"/>
              </a:rPr>
              <a:t>v.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25,</a:t>
            </a:r>
            <a:r>
              <a:rPr lang="pt-BR" sz="200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11" dirty="0">
                <a:latin typeface="Arial" panose="020B0604020202020204" pitchFamily="34" charset="0"/>
                <a:cs typeface="Arial" panose="020B0604020202020204" pitchFamily="34" charset="0"/>
              </a:rPr>
              <a:t>p.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644-650,</a:t>
            </a:r>
            <a:r>
              <a:rPr lang="pt-BR" sz="200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spc="-22" dirty="0">
                <a:latin typeface="Arial" panose="020B0604020202020204" pitchFamily="34" charset="0"/>
                <a:cs typeface="Arial" panose="020B0604020202020204" pitchFamily="34" charset="0"/>
              </a:rPr>
              <a:t>2005.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262032" y="38401057"/>
            <a:ext cx="11137653" cy="457547"/>
          </a:xfrm>
          <a:prstGeom prst="rect">
            <a:avLst/>
          </a:prstGeom>
        </p:spPr>
        <p:txBody>
          <a:bodyPr vert="horz" wrap="square" lIns="0" tIns="27291" rIns="0" bIns="0" rtlCol="0">
            <a:spAutoFit/>
          </a:bodyPr>
          <a:lstStyle/>
          <a:p>
            <a:pPr marL="27290">
              <a:spcBef>
                <a:spcPts val="215"/>
              </a:spcBef>
            </a:pPr>
            <a:r>
              <a:rPr sz="2000" b="1" dirty="0">
                <a:latin typeface="Arial"/>
                <a:cs typeface="Arial"/>
              </a:rPr>
              <a:t>Fonte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da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figura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C,</a:t>
            </a:r>
            <a:r>
              <a:rPr sz="2000" b="1" spc="-11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D, E,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spc="-161" dirty="0">
                <a:latin typeface="Arial"/>
                <a:cs typeface="Arial"/>
              </a:rPr>
              <a:t>F,</a:t>
            </a:r>
            <a:r>
              <a:rPr sz="2000" b="1" dirty="0">
                <a:latin typeface="Arial"/>
                <a:cs typeface="Arial"/>
              </a:rPr>
              <a:t> G,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H, I,</a:t>
            </a:r>
            <a:r>
              <a:rPr sz="2000" b="1" spc="-2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J e</a:t>
            </a:r>
            <a:r>
              <a:rPr sz="2000" b="1" spc="-11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K:</a:t>
            </a:r>
            <a:r>
              <a:rPr sz="2000" b="1" spc="33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Gabrieli Monique</a:t>
            </a:r>
            <a:r>
              <a:rPr sz="2000" spc="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Campos</a:t>
            </a:r>
            <a:r>
              <a:rPr sz="2794" dirty="0">
                <a:latin typeface="Arial MT"/>
                <a:cs typeface="Arial MT"/>
              </a:rPr>
              <a:t>.</a:t>
            </a:r>
            <a:endParaRPr lang="pt-BR" sz="2794" dirty="0">
              <a:latin typeface="Arial MT"/>
              <a:cs typeface="Arial MT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055474" y="37488815"/>
            <a:ext cx="14539886" cy="1256312"/>
          </a:xfrm>
          <a:prstGeom prst="rect">
            <a:avLst/>
          </a:prstGeom>
        </p:spPr>
        <p:txBody>
          <a:bodyPr vert="horz" wrap="square" lIns="0" tIns="28655" rIns="0" bIns="0" rtlCol="0">
            <a:spAutoFit/>
          </a:bodyPr>
          <a:lstStyle/>
          <a:p>
            <a:pPr marL="27290">
              <a:spcBef>
                <a:spcPts val="226"/>
              </a:spcBef>
            </a:pPr>
            <a:r>
              <a:rPr sz="2000" b="1" dirty="0">
                <a:latin typeface="Arial"/>
                <a:cs typeface="Arial"/>
              </a:rPr>
              <a:t>Figura</a:t>
            </a:r>
            <a:r>
              <a:rPr sz="2000" b="1" spc="-3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C: </a:t>
            </a:r>
            <a:r>
              <a:rPr sz="2000" dirty="0">
                <a:latin typeface="Arial MT"/>
                <a:cs typeface="Arial" panose="020B0604020202020204" pitchFamily="34" charset="0"/>
              </a:rPr>
              <a:t>Adicionando</a:t>
            </a:r>
            <a:r>
              <a:rPr sz="2000" spc="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100 gramas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de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 MT"/>
                <a:cs typeface="Arial" panose="020B0604020202020204" pitchFamily="34" charset="0"/>
              </a:rPr>
              <a:t>açúcar</a:t>
            </a:r>
            <a:r>
              <a:rPr sz="2000" dirty="0">
                <a:latin typeface="Arial MT"/>
                <a:cs typeface="Arial" panose="020B0604020202020204" pitchFamily="34" charset="0"/>
              </a:rPr>
              <a:t>;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42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D:</a:t>
            </a:r>
            <a:r>
              <a:rPr sz="2000" b="1" spc="-11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Adicionando 100 mL</a:t>
            </a:r>
            <a:r>
              <a:rPr sz="2000" spc="-118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de</a:t>
            </a:r>
            <a:r>
              <a:rPr sz="2000" spc="-22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 MT"/>
                <a:cs typeface="Arial" panose="020B0604020202020204" pitchFamily="34" charset="0"/>
              </a:rPr>
              <a:t>água</a:t>
            </a:r>
            <a:r>
              <a:rPr sz="2000" dirty="0">
                <a:latin typeface="Arial MT"/>
                <a:cs typeface="Arial" panose="020B0604020202020204" pitchFamily="34" charset="0"/>
              </a:rPr>
              <a:t>;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3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E: </a:t>
            </a:r>
            <a:r>
              <a:rPr sz="2000" dirty="0">
                <a:latin typeface="Arial MT"/>
                <a:cs typeface="Arial" panose="020B0604020202020204" pitchFamily="34" charset="0"/>
              </a:rPr>
              <a:t>Levando</a:t>
            </a:r>
            <a:r>
              <a:rPr sz="2000" spc="-33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ao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fogo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por</a:t>
            </a:r>
            <a:r>
              <a:rPr sz="2000" spc="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cerca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de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uma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hora.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5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I:</a:t>
            </a:r>
            <a:r>
              <a:rPr sz="2000" b="1" spc="-33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Peneirando a</a:t>
            </a:r>
            <a:r>
              <a:rPr sz="2000" spc="-33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 MT"/>
                <a:cs typeface="Arial" panose="020B0604020202020204" pitchFamily="34" charset="0"/>
              </a:rPr>
              <a:t>mistura</a:t>
            </a:r>
            <a:r>
              <a:rPr sz="2000" dirty="0">
                <a:latin typeface="Arial MT"/>
                <a:cs typeface="Arial" panose="020B0604020202020204" pitchFamily="34" charset="0"/>
              </a:rPr>
              <a:t>;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5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J:</a:t>
            </a:r>
            <a:r>
              <a:rPr sz="2000" b="1" spc="-11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Adicionando o</a:t>
            </a:r>
            <a:r>
              <a:rPr sz="2000" spc="-33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 MT"/>
                <a:cs typeface="Arial" panose="020B0604020202020204" pitchFamily="34" charset="0"/>
              </a:rPr>
              <a:t>açúcar</a:t>
            </a:r>
            <a:r>
              <a:rPr sz="2000" dirty="0">
                <a:latin typeface="Arial MT"/>
                <a:cs typeface="Arial" panose="020B0604020202020204" pitchFamily="34" charset="0"/>
              </a:rPr>
              <a:t>;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3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K: </a:t>
            </a:r>
            <a:r>
              <a:rPr sz="2000" dirty="0">
                <a:latin typeface="Arial MT"/>
                <a:cs typeface="Arial" panose="020B0604020202020204" pitchFamily="34" charset="0"/>
              </a:rPr>
              <a:t>Levando</a:t>
            </a:r>
            <a:r>
              <a:rPr sz="2000" spc="-33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ao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fogo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por cerca de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uma</a:t>
            </a:r>
            <a:r>
              <a:rPr sz="2000" spc="-11" dirty="0">
                <a:latin typeface="Arial MT"/>
                <a:cs typeface="Arial" panose="020B0604020202020204" pitchFamily="34" charset="0"/>
              </a:rPr>
              <a:t> </a:t>
            </a:r>
            <a:r>
              <a:rPr sz="2000" dirty="0">
                <a:latin typeface="Arial MT"/>
                <a:cs typeface="Arial" panose="020B0604020202020204" pitchFamily="34" charset="0"/>
              </a:rPr>
              <a:t>hora.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b="1" dirty="0">
                <a:latin typeface="Arial"/>
                <a:cs typeface="Arial"/>
              </a:rPr>
              <a:t>Figura</a:t>
            </a:r>
            <a:r>
              <a:rPr lang="pt-BR" sz="2000" b="1" spc="-53" dirty="0">
                <a:latin typeface="Arial"/>
                <a:cs typeface="Arial"/>
              </a:rPr>
              <a:t> </a:t>
            </a:r>
            <a:r>
              <a:rPr lang="pt-BR" sz="2000" b="1" dirty="0">
                <a:latin typeface="Arial"/>
                <a:cs typeface="Arial"/>
              </a:rPr>
              <a:t>F:</a:t>
            </a:r>
            <a:r>
              <a:rPr lang="pt-BR" sz="2000" b="1" spc="-22" dirty="0">
                <a:latin typeface="Arial"/>
                <a:cs typeface="Arial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Pesando o</a:t>
            </a:r>
            <a:r>
              <a:rPr lang="pt-BR" sz="2000" spc="-22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carvão; </a:t>
            </a:r>
            <a:r>
              <a:rPr lang="pt-BR" sz="2000" b="1" dirty="0">
                <a:latin typeface="Arial"/>
                <a:cs typeface="Arial"/>
              </a:rPr>
              <a:t>Figura</a:t>
            </a:r>
            <a:r>
              <a:rPr lang="pt-BR" sz="2000" b="1" spc="-53" dirty="0">
                <a:latin typeface="Arial"/>
                <a:cs typeface="Arial"/>
              </a:rPr>
              <a:t> </a:t>
            </a:r>
            <a:r>
              <a:rPr lang="pt-BR" sz="2000" b="1" dirty="0">
                <a:latin typeface="Arial"/>
                <a:cs typeface="Arial"/>
              </a:rPr>
              <a:t>G:</a:t>
            </a:r>
            <a:r>
              <a:rPr lang="pt-BR" sz="2000" b="1" spc="-22" dirty="0">
                <a:latin typeface="Arial"/>
                <a:cs typeface="Arial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Adicionando</a:t>
            </a:r>
            <a:r>
              <a:rPr lang="pt-BR" sz="2000" spc="11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o</a:t>
            </a:r>
            <a:r>
              <a:rPr lang="pt-BR" sz="2000" spc="-42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carvão; </a:t>
            </a:r>
            <a:r>
              <a:rPr lang="pt-BR" sz="2000" b="1" dirty="0">
                <a:latin typeface="Arial"/>
                <a:cs typeface="Arial"/>
              </a:rPr>
              <a:t>Figura</a:t>
            </a:r>
            <a:r>
              <a:rPr lang="pt-BR" sz="2000" b="1" spc="-42" dirty="0">
                <a:latin typeface="Arial"/>
                <a:cs typeface="Arial"/>
              </a:rPr>
              <a:t> </a:t>
            </a:r>
            <a:r>
              <a:rPr lang="pt-BR" sz="2000" b="1" dirty="0">
                <a:latin typeface="Arial"/>
                <a:cs typeface="Arial"/>
              </a:rPr>
              <a:t>H:</a:t>
            </a:r>
            <a:r>
              <a:rPr lang="pt-BR" sz="2000" b="1" spc="-11" dirty="0">
                <a:latin typeface="Arial"/>
                <a:cs typeface="Arial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Adicionando</a:t>
            </a:r>
            <a:r>
              <a:rPr lang="pt-BR" sz="2000" spc="11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100</a:t>
            </a:r>
            <a:r>
              <a:rPr lang="pt-BR" sz="2000" spc="-22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 err="1">
                <a:latin typeface="Arial MT"/>
                <a:cs typeface="Arial" panose="020B0604020202020204" pitchFamily="34" charset="0"/>
              </a:rPr>
              <a:t>mL</a:t>
            </a:r>
            <a:r>
              <a:rPr lang="pt-BR" sz="2000" spc="-118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de</a:t>
            </a:r>
            <a:r>
              <a:rPr lang="pt-BR" sz="2000" spc="-22" dirty="0">
                <a:latin typeface="Arial MT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 MT"/>
                <a:cs typeface="Arial" panose="020B0604020202020204" pitchFamily="34" charset="0"/>
              </a:rPr>
              <a:t>água.</a:t>
            </a:r>
          </a:p>
          <a:p>
            <a:pPr marL="27290">
              <a:spcBef>
                <a:spcPts val="11"/>
              </a:spcBef>
            </a:pPr>
            <a:endParaRPr sz="2000" dirty="0">
              <a:latin typeface="Arial MT"/>
              <a:cs typeface="Arial MT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6330192" y="13271017"/>
            <a:ext cx="15534729" cy="655935"/>
          </a:xfrm>
          <a:prstGeom prst="rect">
            <a:avLst/>
          </a:prstGeom>
        </p:spPr>
        <p:txBody>
          <a:bodyPr vert="horz" wrap="square" lIns="0" tIns="27291" rIns="0" bIns="0" rtlCol="0">
            <a:spAutoFit/>
          </a:bodyPr>
          <a:lstStyle/>
          <a:p>
            <a:pPr marL="27290">
              <a:spcBef>
                <a:spcPts val="215"/>
              </a:spcBef>
            </a:pPr>
            <a:r>
              <a:rPr sz="2000" b="1" dirty="0">
                <a:latin typeface="Arial"/>
                <a:cs typeface="Arial"/>
              </a:rPr>
              <a:t>Figura</a:t>
            </a:r>
            <a:r>
              <a:rPr sz="2000" b="1" spc="-3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L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194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Amostras do</a:t>
            </a:r>
            <a:r>
              <a:rPr sz="2000" spc="-11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mel</a:t>
            </a:r>
            <a:r>
              <a:rPr sz="2000" spc="-11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 da</a:t>
            </a:r>
            <a:r>
              <a:rPr sz="2000" spc="-11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cera da</a:t>
            </a:r>
            <a:r>
              <a:rPr sz="2000" spc="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mandaçaia.;</a:t>
            </a:r>
            <a:r>
              <a:rPr lang="pt-BR" sz="2000" dirty="0">
                <a:latin typeface="Arial MT"/>
                <a:cs typeface="Arial MT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64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M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53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Solução</a:t>
            </a:r>
            <a:r>
              <a:rPr sz="2000" spc="-11" dirty="0">
                <a:latin typeface="Arial MT"/>
                <a:cs typeface="Arial MT"/>
              </a:rPr>
              <a:t> </a:t>
            </a:r>
            <a:r>
              <a:rPr sz="2000" dirty="0" err="1">
                <a:latin typeface="Arial MT"/>
                <a:cs typeface="Arial MT"/>
              </a:rPr>
              <a:t>pronta</a:t>
            </a:r>
            <a:r>
              <a:rPr sz="2000" dirty="0">
                <a:latin typeface="Arial MT"/>
                <a:cs typeface="Arial MT"/>
              </a:rPr>
              <a:t>.;</a:t>
            </a:r>
            <a:r>
              <a:rPr lang="pt-BR" sz="2000" dirty="0">
                <a:latin typeface="Arial MT"/>
                <a:cs typeface="Arial MT"/>
              </a:rPr>
              <a:t> </a:t>
            </a:r>
            <a:r>
              <a:rPr sz="2000" b="1" dirty="0" err="1">
                <a:latin typeface="Arial"/>
                <a:cs typeface="Arial"/>
              </a:rPr>
              <a:t>Figura</a:t>
            </a:r>
            <a:r>
              <a:rPr sz="2000" b="1" spc="-53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N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Medindo</a:t>
            </a:r>
            <a:r>
              <a:rPr sz="2000" spc="-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33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condutividade.</a:t>
            </a:r>
          </a:p>
          <a:p>
            <a:pPr marL="27290">
              <a:spcBef>
                <a:spcPts val="75"/>
              </a:spcBef>
            </a:pPr>
            <a:r>
              <a:rPr sz="2000" b="1" dirty="0">
                <a:latin typeface="Arial"/>
                <a:cs typeface="Arial"/>
              </a:rPr>
              <a:t>Fonte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4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Isabelle</a:t>
            </a:r>
            <a:r>
              <a:rPr sz="2000" spc="22" dirty="0">
                <a:latin typeface="Arial MT"/>
                <a:cs typeface="Arial MT"/>
              </a:rPr>
              <a:t> </a:t>
            </a:r>
            <a:r>
              <a:rPr sz="2000" spc="-11" dirty="0">
                <a:latin typeface="Arial MT"/>
                <a:cs typeface="Arial MT"/>
              </a:rPr>
              <a:t>Wunsch</a:t>
            </a:r>
            <a:r>
              <a:rPr sz="2000" spc="11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dos Reis/</a:t>
            </a:r>
            <a:r>
              <a:rPr sz="2000" spc="11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Dionéia</a:t>
            </a:r>
            <a:r>
              <a:rPr sz="2000" spc="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Schauren/</a:t>
            </a:r>
            <a:r>
              <a:rPr sz="2000" spc="22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Dionéia</a:t>
            </a:r>
            <a:r>
              <a:rPr sz="2000" spc="33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Schauren.</a:t>
            </a:r>
          </a:p>
        </p:txBody>
      </p:sp>
      <p:grpSp>
        <p:nvGrpSpPr>
          <p:cNvPr id="63" name="object 63"/>
          <p:cNvGrpSpPr/>
          <p:nvPr/>
        </p:nvGrpSpPr>
        <p:grpSpPr>
          <a:xfrm>
            <a:off x="1053718" y="9924920"/>
            <a:ext cx="8213455" cy="5075496"/>
            <a:chOff x="594275" y="6386945"/>
            <a:chExt cx="3822261" cy="2361962"/>
          </a:xfrm>
        </p:grpSpPr>
        <p:pic>
          <p:nvPicPr>
            <p:cNvPr id="64" name="object 6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4275" y="6386945"/>
              <a:ext cx="1586108" cy="2347546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65" name="object 6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29246" y="6391135"/>
              <a:ext cx="1587290" cy="235777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67" name="object 67"/>
            <p:cNvSpPr/>
            <p:nvPr/>
          </p:nvSpPr>
          <p:spPr>
            <a:xfrm>
              <a:off x="2166420" y="7287588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19" h="495300">
                  <a:moveTo>
                    <a:pt x="267700" y="0"/>
                  </a:moveTo>
                  <a:lnTo>
                    <a:pt x="267700" y="123803"/>
                  </a:lnTo>
                  <a:lnTo>
                    <a:pt x="0" y="123803"/>
                  </a:lnTo>
                  <a:lnTo>
                    <a:pt x="0" y="371411"/>
                  </a:lnTo>
                  <a:lnTo>
                    <a:pt x="267700" y="371411"/>
                  </a:lnTo>
                  <a:lnTo>
                    <a:pt x="267700" y="495215"/>
                  </a:lnTo>
                  <a:lnTo>
                    <a:pt x="515307" y="247607"/>
                  </a:lnTo>
                  <a:lnTo>
                    <a:pt x="267700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endParaRPr sz="7037" dirty="0"/>
            </a:p>
          </p:txBody>
        </p:sp>
        <p:sp>
          <p:nvSpPr>
            <p:cNvPr id="68" name="object 68"/>
            <p:cNvSpPr/>
            <p:nvPr/>
          </p:nvSpPr>
          <p:spPr>
            <a:xfrm>
              <a:off x="2166420" y="7287588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19" h="495300">
                  <a:moveTo>
                    <a:pt x="0" y="123803"/>
                  </a:moveTo>
                  <a:lnTo>
                    <a:pt x="267700" y="123803"/>
                  </a:lnTo>
                  <a:lnTo>
                    <a:pt x="267700" y="0"/>
                  </a:lnTo>
                  <a:lnTo>
                    <a:pt x="515307" y="247607"/>
                  </a:lnTo>
                  <a:lnTo>
                    <a:pt x="267700" y="495215"/>
                  </a:lnTo>
                  <a:lnTo>
                    <a:pt x="267700" y="371411"/>
                  </a:lnTo>
                  <a:lnTo>
                    <a:pt x="0" y="371411"/>
                  </a:lnTo>
                  <a:lnTo>
                    <a:pt x="0" y="123803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7037"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9829856" y="10647996"/>
            <a:ext cx="6125321" cy="950887"/>
          </a:xfrm>
          <a:prstGeom prst="rect">
            <a:avLst/>
          </a:prstGeom>
        </p:spPr>
        <p:txBody>
          <a:bodyPr vert="horz" wrap="square" lIns="0" tIns="27291" rIns="0" bIns="0" rtlCol="0">
            <a:spAutoFit/>
          </a:bodyPr>
          <a:lstStyle/>
          <a:p>
            <a:pPr marL="27290">
              <a:spcBef>
                <a:spcPts val="215"/>
              </a:spcBef>
            </a:pP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Figura</a:t>
            </a:r>
            <a:r>
              <a:rPr sz="2000" b="1" spc="-13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53" dirty="0">
                <a:latin typeface="Arial" panose="020B0604020202020204" pitchFamily="34" charset="0"/>
                <a:cs typeface="Arial" panose="020B0604020202020204" pitchFamily="34" charset="0"/>
              </a:rPr>
              <a:t>A:</a:t>
            </a:r>
            <a:r>
              <a:rPr sz="2000" b="1" spc="8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Colmeia</a:t>
            </a:r>
            <a:r>
              <a:rPr sz="2000" spc="-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sz="2000" spc="-2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mandaçaia;</a:t>
            </a:r>
          </a:p>
          <a:p>
            <a:pPr marL="27290" marR="10916">
              <a:spcBef>
                <a:spcPts val="11"/>
              </a:spcBef>
            </a:pP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Figura </a:t>
            </a:r>
            <a:r>
              <a:rPr sz="2000" b="1" spc="-11" dirty="0">
                <a:latin typeface="Arial" panose="020B0604020202020204" pitchFamily="34" charset="0"/>
                <a:cs typeface="Arial" panose="020B0604020202020204" pitchFamily="34" charset="0"/>
              </a:rPr>
              <a:t>B: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Colmeia</a:t>
            </a:r>
            <a:r>
              <a:rPr sz="2000" spc="77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sz="2000" spc="77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negricps. </a:t>
            </a:r>
            <a:r>
              <a:rPr sz="200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2000" spc="1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290" marR="10916">
              <a:spcBef>
                <a:spcPts val="11"/>
              </a:spcBef>
            </a:pP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Fonte</a:t>
            </a:r>
            <a:r>
              <a:rPr sz="2000" b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000" b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2000" b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1" dirty="0">
                <a:latin typeface="Arial" panose="020B0604020202020204" pitchFamily="34" charset="0"/>
                <a:cs typeface="Arial" panose="020B0604020202020204" pitchFamily="34" charset="0"/>
              </a:rPr>
              <a:t>B: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Isabelle</a:t>
            </a:r>
            <a:r>
              <a:rPr sz="200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1" dirty="0">
                <a:latin typeface="Arial" panose="020B0604020202020204" pitchFamily="34" charset="0"/>
                <a:cs typeface="Arial" panose="020B0604020202020204" pitchFamily="34" charset="0"/>
              </a:rPr>
              <a:t>Wunsch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 dos </a:t>
            </a:r>
            <a:r>
              <a:rPr sz="2000" spc="-75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Reis.</a:t>
            </a:r>
          </a:p>
        </p:txBody>
      </p:sp>
      <p:sp>
        <p:nvSpPr>
          <p:cNvPr id="77" name="object 77"/>
          <p:cNvSpPr txBox="1"/>
          <p:nvPr/>
        </p:nvSpPr>
        <p:spPr>
          <a:xfrm>
            <a:off x="28158164" y="11304687"/>
            <a:ext cx="275633" cy="395506"/>
          </a:xfrm>
          <a:prstGeom prst="rect">
            <a:avLst/>
          </a:prstGeom>
        </p:spPr>
        <p:txBody>
          <a:bodyPr vert="horz" wrap="square" lIns="0" tIns="31382" rIns="0" bIns="0" rtlCol="0">
            <a:spAutoFit/>
          </a:bodyPr>
          <a:lstStyle/>
          <a:p>
            <a:pPr marL="27290">
              <a:spcBef>
                <a:spcPts val="245"/>
              </a:spcBef>
            </a:pPr>
            <a:r>
              <a:rPr sz="2364" b="1" spc="22" dirty="0">
                <a:latin typeface="Arial"/>
                <a:cs typeface="Arial"/>
              </a:rPr>
              <a:t>N</a:t>
            </a:r>
            <a:endParaRPr sz="2364">
              <a:latin typeface="Arial"/>
              <a:cs typeface="Arial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1132521" y="1340045"/>
            <a:ext cx="30475143" cy="2734275"/>
            <a:chOff x="585997" y="821269"/>
            <a:chExt cx="14182090" cy="1272438"/>
          </a:xfrm>
        </p:grpSpPr>
        <p:pic>
          <p:nvPicPr>
            <p:cNvPr id="79" name="object 7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8826" y="837193"/>
              <a:ext cx="1087323" cy="98871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445612" y="821269"/>
              <a:ext cx="1000429" cy="1020561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585997" y="2093707"/>
              <a:ext cx="14182090" cy="0"/>
            </a:xfrm>
            <a:custGeom>
              <a:avLst/>
              <a:gdLst/>
              <a:ahLst/>
              <a:cxnLst/>
              <a:rect l="l" t="t" r="r" b="b"/>
              <a:pathLst>
                <a:path w="14182090">
                  <a:moveTo>
                    <a:pt x="0" y="0"/>
                  </a:moveTo>
                  <a:lnTo>
                    <a:pt x="14181545" y="0"/>
                  </a:lnTo>
                </a:path>
              </a:pathLst>
            </a:custGeom>
            <a:ln w="35456">
              <a:solidFill>
                <a:srgbClr val="990099"/>
              </a:solidFill>
            </a:ln>
          </p:spPr>
          <p:txBody>
            <a:bodyPr wrap="square" lIns="0" tIns="0" rIns="0" bIns="0" rtlCol="0"/>
            <a:lstStyle/>
            <a:p>
              <a:endParaRPr sz="7037"/>
            </a:p>
          </p:txBody>
        </p:sp>
      </p:grpSp>
      <p:sp>
        <p:nvSpPr>
          <p:cNvPr id="100" name="CaixaDeTexto 99">
            <a:extLst>
              <a:ext uri="{FF2B5EF4-FFF2-40B4-BE49-F238E27FC236}">
                <a16:creationId xmlns:a16="http://schemas.microsoft.com/office/drawing/2014/main" id="{1C942434-BE32-145C-55FE-06ADA445239A}"/>
              </a:ext>
            </a:extLst>
          </p:cNvPr>
          <p:cNvSpPr txBox="1"/>
          <p:nvPr/>
        </p:nvSpPr>
        <p:spPr>
          <a:xfrm>
            <a:off x="1038549" y="9948657"/>
            <a:ext cx="55952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400" b="1" dirty="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134" name="CaixaDeTexto 133">
            <a:extLst>
              <a:ext uri="{FF2B5EF4-FFF2-40B4-BE49-F238E27FC236}">
                <a16:creationId xmlns:a16="http://schemas.microsoft.com/office/drawing/2014/main" id="{43573A74-7383-BBD3-3041-FFB5D2DE1BD0}"/>
              </a:ext>
            </a:extLst>
          </p:cNvPr>
          <p:cNvSpPr txBox="1"/>
          <p:nvPr/>
        </p:nvSpPr>
        <p:spPr>
          <a:xfrm>
            <a:off x="5881425" y="9924920"/>
            <a:ext cx="570646" cy="46166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itchFamily="34" charset="0"/>
              </a:rPr>
              <a:t>B</a:t>
            </a:r>
          </a:p>
        </p:txBody>
      </p:sp>
      <p:grpSp>
        <p:nvGrpSpPr>
          <p:cNvPr id="15" name="object 15"/>
          <p:cNvGrpSpPr/>
          <p:nvPr/>
        </p:nvGrpSpPr>
        <p:grpSpPr>
          <a:xfrm>
            <a:off x="1142538" y="7755038"/>
            <a:ext cx="30656946" cy="29814542"/>
            <a:chOff x="538970" y="2855615"/>
            <a:chExt cx="14266695" cy="13874669"/>
          </a:xfrm>
        </p:grpSpPr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8970" y="8884937"/>
              <a:ext cx="1738549" cy="2507386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48191" y="8903789"/>
              <a:ext cx="1717483" cy="246691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55514" y="8948017"/>
              <a:ext cx="1666867" cy="244430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2298793" y="9925586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19" h="495300">
                  <a:moveTo>
                    <a:pt x="267700" y="0"/>
                  </a:moveTo>
                  <a:lnTo>
                    <a:pt x="267700" y="123803"/>
                  </a:lnTo>
                  <a:lnTo>
                    <a:pt x="0" y="123803"/>
                  </a:lnTo>
                  <a:lnTo>
                    <a:pt x="0" y="371411"/>
                  </a:lnTo>
                  <a:lnTo>
                    <a:pt x="267700" y="371411"/>
                  </a:lnTo>
                  <a:lnTo>
                    <a:pt x="267700" y="495215"/>
                  </a:lnTo>
                  <a:lnTo>
                    <a:pt x="515307" y="247607"/>
                  </a:lnTo>
                  <a:lnTo>
                    <a:pt x="267700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23" name="object 23"/>
            <p:cNvSpPr/>
            <p:nvPr/>
          </p:nvSpPr>
          <p:spPr>
            <a:xfrm>
              <a:off x="2298793" y="9925586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19" h="495300">
                  <a:moveTo>
                    <a:pt x="0" y="123803"/>
                  </a:moveTo>
                  <a:lnTo>
                    <a:pt x="267700" y="123803"/>
                  </a:lnTo>
                  <a:lnTo>
                    <a:pt x="267700" y="0"/>
                  </a:lnTo>
                  <a:lnTo>
                    <a:pt x="515307" y="247607"/>
                  </a:lnTo>
                  <a:lnTo>
                    <a:pt x="267700" y="495215"/>
                  </a:lnTo>
                  <a:lnTo>
                    <a:pt x="267700" y="371411"/>
                  </a:lnTo>
                  <a:lnTo>
                    <a:pt x="0" y="371411"/>
                  </a:lnTo>
                  <a:lnTo>
                    <a:pt x="0" y="123803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24" name="object 24"/>
            <p:cNvSpPr/>
            <p:nvPr/>
          </p:nvSpPr>
          <p:spPr>
            <a:xfrm>
              <a:off x="4653135" y="9925586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20" h="495300">
                  <a:moveTo>
                    <a:pt x="267700" y="0"/>
                  </a:moveTo>
                  <a:lnTo>
                    <a:pt x="267700" y="123803"/>
                  </a:lnTo>
                  <a:lnTo>
                    <a:pt x="0" y="123803"/>
                  </a:lnTo>
                  <a:lnTo>
                    <a:pt x="0" y="371411"/>
                  </a:lnTo>
                  <a:lnTo>
                    <a:pt x="267700" y="371411"/>
                  </a:lnTo>
                  <a:lnTo>
                    <a:pt x="267700" y="495215"/>
                  </a:lnTo>
                  <a:lnTo>
                    <a:pt x="515307" y="247607"/>
                  </a:lnTo>
                  <a:lnTo>
                    <a:pt x="267700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25" name="object 25"/>
            <p:cNvSpPr/>
            <p:nvPr/>
          </p:nvSpPr>
          <p:spPr>
            <a:xfrm>
              <a:off x="4653135" y="9925586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20" h="495300">
                  <a:moveTo>
                    <a:pt x="0" y="123803"/>
                  </a:moveTo>
                  <a:lnTo>
                    <a:pt x="267700" y="123803"/>
                  </a:lnTo>
                  <a:lnTo>
                    <a:pt x="267700" y="0"/>
                  </a:lnTo>
                  <a:lnTo>
                    <a:pt x="515307" y="247607"/>
                  </a:lnTo>
                  <a:lnTo>
                    <a:pt x="267700" y="495215"/>
                  </a:lnTo>
                  <a:lnTo>
                    <a:pt x="267700" y="371411"/>
                  </a:lnTo>
                  <a:lnTo>
                    <a:pt x="0" y="371411"/>
                  </a:lnTo>
                  <a:lnTo>
                    <a:pt x="0" y="123803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0186" y="11531469"/>
              <a:ext cx="1716117" cy="2478441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27" name="object 27"/>
            <p:cNvSpPr/>
            <p:nvPr/>
          </p:nvSpPr>
          <p:spPr>
            <a:xfrm>
              <a:off x="2278700" y="12599042"/>
              <a:ext cx="515620" cy="494030"/>
            </a:xfrm>
            <a:custGeom>
              <a:avLst/>
              <a:gdLst/>
              <a:ahLst/>
              <a:cxnLst/>
              <a:rect l="l" t="t" r="r" b="b"/>
              <a:pathLst>
                <a:path w="515619" h="494030">
                  <a:moveTo>
                    <a:pt x="268291" y="0"/>
                  </a:moveTo>
                  <a:lnTo>
                    <a:pt x="268291" y="123508"/>
                  </a:lnTo>
                  <a:lnTo>
                    <a:pt x="0" y="123508"/>
                  </a:lnTo>
                  <a:lnTo>
                    <a:pt x="0" y="370525"/>
                  </a:lnTo>
                  <a:lnTo>
                    <a:pt x="268291" y="370525"/>
                  </a:lnTo>
                  <a:lnTo>
                    <a:pt x="268291" y="494033"/>
                  </a:lnTo>
                  <a:lnTo>
                    <a:pt x="515307" y="247016"/>
                  </a:lnTo>
                  <a:lnTo>
                    <a:pt x="268291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 dirty="0"/>
            </a:p>
          </p:txBody>
        </p:sp>
        <p:sp>
          <p:nvSpPr>
            <p:cNvPr id="28" name="object 28"/>
            <p:cNvSpPr/>
            <p:nvPr/>
          </p:nvSpPr>
          <p:spPr>
            <a:xfrm>
              <a:off x="2278700" y="12599042"/>
              <a:ext cx="515620" cy="494030"/>
            </a:xfrm>
            <a:custGeom>
              <a:avLst/>
              <a:gdLst/>
              <a:ahLst/>
              <a:cxnLst/>
              <a:rect l="l" t="t" r="r" b="b"/>
              <a:pathLst>
                <a:path w="515619" h="494030">
                  <a:moveTo>
                    <a:pt x="0" y="123508"/>
                  </a:moveTo>
                  <a:lnTo>
                    <a:pt x="268291" y="123508"/>
                  </a:lnTo>
                  <a:lnTo>
                    <a:pt x="268291" y="0"/>
                  </a:lnTo>
                  <a:lnTo>
                    <a:pt x="515307" y="247016"/>
                  </a:lnTo>
                  <a:lnTo>
                    <a:pt x="268291" y="494033"/>
                  </a:lnTo>
                  <a:lnTo>
                    <a:pt x="268291" y="370525"/>
                  </a:lnTo>
                  <a:lnTo>
                    <a:pt x="0" y="370525"/>
                  </a:lnTo>
                  <a:lnTo>
                    <a:pt x="0" y="123508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842466" y="11567066"/>
              <a:ext cx="1686569" cy="2466918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78005" y="11563403"/>
              <a:ext cx="1649458" cy="2454153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65244" y="14273117"/>
              <a:ext cx="1696024" cy="2457167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829466" y="14245426"/>
              <a:ext cx="1654658" cy="2471350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53540" y="14244244"/>
              <a:ext cx="1642839" cy="2460713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34" name="object 34"/>
            <p:cNvSpPr/>
            <p:nvPr/>
          </p:nvSpPr>
          <p:spPr>
            <a:xfrm>
              <a:off x="5247039" y="14237745"/>
              <a:ext cx="1656080" cy="2473960"/>
            </a:xfrm>
            <a:custGeom>
              <a:avLst/>
              <a:gdLst/>
              <a:ahLst/>
              <a:cxnLst/>
              <a:rect l="l" t="t" r="r" b="b"/>
              <a:pathLst>
                <a:path w="1656079" h="2473959">
                  <a:moveTo>
                    <a:pt x="0" y="2473714"/>
                  </a:moveTo>
                  <a:lnTo>
                    <a:pt x="1655840" y="2473714"/>
                  </a:lnTo>
                  <a:lnTo>
                    <a:pt x="1655840" y="0"/>
                  </a:lnTo>
                  <a:lnTo>
                    <a:pt x="0" y="0"/>
                  </a:lnTo>
                  <a:lnTo>
                    <a:pt x="0" y="2473714"/>
                  </a:lnTo>
                  <a:close/>
                </a:path>
              </a:pathLst>
            </a:custGeom>
            <a:ln w="13000">
              <a:solidFill>
                <a:srgbClr val="990099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35" name="object 35"/>
            <p:cNvSpPr/>
            <p:nvPr/>
          </p:nvSpPr>
          <p:spPr>
            <a:xfrm>
              <a:off x="4653135" y="12599042"/>
              <a:ext cx="515620" cy="494030"/>
            </a:xfrm>
            <a:custGeom>
              <a:avLst/>
              <a:gdLst/>
              <a:ahLst/>
              <a:cxnLst/>
              <a:rect l="l" t="t" r="r" b="b"/>
              <a:pathLst>
                <a:path w="515620" h="494030">
                  <a:moveTo>
                    <a:pt x="268291" y="0"/>
                  </a:moveTo>
                  <a:lnTo>
                    <a:pt x="268291" y="123508"/>
                  </a:lnTo>
                  <a:lnTo>
                    <a:pt x="0" y="123508"/>
                  </a:lnTo>
                  <a:lnTo>
                    <a:pt x="0" y="370525"/>
                  </a:lnTo>
                  <a:lnTo>
                    <a:pt x="268291" y="370525"/>
                  </a:lnTo>
                  <a:lnTo>
                    <a:pt x="268291" y="494033"/>
                  </a:lnTo>
                  <a:lnTo>
                    <a:pt x="515307" y="247016"/>
                  </a:lnTo>
                  <a:lnTo>
                    <a:pt x="268291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36" name="object 36"/>
            <p:cNvSpPr/>
            <p:nvPr/>
          </p:nvSpPr>
          <p:spPr>
            <a:xfrm>
              <a:off x="4653135" y="12599042"/>
              <a:ext cx="515620" cy="494030"/>
            </a:xfrm>
            <a:custGeom>
              <a:avLst/>
              <a:gdLst/>
              <a:ahLst/>
              <a:cxnLst/>
              <a:rect l="l" t="t" r="r" b="b"/>
              <a:pathLst>
                <a:path w="515620" h="494030">
                  <a:moveTo>
                    <a:pt x="0" y="123508"/>
                  </a:moveTo>
                  <a:lnTo>
                    <a:pt x="268291" y="123508"/>
                  </a:lnTo>
                  <a:lnTo>
                    <a:pt x="268291" y="0"/>
                  </a:lnTo>
                  <a:lnTo>
                    <a:pt x="515307" y="247016"/>
                  </a:lnTo>
                  <a:lnTo>
                    <a:pt x="268291" y="494033"/>
                  </a:lnTo>
                  <a:lnTo>
                    <a:pt x="268291" y="370525"/>
                  </a:lnTo>
                  <a:lnTo>
                    <a:pt x="0" y="370525"/>
                  </a:lnTo>
                  <a:lnTo>
                    <a:pt x="0" y="123508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37" name="object 37"/>
            <p:cNvSpPr/>
            <p:nvPr/>
          </p:nvSpPr>
          <p:spPr>
            <a:xfrm>
              <a:off x="5915403" y="14012593"/>
              <a:ext cx="470534" cy="506095"/>
            </a:xfrm>
            <a:custGeom>
              <a:avLst/>
              <a:gdLst/>
              <a:ahLst/>
              <a:cxnLst/>
              <a:rect l="l" t="t" r="r" b="b"/>
              <a:pathLst>
                <a:path w="470535" h="506094">
                  <a:moveTo>
                    <a:pt x="352796" y="0"/>
                  </a:moveTo>
                  <a:lnTo>
                    <a:pt x="117598" y="0"/>
                  </a:lnTo>
                  <a:lnTo>
                    <a:pt x="117598" y="270654"/>
                  </a:lnTo>
                  <a:lnTo>
                    <a:pt x="0" y="270654"/>
                  </a:lnTo>
                  <a:lnTo>
                    <a:pt x="235197" y="505852"/>
                  </a:lnTo>
                  <a:lnTo>
                    <a:pt x="470395" y="270654"/>
                  </a:lnTo>
                  <a:lnTo>
                    <a:pt x="352796" y="270654"/>
                  </a:lnTo>
                  <a:lnTo>
                    <a:pt x="352796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38" name="object 38"/>
            <p:cNvSpPr/>
            <p:nvPr/>
          </p:nvSpPr>
          <p:spPr>
            <a:xfrm>
              <a:off x="5915403" y="14012593"/>
              <a:ext cx="470534" cy="506095"/>
            </a:xfrm>
            <a:custGeom>
              <a:avLst/>
              <a:gdLst/>
              <a:ahLst/>
              <a:cxnLst/>
              <a:rect l="l" t="t" r="r" b="b"/>
              <a:pathLst>
                <a:path w="470535" h="506094">
                  <a:moveTo>
                    <a:pt x="352796" y="0"/>
                  </a:moveTo>
                  <a:lnTo>
                    <a:pt x="352796" y="270654"/>
                  </a:lnTo>
                  <a:lnTo>
                    <a:pt x="470395" y="270654"/>
                  </a:lnTo>
                  <a:lnTo>
                    <a:pt x="235197" y="505852"/>
                  </a:lnTo>
                  <a:lnTo>
                    <a:pt x="0" y="270654"/>
                  </a:lnTo>
                  <a:lnTo>
                    <a:pt x="117598" y="270654"/>
                  </a:lnTo>
                  <a:lnTo>
                    <a:pt x="117598" y="0"/>
                  </a:lnTo>
                  <a:lnTo>
                    <a:pt x="352796" y="0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39" name="object 39"/>
            <p:cNvSpPr/>
            <p:nvPr/>
          </p:nvSpPr>
          <p:spPr>
            <a:xfrm>
              <a:off x="4660227" y="15117668"/>
              <a:ext cx="507365" cy="470534"/>
            </a:xfrm>
            <a:custGeom>
              <a:avLst/>
              <a:gdLst/>
              <a:ahLst/>
              <a:cxnLst/>
              <a:rect l="l" t="t" r="r" b="b"/>
              <a:pathLst>
                <a:path w="507364" h="470534">
                  <a:moveTo>
                    <a:pt x="235197" y="0"/>
                  </a:moveTo>
                  <a:lnTo>
                    <a:pt x="0" y="235197"/>
                  </a:lnTo>
                  <a:lnTo>
                    <a:pt x="235197" y="470395"/>
                  </a:lnTo>
                  <a:lnTo>
                    <a:pt x="235197" y="352796"/>
                  </a:lnTo>
                  <a:lnTo>
                    <a:pt x="507034" y="352796"/>
                  </a:lnTo>
                  <a:lnTo>
                    <a:pt x="507034" y="117598"/>
                  </a:lnTo>
                  <a:lnTo>
                    <a:pt x="235197" y="117598"/>
                  </a:lnTo>
                  <a:lnTo>
                    <a:pt x="235197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40" name="object 40"/>
            <p:cNvSpPr/>
            <p:nvPr/>
          </p:nvSpPr>
          <p:spPr>
            <a:xfrm>
              <a:off x="4660227" y="15117668"/>
              <a:ext cx="507365" cy="470534"/>
            </a:xfrm>
            <a:custGeom>
              <a:avLst/>
              <a:gdLst/>
              <a:ahLst/>
              <a:cxnLst/>
              <a:rect l="l" t="t" r="r" b="b"/>
              <a:pathLst>
                <a:path w="507364" h="470534">
                  <a:moveTo>
                    <a:pt x="507034" y="352796"/>
                  </a:moveTo>
                  <a:lnTo>
                    <a:pt x="235197" y="352796"/>
                  </a:lnTo>
                  <a:lnTo>
                    <a:pt x="235197" y="470395"/>
                  </a:lnTo>
                  <a:lnTo>
                    <a:pt x="0" y="235197"/>
                  </a:lnTo>
                  <a:lnTo>
                    <a:pt x="235197" y="0"/>
                  </a:lnTo>
                  <a:lnTo>
                    <a:pt x="235197" y="117598"/>
                  </a:lnTo>
                  <a:lnTo>
                    <a:pt x="507034" y="117598"/>
                  </a:lnTo>
                  <a:lnTo>
                    <a:pt x="507034" y="352796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41" name="object 41"/>
            <p:cNvSpPr/>
            <p:nvPr/>
          </p:nvSpPr>
          <p:spPr>
            <a:xfrm>
              <a:off x="2264518" y="15117668"/>
              <a:ext cx="507365" cy="470534"/>
            </a:xfrm>
            <a:custGeom>
              <a:avLst/>
              <a:gdLst/>
              <a:ahLst/>
              <a:cxnLst/>
              <a:rect l="l" t="t" r="r" b="b"/>
              <a:pathLst>
                <a:path w="507364" h="470534">
                  <a:moveTo>
                    <a:pt x="235197" y="0"/>
                  </a:moveTo>
                  <a:lnTo>
                    <a:pt x="0" y="235197"/>
                  </a:lnTo>
                  <a:lnTo>
                    <a:pt x="235197" y="470395"/>
                  </a:lnTo>
                  <a:lnTo>
                    <a:pt x="235197" y="352796"/>
                  </a:lnTo>
                  <a:lnTo>
                    <a:pt x="507034" y="352796"/>
                  </a:lnTo>
                  <a:lnTo>
                    <a:pt x="507034" y="117598"/>
                  </a:lnTo>
                  <a:lnTo>
                    <a:pt x="235197" y="117598"/>
                  </a:lnTo>
                  <a:lnTo>
                    <a:pt x="235197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sp>
          <p:nvSpPr>
            <p:cNvPr id="42" name="object 42"/>
            <p:cNvSpPr/>
            <p:nvPr/>
          </p:nvSpPr>
          <p:spPr>
            <a:xfrm>
              <a:off x="2264518" y="15117668"/>
              <a:ext cx="507365" cy="470534"/>
            </a:xfrm>
            <a:custGeom>
              <a:avLst/>
              <a:gdLst/>
              <a:ahLst/>
              <a:cxnLst/>
              <a:rect l="l" t="t" r="r" b="b"/>
              <a:pathLst>
                <a:path w="507364" h="470534">
                  <a:moveTo>
                    <a:pt x="507034" y="352796"/>
                  </a:moveTo>
                  <a:lnTo>
                    <a:pt x="235197" y="352796"/>
                  </a:lnTo>
                  <a:lnTo>
                    <a:pt x="235197" y="470395"/>
                  </a:lnTo>
                  <a:lnTo>
                    <a:pt x="0" y="235197"/>
                  </a:lnTo>
                  <a:lnTo>
                    <a:pt x="235197" y="0"/>
                  </a:lnTo>
                  <a:lnTo>
                    <a:pt x="235197" y="117598"/>
                  </a:lnTo>
                  <a:lnTo>
                    <a:pt x="507034" y="117598"/>
                  </a:lnTo>
                  <a:lnTo>
                    <a:pt x="507034" y="352796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 sz="7037"/>
            </a:p>
          </p:txBody>
        </p:sp>
        <p:pic>
          <p:nvPicPr>
            <p:cNvPr id="43" name="object 4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598522" y="3436244"/>
              <a:ext cx="2574175" cy="193122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pic>
          <p:nvPicPr>
            <p:cNvPr id="45" name="object 4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335538" y="3416192"/>
              <a:ext cx="2585995" cy="1939496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47" name="object 47"/>
            <p:cNvSpPr/>
            <p:nvPr/>
          </p:nvSpPr>
          <p:spPr>
            <a:xfrm>
              <a:off x="9919644" y="4232988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20" h="495300">
                  <a:moveTo>
                    <a:pt x="267700" y="0"/>
                  </a:moveTo>
                  <a:lnTo>
                    <a:pt x="267700" y="123803"/>
                  </a:lnTo>
                  <a:lnTo>
                    <a:pt x="0" y="123803"/>
                  </a:lnTo>
                  <a:lnTo>
                    <a:pt x="0" y="371411"/>
                  </a:lnTo>
                  <a:lnTo>
                    <a:pt x="267700" y="371411"/>
                  </a:lnTo>
                  <a:lnTo>
                    <a:pt x="267700" y="495215"/>
                  </a:lnTo>
                  <a:lnTo>
                    <a:pt x="515307" y="247607"/>
                  </a:lnTo>
                  <a:lnTo>
                    <a:pt x="267700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 dirty="0"/>
            </a:p>
          </p:txBody>
        </p:sp>
        <p:pic>
          <p:nvPicPr>
            <p:cNvPr id="49" name="object 4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184100" y="2855615"/>
              <a:ext cx="1621565" cy="2438257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51" name="object 51"/>
            <p:cNvSpPr/>
            <p:nvPr/>
          </p:nvSpPr>
          <p:spPr>
            <a:xfrm>
              <a:off x="12731104" y="4261353"/>
              <a:ext cx="515620" cy="495300"/>
            </a:xfrm>
            <a:custGeom>
              <a:avLst/>
              <a:gdLst/>
              <a:ahLst/>
              <a:cxnLst/>
              <a:rect l="l" t="t" r="r" b="b"/>
              <a:pathLst>
                <a:path w="515619" h="495300">
                  <a:moveTo>
                    <a:pt x="267700" y="0"/>
                  </a:moveTo>
                  <a:lnTo>
                    <a:pt x="267700" y="123803"/>
                  </a:lnTo>
                  <a:lnTo>
                    <a:pt x="0" y="123803"/>
                  </a:lnTo>
                  <a:lnTo>
                    <a:pt x="0" y="371411"/>
                  </a:lnTo>
                  <a:lnTo>
                    <a:pt x="267700" y="371411"/>
                  </a:lnTo>
                  <a:lnTo>
                    <a:pt x="267700" y="495215"/>
                  </a:lnTo>
                  <a:lnTo>
                    <a:pt x="515307" y="247607"/>
                  </a:lnTo>
                  <a:lnTo>
                    <a:pt x="267700" y="0"/>
                  </a:lnTo>
                  <a:close/>
                </a:path>
              </a:pathLst>
            </a:custGeom>
            <a:solidFill>
              <a:srgbClr val="990099"/>
            </a:solidFill>
          </p:spPr>
          <p:txBody>
            <a:bodyPr wrap="square" lIns="0" tIns="0" rIns="0" bIns="0" rtlCol="0"/>
            <a:lstStyle/>
            <a:p>
              <a:pPr algn="ctr"/>
              <a:endParaRPr sz="7037" dirty="0"/>
            </a:p>
          </p:txBody>
        </p:sp>
      </p:grpSp>
      <p:sp>
        <p:nvSpPr>
          <p:cNvPr id="135" name="CaixaDeTexto 134">
            <a:extLst>
              <a:ext uri="{FF2B5EF4-FFF2-40B4-BE49-F238E27FC236}">
                <a16:creationId xmlns:a16="http://schemas.microsoft.com/office/drawing/2014/main" id="{6E7EE087-43BE-81B6-CDDB-B0DE741A011D}"/>
              </a:ext>
            </a:extLst>
          </p:cNvPr>
          <p:cNvSpPr txBox="1"/>
          <p:nvPr/>
        </p:nvSpPr>
        <p:spPr>
          <a:xfrm>
            <a:off x="1179199" y="20621405"/>
            <a:ext cx="664521" cy="46166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itchFamily="34" charset="0"/>
              </a:rPr>
              <a:t>C</a:t>
            </a:r>
          </a:p>
        </p:txBody>
      </p:sp>
      <p:pic>
        <p:nvPicPr>
          <p:cNvPr id="136" name="Imagem 135">
            <a:extLst>
              <a:ext uri="{FF2B5EF4-FFF2-40B4-BE49-F238E27FC236}">
                <a16:creationId xmlns:a16="http://schemas.microsoft.com/office/drawing/2014/main" id="{0DDD0054-6976-7A41-14A8-D862557F5E1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034985" y="20605718"/>
            <a:ext cx="664522" cy="646232"/>
          </a:xfrm>
          <a:prstGeom prst="rect">
            <a:avLst/>
          </a:prstGeom>
        </p:spPr>
      </p:pic>
      <p:pic>
        <p:nvPicPr>
          <p:cNvPr id="137" name="Imagem 136">
            <a:extLst>
              <a:ext uri="{FF2B5EF4-FFF2-40B4-BE49-F238E27FC236}">
                <a16:creationId xmlns:a16="http://schemas.microsoft.com/office/drawing/2014/main" id="{8CE90C7C-95AD-FC86-2063-BC42201EBC1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163345" y="20678522"/>
            <a:ext cx="664522" cy="646232"/>
          </a:xfrm>
          <a:prstGeom prst="rect">
            <a:avLst/>
          </a:prstGeom>
        </p:spPr>
      </p:pic>
      <p:pic>
        <p:nvPicPr>
          <p:cNvPr id="138" name="Imagem 137">
            <a:extLst>
              <a:ext uri="{FF2B5EF4-FFF2-40B4-BE49-F238E27FC236}">
                <a16:creationId xmlns:a16="http://schemas.microsoft.com/office/drawing/2014/main" id="{848655AF-E5AE-23A6-F79F-68F9A3FE930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74938" y="26229966"/>
            <a:ext cx="664522" cy="646232"/>
          </a:xfrm>
          <a:prstGeom prst="rect">
            <a:avLst/>
          </a:prstGeom>
        </p:spPr>
      </p:pic>
      <p:pic>
        <p:nvPicPr>
          <p:cNvPr id="139" name="Imagem 138">
            <a:extLst>
              <a:ext uri="{FF2B5EF4-FFF2-40B4-BE49-F238E27FC236}">
                <a16:creationId xmlns:a16="http://schemas.microsoft.com/office/drawing/2014/main" id="{E8A2E21A-A0F2-531C-60FA-68FFBE252267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1163345" y="32034652"/>
            <a:ext cx="701101" cy="646232"/>
          </a:xfrm>
          <a:prstGeom prst="rect">
            <a:avLst/>
          </a:prstGeom>
        </p:spPr>
      </p:pic>
      <p:pic>
        <p:nvPicPr>
          <p:cNvPr id="140" name="Imagem 139">
            <a:extLst>
              <a:ext uri="{FF2B5EF4-FFF2-40B4-BE49-F238E27FC236}">
                <a16:creationId xmlns:a16="http://schemas.microsoft.com/office/drawing/2014/main" id="{18681036-36CE-E3FF-7DBB-9ACBFD1E1352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1250675" y="26324286"/>
            <a:ext cx="664522" cy="646232"/>
          </a:xfrm>
          <a:prstGeom prst="rect">
            <a:avLst/>
          </a:prstGeom>
        </p:spPr>
      </p:pic>
      <p:pic>
        <p:nvPicPr>
          <p:cNvPr id="141" name="Imagem 140">
            <a:extLst>
              <a:ext uri="{FF2B5EF4-FFF2-40B4-BE49-F238E27FC236}">
                <a16:creationId xmlns:a16="http://schemas.microsoft.com/office/drawing/2014/main" id="{FEFACAA8-8428-AFB7-B563-2484B7154E75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969931" y="26229966"/>
            <a:ext cx="701101" cy="646232"/>
          </a:xfrm>
          <a:prstGeom prst="rect">
            <a:avLst/>
          </a:prstGeom>
        </p:spPr>
      </p:pic>
      <p:sp>
        <p:nvSpPr>
          <p:cNvPr id="142" name="CaixaDeTexto 141">
            <a:extLst>
              <a:ext uri="{FF2B5EF4-FFF2-40B4-BE49-F238E27FC236}">
                <a16:creationId xmlns:a16="http://schemas.microsoft.com/office/drawing/2014/main" id="{9952438C-D6FF-F98B-2707-8D0B9C7CFF22}"/>
              </a:ext>
            </a:extLst>
          </p:cNvPr>
          <p:cNvSpPr txBox="1"/>
          <p:nvPr/>
        </p:nvSpPr>
        <p:spPr>
          <a:xfrm>
            <a:off x="6113821" y="30532464"/>
            <a:ext cx="60873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latin typeface="Arial" panose="020B0604020202020204" pitchFamily="34" charset="0"/>
              </a:rPr>
              <a:t>J</a:t>
            </a:r>
          </a:p>
        </p:txBody>
      </p:sp>
      <p:pic>
        <p:nvPicPr>
          <p:cNvPr id="143" name="Imagem 142">
            <a:extLst>
              <a:ext uri="{FF2B5EF4-FFF2-40B4-BE49-F238E27FC236}">
                <a16:creationId xmlns:a16="http://schemas.microsoft.com/office/drawing/2014/main" id="{C8A5A28B-4E1A-D661-B823-B1E4420D0F04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83027" y="30563294"/>
            <a:ext cx="701101" cy="646232"/>
          </a:xfrm>
          <a:prstGeom prst="rect">
            <a:avLst/>
          </a:prstGeom>
        </p:spPr>
      </p:pic>
      <p:pic>
        <p:nvPicPr>
          <p:cNvPr id="145" name="Imagem 144">
            <a:extLst>
              <a:ext uri="{FF2B5EF4-FFF2-40B4-BE49-F238E27FC236}">
                <a16:creationId xmlns:a16="http://schemas.microsoft.com/office/drawing/2014/main" id="{B5A4FB1E-CD27-3715-DC62-85D0B2480A13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6216547" y="8825705"/>
            <a:ext cx="783004" cy="721725"/>
          </a:xfrm>
          <a:prstGeom prst="rect">
            <a:avLst/>
          </a:prstGeom>
        </p:spPr>
      </p:pic>
      <p:sp>
        <p:nvSpPr>
          <p:cNvPr id="146" name="CaixaDeTexto 145">
            <a:extLst>
              <a:ext uri="{FF2B5EF4-FFF2-40B4-BE49-F238E27FC236}">
                <a16:creationId xmlns:a16="http://schemas.microsoft.com/office/drawing/2014/main" id="{3018206D-E091-5381-ADD7-A4218412C93A}"/>
              </a:ext>
            </a:extLst>
          </p:cNvPr>
          <p:cNvSpPr txBox="1"/>
          <p:nvPr/>
        </p:nvSpPr>
        <p:spPr>
          <a:xfrm>
            <a:off x="22163183" y="8741291"/>
            <a:ext cx="678448" cy="5963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M</a:t>
            </a:r>
          </a:p>
        </p:txBody>
      </p:sp>
      <p:sp>
        <p:nvSpPr>
          <p:cNvPr id="147" name="CaixaDeTexto 146">
            <a:extLst>
              <a:ext uri="{FF2B5EF4-FFF2-40B4-BE49-F238E27FC236}">
                <a16:creationId xmlns:a16="http://schemas.microsoft.com/office/drawing/2014/main" id="{8845C148-4DA7-8F8A-08A2-693C9D7C6287}"/>
              </a:ext>
            </a:extLst>
          </p:cNvPr>
          <p:cNvSpPr txBox="1"/>
          <p:nvPr/>
        </p:nvSpPr>
        <p:spPr>
          <a:xfrm>
            <a:off x="28284184" y="7640097"/>
            <a:ext cx="709215" cy="5963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N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883227" y="6356433"/>
            <a:ext cx="16198850" cy="657424"/>
          </a:xfrm>
          <a:prstGeom prst="rect">
            <a:avLst/>
          </a:prstGeom>
        </p:spPr>
        <p:txBody>
          <a:bodyPr>
            <a:spAutoFit/>
          </a:bodyPr>
          <a:lstStyle/>
          <a:p>
            <a:pPr marR="1653808">
              <a:lnSpc>
                <a:spcPct val="102099"/>
              </a:lnSpc>
            </a:pPr>
            <a:r>
              <a:rPr lang="pt-BR" sz="3600" b="1" dirty="0">
                <a:latin typeface="Arial"/>
                <a:cs typeface="Arial"/>
              </a:rPr>
              <a:t>Palavras-chave:</a:t>
            </a:r>
            <a:r>
              <a:rPr lang="pt-BR" sz="3600" b="1" spc="33" dirty="0">
                <a:latin typeface="Arial"/>
                <a:cs typeface="Arial"/>
              </a:rPr>
              <a:t> </a:t>
            </a:r>
            <a:r>
              <a:rPr lang="pt-BR" sz="3600" spc="22" dirty="0">
                <a:latin typeface="Arial MT"/>
                <a:cs typeface="Arial MT"/>
              </a:rPr>
              <a:t>Mel;</a:t>
            </a:r>
            <a:r>
              <a:rPr lang="pt-BR" sz="3600" spc="11" dirty="0">
                <a:latin typeface="Arial MT"/>
                <a:cs typeface="Arial MT"/>
              </a:rPr>
              <a:t> </a:t>
            </a:r>
            <a:r>
              <a:rPr lang="pt-BR" sz="3600" spc="22" dirty="0">
                <a:latin typeface="Arial MT"/>
                <a:cs typeface="Arial MT"/>
              </a:rPr>
              <a:t>Mandaçaia;</a:t>
            </a:r>
            <a:r>
              <a:rPr lang="pt-BR" sz="3600" spc="11" dirty="0">
                <a:latin typeface="Arial MT"/>
                <a:cs typeface="Arial MT"/>
              </a:rPr>
              <a:t> </a:t>
            </a:r>
            <a:r>
              <a:rPr lang="pt-BR" sz="3600" spc="22" dirty="0">
                <a:latin typeface="Arial MT"/>
                <a:cs typeface="Arial MT"/>
              </a:rPr>
              <a:t>Mirim-</a:t>
            </a:r>
            <a:r>
              <a:rPr lang="pt-BR" sz="3600" spc="22" dirty="0" err="1">
                <a:latin typeface="Arial MT"/>
                <a:cs typeface="Arial MT"/>
              </a:rPr>
              <a:t>negricps</a:t>
            </a:r>
            <a:r>
              <a:rPr lang="pt-BR" sz="3600" spc="22" dirty="0">
                <a:latin typeface="Arial MT"/>
                <a:cs typeface="Arial MT"/>
              </a:rPr>
              <a:t>.</a:t>
            </a:r>
            <a:endParaRPr lang="pt-BR" sz="3600" dirty="0">
              <a:latin typeface="Arial MT"/>
              <a:cs typeface="Arial MT"/>
            </a:endParaRPr>
          </a:p>
        </p:txBody>
      </p:sp>
      <p:pic>
        <p:nvPicPr>
          <p:cNvPr id="62" name="Imagem 61">
            <a:extLst>
              <a:ext uri="{FF2B5EF4-FFF2-40B4-BE49-F238E27FC236}">
                <a16:creationId xmlns:a16="http://schemas.microsoft.com/office/drawing/2014/main" id="{D932E397-C166-4C45-9B0D-68A8F4B2C1C1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6114120" y="27153825"/>
            <a:ext cx="6645216" cy="2420322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75FF942F-28A2-4C57-9437-465357D8C06F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23910828" y="27291700"/>
            <a:ext cx="6645216" cy="2420322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C53B898B-2EFD-4CA2-98E6-88D0766A333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6163259" y="30443342"/>
            <a:ext cx="6645216" cy="2432515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06B2749B-A7BF-4E8A-815D-CE7F0A9F3E40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23909470" y="30413943"/>
            <a:ext cx="6645216" cy="2420322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C265201A-F53F-4E37-9680-68FAE7C43D54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6216547" y="33323006"/>
            <a:ext cx="6645216" cy="2420322"/>
          </a:xfrm>
          <a:prstGeom prst="rect">
            <a:avLst/>
          </a:prstGeom>
        </p:spPr>
      </p:pic>
      <p:pic>
        <p:nvPicPr>
          <p:cNvPr id="83" name="Imagem 82">
            <a:extLst>
              <a:ext uri="{FF2B5EF4-FFF2-40B4-BE49-F238E27FC236}">
                <a16:creationId xmlns:a16="http://schemas.microsoft.com/office/drawing/2014/main" id="{89EF0CCE-0BA0-4549-8851-BDE78183BA0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4066768" y="33323006"/>
            <a:ext cx="6645216" cy="2420322"/>
          </a:xfrm>
          <a:prstGeom prst="rect">
            <a:avLst/>
          </a:prstGeom>
        </p:spPr>
      </p:pic>
      <p:sp>
        <p:nvSpPr>
          <p:cNvPr id="84" name="CaixaDeTexto 83">
            <a:extLst>
              <a:ext uri="{FF2B5EF4-FFF2-40B4-BE49-F238E27FC236}">
                <a16:creationId xmlns:a16="http://schemas.microsoft.com/office/drawing/2014/main" id="{2B54D2A4-13E0-4B5D-82B4-C2DD05E07DBE}"/>
              </a:ext>
            </a:extLst>
          </p:cNvPr>
          <p:cNvSpPr txBox="1"/>
          <p:nvPr/>
        </p:nvSpPr>
        <p:spPr>
          <a:xfrm>
            <a:off x="1123875" y="38958165"/>
            <a:ext cx="14104144" cy="1981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Juntamente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com a UNIOESTE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(Universidade Estadual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Oeste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Paraná), </a:t>
            </a:r>
            <a:r>
              <a:rPr lang="pt-BR" sz="3000" spc="22" dirty="0">
                <a:latin typeface="Arial" panose="020B0604020202020204" pitchFamily="34" charset="0"/>
                <a:cs typeface="Arial" panose="020B0604020202020204" pitchFamily="34" charset="0"/>
              </a:rPr>
              <a:t>foi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 realizada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análise do mel, testando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o pH,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teor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umidade, </a:t>
            </a:r>
            <a:r>
              <a:rPr lang="pt-BR" sz="3000" spc="42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condutividade. </a:t>
            </a:r>
            <a:r>
              <a:rPr lang="pt-BR" sz="3000" spc="22" dirty="0">
                <a:latin typeface="Arial" panose="020B0604020202020204" pitchFamily="34" charset="0"/>
                <a:cs typeface="Arial" panose="020B0604020202020204" pitchFamily="34" charset="0"/>
              </a:rPr>
              <a:t>Foi </a:t>
            </a:r>
            <a:r>
              <a:rPr lang="pt-BR" sz="3000" spc="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11" dirty="0">
                <a:latin typeface="Arial" panose="020B0604020202020204" pitchFamily="34" charset="0"/>
                <a:cs typeface="Arial" panose="020B0604020202020204" pitchFamily="34" charset="0"/>
              </a:rPr>
              <a:t>realizada</a:t>
            </a:r>
            <a:r>
              <a:rPr lang="pt-BR" sz="3000" spc="-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também</a:t>
            </a:r>
            <a:r>
              <a:rPr lang="pt-BR" sz="3000" spc="-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3000" spc="-11" dirty="0">
                <a:latin typeface="Arial" panose="020B0604020202020204" pitchFamily="34" charset="0"/>
                <a:cs typeface="Arial" panose="020B0604020202020204" pitchFamily="34" charset="0"/>
              </a:rPr>
              <a:t>análise</a:t>
            </a:r>
            <a:r>
              <a:rPr lang="pt-BR" sz="3000" spc="-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pt-BR" sz="3000" spc="-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11" dirty="0">
                <a:latin typeface="Arial" panose="020B0604020202020204" pitchFamily="34" charset="0"/>
                <a:cs typeface="Arial" panose="020B0604020202020204" pitchFamily="34" charset="0"/>
              </a:rPr>
              <a:t>cera,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 testando</a:t>
            </a:r>
            <a:r>
              <a:rPr lang="pt-BR" sz="3000" spc="-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DSC</a:t>
            </a:r>
            <a:r>
              <a:rPr lang="pt-BR" sz="3000" spc="-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000" spc="-22" dirty="0">
                <a:latin typeface="Arial" panose="020B0604020202020204" pitchFamily="34" charset="0"/>
                <a:cs typeface="Arial" panose="020B0604020202020204" pitchFamily="34" charset="0"/>
              </a:rPr>
              <a:t>e ponto de fusão.</a:t>
            </a:r>
            <a:endParaRPr lang="pt-B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87" name="CaixaDeTexto 86">
            <a:extLst>
              <a:ext uri="{FF2B5EF4-FFF2-40B4-BE49-F238E27FC236}">
                <a16:creationId xmlns:a16="http://schemas.microsoft.com/office/drawing/2014/main" id="{10638592-2405-4491-BD68-CA1BC2D4EE4C}"/>
              </a:ext>
            </a:extLst>
          </p:cNvPr>
          <p:cNvSpPr txBox="1"/>
          <p:nvPr/>
        </p:nvSpPr>
        <p:spPr>
          <a:xfrm>
            <a:off x="916888" y="19417325"/>
            <a:ext cx="1620012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3000" b="1" dirty="0">
                <a:latin typeface="Arial"/>
                <a:cs typeface="Arial"/>
              </a:rPr>
              <a:t>Fonte</a:t>
            </a:r>
            <a:r>
              <a:rPr lang="de-DE" sz="3000" dirty="0">
                <a:latin typeface="Arial MT"/>
                <a:cs typeface="Arial MT"/>
              </a:rPr>
              <a:t>:</a:t>
            </a:r>
            <a:r>
              <a:rPr lang="de-DE" sz="3000" spc="-42" dirty="0">
                <a:latin typeface="Arial MT"/>
                <a:cs typeface="Arial MT"/>
              </a:rPr>
              <a:t> </a:t>
            </a:r>
            <a:r>
              <a:rPr lang="de-DE" sz="3000" dirty="0">
                <a:latin typeface="Arial MT"/>
                <a:cs typeface="Arial MT"/>
              </a:rPr>
              <a:t>Isabelle</a:t>
            </a:r>
            <a:r>
              <a:rPr lang="de-DE" sz="3000" spc="22" dirty="0">
                <a:latin typeface="Arial MT"/>
                <a:cs typeface="Arial MT"/>
              </a:rPr>
              <a:t> </a:t>
            </a:r>
            <a:r>
              <a:rPr lang="de-DE" sz="3000" spc="-11" dirty="0">
                <a:latin typeface="Arial MT"/>
                <a:cs typeface="Arial MT"/>
              </a:rPr>
              <a:t>Wunsch</a:t>
            </a:r>
            <a:r>
              <a:rPr lang="de-DE" sz="3000" spc="11" dirty="0">
                <a:latin typeface="Arial MT"/>
                <a:cs typeface="Arial MT"/>
              </a:rPr>
              <a:t> </a:t>
            </a:r>
            <a:r>
              <a:rPr lang="de-DE" sz="3000" dirty="0">
                <a:latin typeface="Arial MT"/>
                <a:cs typeface="Arial MT"/>
              </a:rPr>
              <a:t>dos Reis</a:t>
            </a:r>
            <a:endParaRPr lang="pt-BR" sz="3000" dirty="0"/>
          </a:p>
        </p:txBody>
      </p:sp>
      <p:graphicFrame>
        <p:nvGraphicFramePr>
          <p:cNvPr id="90" name="Tabela 2">
            <a:extLst>
              <a:ext uri="{FF2B5EF4-FFF2-40B4-BE49-F238E27FC236}">
                <a16:creationId xmlns:a16="http://schemas.microsoft.com/office/drawing/2014/main" id="{A85B41E9-F79B-4A4B-8C67-4B6864F18B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793352"/>
              </p:ext>
            </p:extLst>
          </p:nvPr>
        </p:nvGraphicFramePr>
        <p:xfrm>
          <a:off x="926073" y="16038876"/>
          <a:ext cx="14224372" cy="3410125"/>
        </p:xfrm>
        <a:graphic>
          <a:graphicData uri="http://schemas.openxmlformats.org/drawingml/2006/table">
            <a:tbl>
              <a:tblPr firstRow="1" bandRow="1"/>
              <a:tblGrid>
                <a:gridCol w="3613597">
                  <a:extLst>
                    <a:ext uri="{9D8B030D-6E8A-4147-A177-3AD203B41FA5}">
                      <a16:colId xmlns:a16="http://schemas.microsoft.com/office/drawing/2014/main" val="1643809765"/>
                    </a:ext>
                  </a:extLst>
                </a:gridCol>
                <a:gridCol w="10610775">
                  <a:extLst>
                    <a:ext uri="{9D8B030D-6E8A-4147-A177-3AD203B41FA5}">
                      <a16:colId xmlns:a16="http://schemas.microsoft.com/office/drawing/2014/main" val="3893410274"/>
                    </a:ext>
                  </a:extLst>
                </a:gridCol>
              </a:tblGrid>
              <a:tr h="561688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ctr"/>
                      <a:r>
                        <a:rPr lang="pt-BR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TRATAMENTOS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 b="1">
                          <a:solidFill>
                            <a:schemeClr val="lt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ctr"/>
                      <a:r>
                        <a:rPr lang="pt-BR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COMPOSIÇÃO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037467"/>
                  </a:ext>
                </a:extLst>
              </a:tr>
              <a:tr h="545691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ctr"/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(controle)</a:t>
                      </a:r>
                      <a:endParaRPr lang="pt-BR" sz="3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just"/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100mL </a:t>
                      </a:r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água e 100 gramas de açúcar.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055246"/>
                  </a:ext>
                </a:extLst>
              </a:tr>
              <a:tr h="975563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ctr"/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100mL </a:t>
                      </a:r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água e 100 gramas de 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açúcar</a:t>
                      </a:r>
                      <a:r>
                        <a:rPr lang="pt-BR" sz="3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gramas de carvão ativado a cada 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100mL.</a:t>
                      </a:r>
                      <a:endParaRPr lang="pt-BR" sz="3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0399165"/>
                  </a:ext>
                </a:extLst>
              </a:tr>
              <a:tr h="1276525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algn="ctr"/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1pPr>
                      <a:lvl2pPr marL="98246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2pPr>
                      <a:lvl3pPr marL="196492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3pPr>
                      <a:lvl4pPr marL="294738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4pPr>
                      <a:lvl5pPr marL="392983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5pPr>
                      <a:lvl6pPr marL="4912300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6pPr>
                      <a:lvl7pPr marL="589475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7pPr>
                      <a:lvl8pPr marL="6877219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8pPr>
                      <a:lvl9pPr marL="7859678">
                        <a:defRPr>
                          <a:solidFill>
                            <a:schemeClr val="dk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100mL </a:t>
                      </a:r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água e 100 gramas de 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açúcar</a:t>
                      </a:r>
                      <a:r>
                        <a:rPr lang="pt-BR" sz="3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pt-BR" sz="3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gramas de carvão ativado a cada </a:t>
                      </a:r>
                      <a:r>
                        <a:rPr lang="pt-BR" sz="3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100mL. </a:t>
                      </a:r>
                      <a:endParaRPr lang="pt-BR" sz="3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D84C6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11609"/>
                  </a:ext>
                </a:extLst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945706" y="15364601"/>
            <a:ext cx="588860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000" b="1" dirty="0">
                <a:latin typeface="Arial MT"/>
                <a:ea typeface="Arial MT"/>
                <a:cs typeface="Arial MT"/>
              </a:rPr>
              <a:t>Tabela 1: </a:t>
            </a:r>
            <a:r>
              <a:rPr lang="pt-PT" sz="3000" dirty="0" smtClean="0">
                <a:latin typeface="Arial MT"/>
                <a:ea typeface="Arial MT"/>
                <a:cs typeface="Arial MT"/>
              </a:rPr>
              <a:t>Tratamentos utilizados.</a:t>
            </a:r>
            <a:endParaRPr lang="pt-BR" sz="3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</TotalTime>
  <Words>531</Words>
  <Application>Microsoft Office PowerPoint</Application>
  <PresentationFormat>Personalizar</PresentationFormat>
  <Paragraphs>66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Arial </vt:lpstr>
      <vt:lpstr>Arial MT</vt:lpstr>
      <vt:lpstr>Calibri</vt:lpstr>
      <vt:lpstr>Office Theme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User</cp:lastModifiedBy>
  <cp:revision>13</cp:revision>
  <dcterms:created xsi:type="dcterms:W3CDTF">2022-12-20T17:03:20Z</dcterms:created>
  <dcterms:modified xsi:type="dcterms:W3CDTF">2022-12-28T14:57:21Z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2022-12-20T00:00:00Z</vt:filetime>
  </property>
</Properties>
</file>