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32399288" cy="43200638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3606" userDrawn="1">
          <p15:clr>
            <a:srgbClr val="A4A3A4"/>
          </p15:clr>
        </p15:guide>
        <p15:guide id="2" pos="1020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A5891"/>
    <a:srgbClr val="64B8E8"/>
    <a:srgbClr val="04253E"/>
    <a:srgbClr val="071637"/>
    <a:srgbClr val="040D22"/>
    <a:srgbClr val="113380"/>
    <a:srgbClr val="1333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11" d="100"/>
          <a:sy n="11" d="100"/>
        </p:scale>
        <p:origin x="2358" y="204"/>
      </p:cViewPr>
      <p:guideLst>
        <p:guide orient="horz" pos="13606"/>
        <p:guide pos="1020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 descr="Forma, Círculo&#10;&#10;Descrição gerada automaticamente">
            <a:extLst>
              <a:ext uri="{FF2B5EF4-FFF2-40B4-BE49-F238E27FC236}">
                <a16:creationId xmlns:a16="http://schemas.microsoft.com/office/drawing/2014/main" id="{6B9E9CE6-1FB9-63CF-0B5B-00C99B4E641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555"/>
            <a:ext cx="32399288" cy="43189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46616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880D5-58B6-46D3-BBFE-6E1E78163DF8}" type="datetimeFigureOut">
              <a:rPr lang="pt-BR" smtClean="0"/>
              <a:t>12/09/2022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4045D-0A14-4459-967C-FF17AECFB1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909652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10578" y="10770172"/>
            <a:ext cx="27944386" cy="17970262"/>
          </a:xfrm>
        </p:spPr>
        <p:txBody>
          <a:bodyPr anchor="b"/>
          <a:lstStyle>
            <a:lvl1pPr>
              <a:defRPr sz="21259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10578" y="28910440"/>
            <a:ext cx="27944386" cy="9450136"/>
          </a:xfrm>
        </p:spPr>
        <p:txBody>
          <a:bodyPr/>
          <a:lstStyle>
            <a:lvl1pPr marL="0" indent="0">
              <a:buNone/>
              <a:defRPr sz="8504">
                <a:solidFill>
                  <a:schemeClr val="tx1"/>
                </a:solidFill>
              </a:defRPr>
            </a:lvl1pPr>
            <a:lvl2pPr marL="1619951" indent="0">
              <a:buNone/>
              <a:defRPr sz="7086">
                <a:solidFill>
                  <a:schemeClr val="tx1">
                    <a:tint val="75000"/>
                  </a:schemeClr>
                </a:solidFill>
              </a:defRPr>
            </a:lvl2pPr>
            <a:lvl3pPr marL="3239902" indent="0">
              <a:buNone/>
              <a:defRPr sz="6378">
                <a:solidFill>
                  <a:schemeClr val="tx1">
                    <a:tint val="75000"/>
                  </a:schemeClr>
                </a:solidFill>
              </a:defRPr>
            </a:lvl3pPr>
            <a:lvl4pPr marL="4859853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4pPr>
            <a:lvl5pPr marL="6479804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5pPr>
            <a:lvl6pPr marL="8099755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6pPr>
            <a:lvl7pPr marL="9719706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7pPr>
            <a:lvl8pPr marL="11339657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8pPr>
            <a:lvl9pPr marL="12959608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880D5-58B6-46D3-BBFE-6E1E78163DF8}" type="datetimeFigureOut">
              <a:rPr lang="pt-BR" smtClean="0"/>
              <a:t>12/09/2022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4045D-0A14-4459-967C-FF17AECFB1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911389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27451" y="11500170"/>
            <a:ext cx="13769697" cy="2741040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402140" y="11500170"/>
            <a:ext cx="13769697" cy="2741040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880D5-58B6-46D3-BBFE-6E1E78163DF8}" type="datetimeFigureOut">
              <a:rPr lang="pt-BR" smtClean="0"/>
              <a:t>12/09/2022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4045D-0A14-4459-967C-FF17AECFB1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017528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1671" y="2300044"/>
            <a:ext cx="27944386" cy="8350126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675" y="10590160"/>
            <a:ext cx="13706415" cy="5190073"/>
          </a:xfrm>
        </p:spPr>
        <p:txBody>
          <a:bodyPr anchor="b"/>
          <a:lstStyle>
            <a:lvl1pPr marL="0" indent="0">
              <a:buNone/>
              <a:defRPr sz="8504" b="1"/>
            </a:lvl1pPr>
            <a:lvl2pPr marL="1619951" indent="0">
              <a:buNone/>
              <a:defRPr sz="7086" b="1"/>
            </a:lvl2pPr>
            <a:lvl3pPr marL="3239902" indent="0">
              <a:buNone/>
              <a:defRPr sz="6378" b="1"/>
            </a:lvl3pPr>
            <a:lvl4pPr marL="4859853" indent="0">
              <a:buNone/>
              <a:defRPr sz="5669" b="1"/>
            </a:lvl4pPr>
            <a:lvl5pPr marL="6479804" indent="0">
              <a:buNone/>
              <a:defRPr sz="5669" b="1"/>
            </a:lvl5pPr>
            <a:lvl6pPr marL="8099755" indent="0">
              <a:buNone/>
              <a:defRPr sz="5669" b="1"/>
            </a:lvl6pPr>
            <a:lvl7pPr marL="9719706" indent="0">
              <a:buNone/>
              <a:defRPr sz="5669" b="1"/>
            </a:lvl7pPr>
            <a:lvl8pPr marL="11339657" indent="0">
              <a:buNone/>
              <a:defRPr sz="5669" b="1"/>
            </a:lvl8pPr>
            <a:lvl9pPr marL="12959608" indent="0">
              <a:buNone/>
              <a:defRPr sz="5669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31675" y="15780233"/>
            <a:ext cx="13706415" cy="23210346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6402142" y="10590160"/>
            <a:ext cx="13773917" cy="5190073"/>
          </a:xfrm>
        </p:spPr>
        <p:txBody>
          <a:bodyPr anchor="b"/>
          <a:lstStyle>
            <a:lvl1pPr marL="0" indent="0">
              <a:buNone/>
              <a:defRPr sz="8504" b="1"/>
            </a:lvl1pPr>
            <a:lvl2pPr marL="1619951" indent="0">
              <a:buNone/>
              <a:defRPr sz="7086" b="1"/>
            </a:lvl2pPr>
            <a:lvl3pPr marL="3239902" indent="0">
              <a:buNone/>
              <a:defRPr sz="6378" b="1"/>
            </a:lvl3pPr>
            <a:lvl4pPr marL="4859853" indent="0">
              <a:buNone/>
              <a:defRPr sz="5669" b="1"/>
            </a:lvl4pPr>
            <a:lvl5pPr marL="6479804" indent="0">
              <a:buNone/>
              <a:defRPr sz="5669" b="1"/>
            </a:lvl5pPr>
            <a:lvl6pPr marL="8099755" indent="0">
              <a:buNone/>
              <a:defRPr sz="5669" b="1"/>
            </a:lvl6pPr>
            <a:lvl7pPr marL="9719706" indent="0">
              <a:buNone/>
              <a:defRPr sz="5669" b="1"/>
            </a:lvl7pPr>
            <a:lvl8pPr marL="11339657" indent="0">
              <a:buNone/>
              <a:defRPr sz="5669" b="1"/>
            </a:lvl8pPr>
            <a:lvl9pPr marL="12959608" indent="0">
              <a:buNone/>
              <a:defRPr sz="5669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6402142" y="15780233"/>
            <a:ext cx="13773917" cy="23210346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880D5-58B6-46D3-BBFE-6E1E78163DF8}" type="datetimeFigureOut">
              <a:rPr lang="pt-BR" smtClean="0"/>
              <a:t>12/09/2022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4045D-0A14-4459-967C-FF17AECFB1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991748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880D5-58B6-46D3-BBFE-6E1E78163DF8}" type="datetimeFigureOut">
              <a:rPr lang="pt-BR" smtClean="0"/>
              <a:t>12/09/2022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4045D-0A14-4459-967C-FF17AECFB1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529791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880D5-58B6-46D3-BBFE-6E1E78163DF8}" type="datetimeFigureOut">
              <a:rPr lang="pt-BR" smtClean="0"/>
              <a:t>12/09/2022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4045D-0A14-4459-967C-FF17AECFB1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114565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1671" y="2880042"/>
            <a:ext cx="10449614" cy="10080149"/>
          </a:xfrm>
        </p:spPr>
        <p:txBody>
          <a:bodyPr anchor="b"/>
          <a:lstStyle>
            <a:lvl1pPr>
              <a:defRPr sz="11338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73917" y="6220102"/>
            <a:ext cx="16402140" cy="30700453"/>
          </a:xfrm>
        </p:spPr>
        <p:txBody>
          <a:bodyPr/>
          <a:lstStyle>
            <a:lvl1pPr>
              <a:defRPr sz="11338"/>
            </a:lvl1pPr>
            <a:lvl2pPr>
              <a:defRPr sz="9921"/>
            </a:lvl2pPr>
            <a:lvl3pPr>
              <a:defRPr sz="8504"/>
            </a:lvl3pPr>
            <a:lvl4pPr>
              <a:defRPr sz="7086"/>
            </a:lvl4pPr>
            <a:lvl5pPr>
              <a:defRPr sz="7086"/>
            </a:lvl5pPr>
            <a:lvl6pPr>
              <a:defRPr sz="7086"/>
            </a:lvl6pPr>
            <a:lvl7pPr>
              <a:defRPr sz="7086"/>
            </a:lvl7pPr>
            <a:lvl8pPr>
              <a:defRPr sz="7086"/>
            </a:lvl8pPr>
            <a:lvl9pPr>
              <a:defRPr sz="7086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31671" y="12960191"/>
            <a:ext cx="10449614" cy="24010358"/>
          </a:xfrm>
        </p:spPr>
        <p:txBody>
          <a:bodyPr/>
          <a:lstStyle>
            <a:lvl1pPr marL="0" indent="0">
              <a:buNone/>
              <a:defRPr sz="5669"/>
            </a:lvl1pPr>
            <a:lvl2pPr marL="1619951" indent="0">
              <a:buNone/>
              <a:defRPr sz="4960"/>
            </a:lvl2pPr>
            <a:lvl3pPr marL="3239902" indent="0">
              <a:buNone/>
              <a:defRPr sz="4252"/>
            </a:lvl3pPr>
            <a:lvl4pPr marL="4859853" indent="0">
              <a:buNone/>
              <a:defRPr sz="3543"/>
            </a:lvl4pPr>
            <a:lvl5pPr marL="6479804" indent="0">
              <a:buNone/>
              <a:defRPr sz="3543"/>
            </a:lvl5pPr>
            <a:lvl6pPr marL="8099755" indent="0">
              <a:buNone/>
              <a:defRPr sz="3543"/>
            </a:lvl6pPr>
            <a:lvl7pPr marL="9719706" indent="0">
              <a:buNone/>
              <a:defRPr sz="3543"/>
            </a:lvl7pPr>
            <a:lvl8pPr marL="11339657" indent="0">
              <a:buNone/>
              <a:defRPr sz="3543"/>
            </a:lvl8pPr>
            <a:lvl9pPr marL="12959608" indent="0">
              <a:buNone/>
              <a:defRPr sz="3543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880D5-58B6-46D3-BBFE-6E1E78163DF8}" type="datetimeFigureOut">
              <a:rPr lang="pt-BR" smtClean="0"/>
              <a:t>12/09/2022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4045D-0A14-4459-967C-FF17AECFB1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789105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1671" y="2880042"/>
            <a:ext cx="10449614" cy="10080149"/>
          </a:xfrm>
        </p:spPr>
        <p:txBody>
          <a:bodyPr anchor="b"/>
          <a:lstStyle>
            <a:lvl1pPr>
              <a:defRPr sz="11338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73917" y="6220102"/>
            <a:ext cx="16402140" cy="30700453"/>
          </a:xfrm>
        </p:spPr>
        <p:txBody>
          <a:bodyPr anchor="t"/>
          <a:lstStyle>
            <a:lvl1pPr marL="0" indent="0">
              <a:buNone/>
              <a:defRPr sz="11338"/>
            </a:lvl1pPr>
            <a:lvl2pPr marL="1619951" indent="0">
              <a:buNone/>
              <a:defRPr sz="9921"/>
            </a:lvl2pPr>
            <a:lvl3pPr marL="3239902" indent="0">
              <a:buNone/>
              <a:defRPr sz="8504"/>
            </a:lvl3pPr>
            <a:lvl4pPr marL="4859853" indent="0">
              <a:buNone/>
              <a:defRPr sz="7086"/>
            </a:lvl4pPr>
            <a:lvl5pPr marL="6479804" indent="0">
              <a:buNone/>
              <a:defRPr sz="7086"/>
            </a:lvl5pPr>
            <a:lvl6pPr marL="8099755" indent="0">
              <a:buNone/>
              <a:defRPr sz="7086"/>
            </a:lvl6pPr>
            <a:lvl7pPr marL="9719706" indent="0">
              <a:buNone/>
              <a:defRPr sz="7086"/>
            </a:lvl7pPr>
            <a:lvl8pPr marL="11339657" indent="0">
              <a:buNone/>
              <a:defRPr sz="7086"/>
            </a:lvl8pPr>
            <a:lvl9pPr marL="12959608" indent="0">
              <a:buNone/>
              <a:defRPr sz="7086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31671" y="12960191"/>
            <a:ext cx="10449614" cy="24010358"/>
          </a:xfrm>
        </p:spPr>
        <p:txBody>
          <a:bodyPr/>
          <a:lstStyle>
            <a:lvl1pPr marL="0" indent="0">
              <a:buNone/>
              <a:defRPr sz="5669"/>
            </a:lvl1pPr>
            <a:lvl2pPr marL="1619951" indent="0">
              <a:buNone/>
              <a:defRPr sz="4960"/>
            </a:lvl2pPr>
            <a:lvl3pPr marL="3239902" indent="0">
              <a:buNone/>
              <a:defRPr sz="4252"/>
            </a:lvl3pPr>
            <a:lvl4pPr marL="4859853" indent="0">
              <a:buNone/>
              <a:defRPr sz="3543"/>
            </a:lvl4pPr>
            <a:lvl5pPr marL="6479804" indent="0">
              <a:buNone/>
              <a:defRPr sz="3543"/>
            </a:lvl5pPr>
            <a:lvl6pPr marL="8099755" indent="0">
              <a:buNone/>
              <a:defRPr sz="3543"/>
            </a:lvl6pPr>
            <a:lvl7pPr marL="9719706" indent="0">
              <a:buNone/>
              <a:defRPr sz="3543"/>
            </a:lvl7pPr>
            <a:lvl8pPr marL="11339657" indent="0">
              <a:buNone/>
              <a:defRPr sz="3543"/>
            </a:lvl8pPr>
            <a:lvl9pPr marL="12959608" indent="0">
              <a:buNone/>
              <a:defRPr sz="3543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880D5-58B6-46D3-BBFE-6E1E78163DF8}" type="datetimeFigureOut">
              <a:rPr lang="pt-BR" smtClean="0"/>
              <a:t>12/09/2022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4045D-0A14-4459-967C-FF17AECFB1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672522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880D5-58B6-46D3-BBFE-6E1E78163DF8}" type="datetimeFigureOut">
              <a:rPr lang="pt-BR" smtClean="0"/>
              <a:t>12/09/2022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4045D-0A14-4459-967C-FF17AECFB1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603049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3185742" y="2300034"/>
            <a:ext cx="6986096" cy="36610544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27453" y="2300034"/>
            <a:ext cx="20553298" cy="36610544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880D5-58B6-46D3-BBFE-6E1E78163DF8}" type="datetimeFigureOut">
              <a:rPr lang="pt-BR" smtClean="0"/>
              <a:t>12/09/2022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4045D-0A14-4459-967C-FF17AECFB1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880698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27451" y="2300044"/>
            <a:ext cx="27944386" cy="83501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27451" y="11500170"/>
            <a:ext cx="27944386" cy="274104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227451" y="40040601"/>
            <a:ext cx="7289840" cy="230003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25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4880D5-58B6-46D3-BBFE-6E1E78163DF8}" type="datetimeFigureOut">
              <a:rPr lang="pt-BR" smtClean="0"/>
              <a:t>12/09/2022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732264" y="40040601"/>
            <a:ext cx="10934760" cy="230003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425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2881997" y="40040601"/>
            <a:ext cx="7289840" cy="230003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425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34045D-0A14-4459-967C-FF17AECFB1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350463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3239902" rtl="0" eaLnBrk="1" latinLnBrk="0" hangingPunct="1">
        <a:lnSpc>
          <a:spcPct val="90000"/>
        </a:lnSpc>
        <a:spcBef>
          <a:spcPct val="0"/>
        </a:spcBef>
        <a:buNone/>
        <a:defRPr sz="1559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809976" indent="-809976" algn="l" defTabSz="3239902" rtl="0" eaLnBrk="1" latinLnBrk="0" hangingPunct="1">
        <a:lnSpc>
          <a:spcPct val="90000"/>
        </a:lnSpc>
        <a:spcBef>
          <a:spcPts val="3543"/>
        </a:spcBef>
        <a:buFont typeface="Arial" panose="020B0604020202020204" pitchFamily="34" charset="0"/>
        <a:buChar char="•"/>
        <a:defRPr sz="9921" kern="1200">
          <a:solidFill>
            <a:schemeClr val="tx1"/>
          </a:solidFill>
          <a:latin typeface="+mn-lt"/>
          <a:ea typeface="+mn-ea"/>
          <a:cs typeface="+mn-cs"/>
        </a:defRPr>
      </a:lvl1pPr>
      <a:lvl2pPr marL="2429927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8504" kern="1200">
          <a:solidFill>
            <a:schemeClr val="tx1"/>
          </a:solidFill>
          <a:latin typeface="+mn-lt"/>
          <a:ea typeface="+mn-ea"/>
          <a:cs typeface="+mn-cs"/>
        </a:defRPr>
      </a:lvl2pPr>
      <a:lvl3pPr marL="4049878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7086" kern="1200">
          <a:solidFill>
            <a:schemeClr val="tx1"/>
          </a:solidFill>
          <a:latin typeface="+mn-lt"/>
          <a:ea typeface="+mn-ea"/>
          <a:cs typeface="+mn-cs"/>
        </a:defRPr>
      </a:lvl3pPr>
      <a:lvl4pPr marL="5669829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4pPr>
      <a:lvl5pPr marL="7289780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5pPr>
      <a:lvl6pPr marL="8909731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6pPr>
      <a:lvl7pPr marL="10529682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7pPr>
      <a:lvl8pPr marL="12149633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8pPr>
      <a:lvl9pPr marL="13769584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1pPr>
      <a:lvl2pPr marL="1619951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2pPr>
      <a:lvl3pPr marL="3239902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3pPr>
      <a:lvl4pPr marL="4859853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4pPr>
      <a:lvl5pPr marL="6479804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5pPr>
      <a:lvl6pPr marL="8099755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6pPr>
      <a:lvl7pPr marL="9719706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7pPr>
      <a:lvl8pPr marL="11339657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8pPr>
      <a:lvl9pPr marL="12959608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>
            <a:extLst>
              <a:ext uri="{FF2B5EF4-FFF2-40B4-BE49-F238E27FC236}">
                <a16:creationId xmlns:a16="http://schemas.microsoft.com/office/drawing/2014/main" id="{1BBAF178-C62B-1FB6-7074-F57F2A3F5A89}"/>
              </a:ext>
            </a:extLst>
          </p:cNvPr>
          <p:cNvSpPr txBox="1"/>
          <p:nvPr/>
        </p:nvSpPr>
        <p:spPr>
          <a:xfrm>
            <a:off x="129910" y="1184518"/>
            <a:ext cx="208026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7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Injeção eletrônica para o controle de dispositivos movidos a hidrogênio</a:t>
            </a: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276C602E-97B0-CC33-0BD0-8625B1670B24}"/>
              </a:ext>
            </a:extLst>
          </p:cNvPr>
          <p:cNvSpPr txBox="1"/>
          <p:nvPr/>
        </p:nvSpPr>
        <p:spPr>
          <a:xfrm>
            <a:off x="0" y="3799010"/>
            <a:ext cx="208026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Autores: </a:t>
            </a:r>
            <a:r>
              <a:rPr lang="es-ES" sz="48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Cauê</a:t>
            </a:r>
            <a:r>
              <a:rPr lang="es-ES" sz="4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C. Zacharias, </a:t>
            </a:r>
            <a:r>
              <a:rPr lang="es-ES" sz="48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Kauan</a:t>
            </a:r>
            <a:r>
              <a:rPr lang="es-ES" sz="4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G. Apolinario, Yago B. Rego</a:t>
            </a:r>
          </a:p>
          <a:p>
            <a:pPr algn="ctr"/>
            <a:r>
              <a:rPr lang="pt-BR" sz="4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Orientadores: Daniel R. Mendonça, Geraldo M. F. Jr</a:t>
            </a:r>
            <a:endParaRPr lang="pt-BR" sz="4800" dirty="0">
              <a:solidFill>
                <a:srgbClr val="07163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graphicFrame>
        <p:nvGraphicFramePr>
          <p:cNvPr id="12" name="Tabela 12">
            <a:extLst>
              <a:ext uri="{FF2B5EF4-FFF2-40B4-BE49-F238E27FC236}">
                <a16:creationId xmlns:a16="http://schemas.microsoft.com/office/drawing/2014/main" id="{679B760E-72BF-1FC3-00C2-2E116C7EF3A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1528970"/>
              </p:ext>
            </p:extLst>
          </p:nvPr>
        </p:nvGraphicFramePr>
        <p:xfrm>
          <a:off x="799189" y="8814159"/>
          <a:ext cx="14772483" cy="6201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772483">
                  <a:extLst>
                    <a:ext uri="{9D8B030D-6E8A-4147-A177-3AD203B41FA5}">
                      <a16:colId xmlns:a16="http://schemas.microsoft.com/office/drawing/2014/main" val="466645857"/>
                    </a:ext>
                  </a:extLst>
                </a:gridCol>
              </a:tblGrid>
              <a:tr h="1004640">
                <a:tc>
                  <a:txBody>
                    <a:bodyPr/>
                    <a:lstStyle/>
                    <a:p>
                      <a:pPr algn="l"/>
                      <a:r>
                        <a:rPr lang="pt-BR" sz="5400" dirty="0">
                          <a:solidFill>
                            <a:srgbClr val="0A589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INTRODUÇÃO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26929287"/>
                  </a:ext>
                </a:extLst>
              </a:tr>
              <a:tr h="1168383">
                <a:tc>
                  <a:txBody>
                    <a:bodyPr/>
                    <a:lstStyle/>
                    <a:p>
                      <a:pPr marR="0" lvl="0" algn="just" rtl="0">
                        <a:lnSpc>
                          <a:spcPct val="100000"/>
                        </a:lnSpc>
                        <a:spcBef>
                          <a:spcPts val="64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3200"/>
                      </a:pPr>
                      <a:endParaRPr lang="pt-BR" sz="1000" b="0" i="0" u="none" strike="noStrike" cap="none" dirty="0">
                        <a:solidFill>
                          <a:schemeClr val="dk1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  <a:sym typeface="Verdana"/>
                      </a:endParaRPr>
                    </a:p>
                    <a:p>
                      <a:pPr marR="0" lvl="0" algn="just" rtl="0">
                        <a:lnSpc>
                          <a:spcPct val="100000"/>
                        </a:lnSpc>
                        <a:spcBef>
                          <a:spcPts val="64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3200"/>
                      </a:pPr>
                      <a:r>
                        <a:rPr lang="pt-BR" sz="3200" b="0" i="0" u="none" strike="noStrike" cap="none" dirty="0">
                          <a:solidFill>
                            <a:schemeClr val="dk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  <a:sym typeface="Verdana"/>
                        </a:rPr>
                        <a:t>A inovação tecnológica apresentada é um sistema de injeção eletrônica de precisão para a produção e liberação do Hidrogênio de acordo com a necessidade da fonte consumidora de energia. O diferencial em relação a este estudo já existente é trabalhar com um único controlador capaz de fazer o gerenciamento de uma ou mais células descartando a necessidade do uso do circuito controlador integrado por unidade produtora de Hidrogênio. Deste modo é esperado com esse trabalho, um protótipo desta injeção eletrônica de modo que possa ser verificado a sua eficiência e resultados contribuintes para a sociedade</a:t>
                      </a:r>
                      <a:endParaRPr lang="pt-BR" sz="3200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85412123"/>
                  </a:ext>
                </a:extLst>
              </a:tr>
            </a:tbl>
          </a:graphicData>
        </a:graphic>
      </p:graphicFrame>
      <p:graphicFrame>
        <p:nvGraphicFramePr>
          <p:cNvPr id="16" name="Tabela 12">
            <a:extLst>
              <a:ext uri="{FF2B5EF4-FFF2-40B4-BE49-F238E27FC236}">
                <a16:creationId xmlns:a16="http://schemas.microsoft.com/office/drawing/2014/main" id="{401C2F7B-9052-680D-BA8F-695565E4178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0803925"/>
              </p:ext>
            </p:extLst>
          </p:nvPr>
        </p:nvGraphicFramePr>
        <p:xfrm>
          <a:off x="799189" y="15887697"/>
          <a:ext cx="14772483" cy="4662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772483">
                  <a:extLst>
                    <a:ext uri="{9D8B030D-6E8A-4147-A177-3AD203B41FA5}">
                      <a16:colId xmlns:a16="http://schemas.microsoft.com/office/drawing/2014/main" val="466645857"/>
                    </a:ext>
                  </a:extLst>
                </a:gridCol>
              </a:tblGrid>
              <a:tr h="1004640">
                <a:tc>
                  <a:txBody>
                    <a:bodyPr/>
                    <a:lstStyle/>
                    <a:p>
                      <a:pPr algn="l"/>
                      <a:r>
                        <a:rPr lang="pt-BR" sz="5400" dirty="0">
                          <a:solidFill>
                            <a:srgbClr val="0A589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PROBLEMATIZAÇÃO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26929287"/>
                  </a:ext>
                </a:extLst>
              </a:tr>
              <a:tr h="1168383"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3200"/>
                        <a:buFont typeface="Verdana"/>
                        <a:buNone/>
                      </a:pPr>
                      <a:endParaRPr lang="pt-BR" sz="1000" b="0" i="0" u="none" dirty="0">
                        <a:solidFill>
                          <a:schemeClr val="dk1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3200"/>
                        <a:buFont typeface="Verdana"/>
                        <a:buNone/>
                      </a:pPr>
                      <a:r>
                        <a:rPr lang="pt-BR" sz="3200" b="0" i="0" u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O grande problema abordado neste trabalho é o risco do seu uso por ser um gás altamente explosivo. O uso dele é interessante desde que cuidados sejam tomados em relação a quantidade de produção em função do tempo, a precisão na injeção dele em equipamentos a combustão e também manter a durabilidade e constância dos equipamentos envolvidos na sua produção, em especial os eletrodos e a solução eletrolítica utilizada.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85412123"/>
                  </a:ext>
                </a:extLst>
              </a:tr>
            </a:tbl>
          </a:graphicData>
        </a:graphic>
      </p:graphicFrame>
      <p:graphicFrame>
        <p:nvGraphicFramePr>
          <p:cNvPr id="17" name="Tabela 16">
            <a:extLst>
              <a:ext uri="{FF2B5EF4-FFF2-40B4-BE49-F238E27FC236}">
                <a16:creationId xmlns:a16="http://schemas.microsoft.com/office/drawing/2014/main" id="{18F81777-AFFE-4147-06FA-52E43A8CD1B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05458"/>
              </p:ext>
            </p:extLst>
          </p:nvPr>
        </p:nvGraphicFramePr>
        <p:xfrm>
          <a:off x="799190" y="21421995"/>
          <a:ext cx="14772482" cy="2711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772482">
                  <a:extLst>
                    <a:ext uri="{9D8B030D-6E8A-4147-A177-3AD203B41FA5}">
                      <a16:colId xmlns:a16="http://schemas.microsoft.com/office/drawing/2014/main" val="2973725217"/>
                    </a:ext>
                  </a:extLst>
                </a:gridCol>
              </a:tblGrid>
              <a:tr h="1004640">
                <a:tc>
                  <a:txBody>
                    <a:bodyPr/>
                    <a:lstStyle/>
                    <a:p>
                      <a:pPr algn="l"/>
                      <a:r>
                        <a:rPr lang="pt-BR" sz="5400" dirty="0">
                          <a:solidFill>
                            <a:srgbClr val="0A589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OBJETIVOS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89710436"/>
                  </a:ext>
                </a:extLst>
              </a:tr>
              <a:tr h="1168383">
                <a:tc>
                  <a:txBody>
                    <a:bodyPr/>
                    <a:lstStyle/>
                    <a:p>
                      <a:pPr marL="0" marR="0" lvl="0" indent="0" algn="just" defTabSz="323990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3200"/>
                        <a:buFont typeface="Verdana"/>
                        <a:buNone/>
                        <a:tabLst/>
                        <a:defRPr/>
                      </a:pPr>
                      <a:endParaRPr lang="pt-BR" sz="1000" b="0" i="0" u="none" dirty="0">
                        <a:solidFill>
                          <a:schemeClr val="dk1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  <a:p>
                      <a:pPr marL="0" marR="0" lvl="0" indent="0" algn="just" defTabSz="323990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3200"/>
                        <a:buFont typeface="Verdana"/>
                        <a:buNone/>
                        <a:tabLst/>
                        <a:defRPr/>
                      </a:pPr>
                      <a:r>
                        <a:rPr lang="pt-BR" sz="3200" b="0" i="0" u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O objetivo geral deste trabalho consiste no desenvolvimento de uma injeção eletrônica não integrada, destinada a dispositivos que possam fazer uso do Hidrogênio como fonte energética.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8745423"/>
                  </a:ext>
                </a:extLst>
              </a:tr>
            </a:tbl>
          </a:graphicData>
        </a:graphic>
      </p:graphicFrame>
      <p:graphicFrame>
        <p:nvGraphicFramePr>
          <p:cNvPr id="18" name="Tabela 17">
            <a:extLst>
              <a:ext uri="{FF2B5EF4-FFF2-40B4-BE49-F238E27FC236}">
                <a16:creationId xmlns:a16="http://schemas.microsoft.com/office/drawing/2014/main" id="{53F330A7-42E5-0744-9069-1E708A93D73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9565432"/>
              </p:ext>
            </p:extLst>
          </p:nvPr>
        </p:nvGraphicFramePr>
        <p:xfrm>
          <a:off x="799189" y="25005573"/>
          <a:ext cx="14772483" cy="8563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772483">
                  <a:extLst>
                    <a:ext uri="{9D8B030D-6E8A-4147-A177-3AD203B41FA5}">
                      <a16:colId xmlns:a16="http://schemas.microsoft.com/office/drawing/2014/main" val="2973725217"/>
                    </a:ext>
                  </a:extLst>
                </a:gridCol>
              </a:tblGrid>
              <a:tr h="1004640">
                <a:tc>
                  <a:txBody>
                    <a:bodyPr/>
                    <a:lstStyle/>
                    <a:p>
                      <a:pPr algn="l"/>
                      <a:r>
                        <a:rPr lang="pt-BR" sz="5400" dirty="0">
                          <a:solidFill>
                            <a:srgbClr val="0A589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METODOLOGIA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89710436"/>
                  </a:ext>
                </a:extLst>
              </a:tr>
              <a:tr h="1168383">
                <a:tc>
                  <a:txBody>
                    <a:bodyPr/>
                    <a:lstStyle/>
                    <a:p>
                      <a:pPr marR="0" lvl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3200"/>
                      </a:pPr>
                      <a:endParaRPr lang="pt-BR" sz="1000" b="0" i="0" u="none" dirty="0">
                        <a:solidFill>
                          <a:schemeClr val="dk1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  <a:p>
                      <a:pPr marR="0" lvl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3200"/>
                      </a:pPr>
                      <a:r>
                        <a:rPr lang="pt-BR" sz="3200" b="0" i="0" u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O projeto foi desenvolvido em cinco etapas: a construção das células utilizadas na produção do Hidrogênio. Aqui toda parte mecânica necessária foi projetada, fabricada e montada; a parte elétrica do projeto, onde foram feitas consultas a Datasheets para o dimensionamento correto de componentes necessários para funcionamento da parte mecânica. Os testes e ajustes primários fizeram parte da terceira etapa do projeto. Foram verificados os primeiros comportamentos relacionados ao funcionamento das unidades produtoras de hidrogênio, detectando eventuais falhas, ajustes e melhorias a serem feitas no projeto. Outra etapa, considerada fase 4, foi a automatização do projeto. Toda a parte de hardware e software estão inclusas aqui. Com o protótipo finalizado a última etapa consistiu em realizar os testes secundários. Nesta fase foi possível verificar o comportamento do sistema como um todo.</a:t>
                      </a:r>
                    </a:p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3200"/>
                        <a:buFont typeface="Verdana"/>
                        <a:buNone/>
                      </a:pPr>
                      <a:endParaRPr lang="pt-BR" sz="32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8745423"/>
                  </a:ext>
                </a:extLst>
              </a:tr>
            </a:tbl>
          </a:graphicData>
        </a:graphic>
      </p:graphicFrame>
      <p:graphicFrame>
        <p:nvGraphicFramePr>
          <p:cNvPr id="23" name="Tabela 12">
            <a:extLst>
              <a:ext uri="{FF2B5EF4-FFF2-40B4-BE49-F238E27FC236}">
                <a16:creationId xmlns:a16="http://schemas.microsoft.com/office/drawing/2014/main" id="{3580915B-B8DE-FC79-9C98-A016585AAC3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671751"/>
              </p:ext>
            </p:extLst>
          </p:nvPr>
        </p:nvGraphicFramePr>
        <p:xfrm>
          <a:off x="16728124" y="8814159"/>
          <a:ext cx="14772483" cy="7588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772483">
                  <a:extLst>
                    <a:ext uri="{9D8B030D-6E8A-4147-A177-3AD203B41FA5}">
                      <a16:colId xmlns:a16="http://schemas.microsoft.com/office/drawing/2014/main" val="466645857"/>
                    </a:ext>
                  </a:extLst>
                </a:gridCol>
              </a:tblGrid>
              <a:tr h="1004640">
                <a:tc>
                  <a:txBody>
                    <a:bodyPr/>
                    <a:lstStyle/>
                    <a:p>
                      <a:pPr algn="l"/>
                      <a:r>
                        <a:rPr lang="pt-BR" sz="5400" dirty="0">
                          <a:solidFill>
                            <a:srgbClr val="0A589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RESULTADOS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26929287"/>
                  </a:ext>
                </a:extLst>
              </a:tr>
              <a:tr h="906862">
                <a:tc>
                  <a:txBody>
                    <a:bodyPr/>
                    <a:lstStyle/>
                    <a:p>
                      <a:pPr marR="0" lvl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3200"/>
                      </a:pPr>
                      <a:endParaRPr lang="pt-BR" sz="1000" b="0" i="0" u="none" dirty="0">
                        <a:solidFill>
                          <a:schemeClr val="dk1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  <a:p>
                      <a:pPr marR="0" lvl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3200"/>
                      </a:pPr>
                      <a:r>
                        <a:rPr lang="pt-BR" sz="3200" b="0" i="0" u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O trabalho ainda está em desenvolvimento. Os resultados até o momento foi a construção das células de hidrogênio necessárias (Montagem mecânica, elétrica e programação do sistema). Foram também realizados a calibração dos sensores envolvidos com o objetivo de levantar dados a respeito do funcionamento do protótipo. A análise preliminar também já foi realizada com o objetivo de verificar funcionamento e ajustes necessários. As primeiras informações obtidas que puderam ser vistas foram a velocidade do desgaste e quantidade de gás produzido em função da concentração do fluido empregado na eletrólise e do tempo de exposição dos eletrodos a ele. Mediante a esse resultado uma forma de amenizar o problema de desgaste, foi o rodizio de polarização dos eletrodos, que contribuiu significativamente para um desgaste uniforme</a:t>
                      </a:r>
                      <a:endParaRPr lang="pt-BR" sz="32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85412123"/>
                  </a:ext>
                </a:extLst>
              </a:tr>
            </a:tbl>
          </a:graphicData>
        </a:graphic>
      </p:graphicFrame>
      <p:graphicFrame>
        <p:nvGraphicFramePr>
          <p:cNvPr id="26" name="Tabela 12">
            <a:extLst>
              <a:ext uri="{FF2B5EF4-FFF2-40B4-BE49-F238E27FC236}">
                <a16:creationId xmlns:a16="http://schemas.microsoft.com/office/drawing/2014/main" id="{95C7D8D4-DDAF-1C41-DD12-C808738A566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0715478"/>
              </p:ext>
            </p:extLst>
          </p:nvPr>
        </p:nvGraphicFramePr>
        <p:xfrm>
          <a:off x="16827611" y="25197514"/>
          <a:ext cx="14772483" cy="4662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772483">
                  <a:extLst>
                    <a:ext uri="{9D8B030D-6E8A-4147-A177-3AD203B41FA5}">
                      <a16:colId xmlns:a16="http://schemas.microsoft.com/office/drawing/2014/main" val="466645857"/>
                    </a:ext>
                  </a:extLst>
                </a:gridCol>
              </a:tblGrid>
              <a:tr h="1004640">
                <a:tc>
                  <a:txBody>
                    <a:bodyPr/>
                    <a:lstStyle/>
                    <a:p>
                      <a:pPr algn="l"/>
                      <a:r>
                        <a:rPr lang="pt-BR" sz="5400" dirty="0">
                          <a:solidFill>
                            <a:srgbClr val="0A589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CONSIDERAÇÕES FINAIS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26929287"/>
                  </a:ext>
                </a:extLst>
              </a:tr>
              <a:tr h="1115271">
                <a:tc>
                  <a:txBody>
                    <a:bodyPr/>
                    <a:lstStyle/>
                    <a:p>
                      <a:pPr marR="0" lvl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3200"/>
                      </a:pPr>
                      <a:endParaRPr lang="pt-BR" sz="1000" b="0" i="0" u="none" dirty="0">
                        <a:solidFill>
                          <a:schemeClr val="dk1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  <a:p>
                      <a:pPr marR="0" lvl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3200"/>
                      </a:pPr>
                      <a:r>
                        <a:rPr lang="pt-BR" sz="3200" b="0" i="0" u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Ao contrário do esperado enquanto plano, o foco principal deixou de ser a confecção de um único dispositivo controlador capaz de gerenciar uma ou mais células eletrolíticas ao mesmo tempo. Foi criado um único </a:t>
                      </a:r>
                      <a:r>
                        <a:rPr lang="pt-BR" sz="3200" b="0" i="0" u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eletrolisador</a:t>
                      </a:r>
                      <a:r>
                        <a:rPr lang="pt-BR" sz="3200" b="0" i="0" u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cujo foco principal é a feita da eletrólise de forma eficiente e, através do display gráfico, a exibição das informações pertinentes à célula eletrolítica, a fim de dar maior segurança ao usuário.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85412123"/>
                  </a:ext>
                </a:extLst>
              </a:tr>
            </a:tbl>
          </a:graphicData>
        </a:graphic>
      </p:graphicFrame>
      <p:graphicFrame>
        <p:nvGraphicFramePr>
          <p:cNvPr id="27" name="Tabela 12">
            <a:extLst>
              <a:ext uri="{FF2B5EF4-FFF2-40B4-BE49-F238E27FC236}">
                <a16:creationId xmlns:a16="http://schemas.microsoft.com/office/drawing/2014/main" id="{B7C2D43C-3D52-C483-2B5D-E19B0D6FBD2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7926561"/>
              </p:ext>
            </p:extLst>
          </p:nvPr>
        </p:nvGraphicFramePr>
        <p:xfrm>
          <a:off x="16728124" y="30864090"/>
          <a:ext cx="14672995" cy="7710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672995">
                  <a:extLst>
                    <a:ext uri="{9D8B030D-6E8A-4147-A177-3AD203B41FA5}">
                      <a16:colId xmlns:a16="http://schemas.microsoft.com/office/drawing/2014/main" val="466645857"/>
                    </a:ext>
                  </a:extLst>
                </a:gridCol>
              </a:tblGrid>
              <a:tr h="1004640">
                <a:tc>
                  <a:txBody>
                    <a:bodyPr/>
                    <a:lstStyle/>
                    <a:p>
                      <a:pPr algn="l"/>
                      <a:r>
                        <a:rPr lang="pt-BR" sz="5400" dirty="0">
                          <a:solidFill>
                            <a:srgbClr val="0A589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REFERÊNCIAS BIBLIOGRÁFICAS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26929287"/>
                  </a:ext>
                </a:extLst>
              </a:tr>
              <a:tr h="1168383">
                <a:tc>
                  <a:txBody>
                    <a:bodyPr/>
                    <a:lstStyle/>
                    <a:p>
                      <a:pPr marL="0" marR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3200"/>
                        <a:buFont typeface="Verdana"/>
                        <a:buNone/>
                      </a:pPr>
                      <a:endParaRPr lang="pt-BR" sz="1000" b="0" i="0" u="none" dirty="0">
                        <a:solidFill>
                          <a:schemeClr val="dk1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  <a:sym typeface="Verdana"/>
                      </a:endParaRPr>
                    </a:p>
                    <a:p>
                      <a:pPr marL="0" marR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3200"/>
                        <a:buFont typeface="Verdana"/>
                        <a:buNone/>
                      </a:pPr>
                      <a:r>
                        <a:rPr lang="pt-BR" sz="3200" b="0" i="0" u="none" dirty="0">
                          <a:solidFill>
                            <a:schemeClr val="dk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  <a:sym typeface="Verdana"/>
                        </a:rPr>
                        <a:t>AURORE, R. Blue, </a:t>
                      </a:r>
                      <a:r>
                        <a:rPr lang="pt-BR" sz="3200" b="0" i="0" u="none" dirty="0" err="1">
                          <a:solidFill>
                            <a:schemeClr val="dk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  <a:sym typeface="Verdana"/>
                        </a:rPr>
                        <a:t>green</a:t>
                      </a:r>
                      <a:r>
                        <a:rPr lang="pt-BR" sz="3200" b="0" i="0" u="none" dirty="0">
                          <a:solidFill>
                            <a:schemeClr val="dk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  <a:sym typeface="Verdana"/>
                        </a:rPr>
                        <a:t>, </a:t>
                      </a:r>
                      <a:r>
                        <a:rPr lang="pt-BR" sz="3200" b="0" i="0" u="none" dirty="0" err="1">
                          <a:solidFill>
                            <a:schemeClr val="dk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  <a:sym typeface="Verdana"/>
                        </a:rPr>
                        <a:t>gray</a:t>
                      </a:r>
                      <a:r>
                        <a:rPr lang="pt-BR" sz="3200" b="0" i="0" u="none" dirty="0">
                          <a:solidFill>
                            <a:schemeClr val="dk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  <a:sym typeface="Verdana"/>
                        </a:rPr>
                        <a:t>: </a:t>
                      </a:r>
                      <a:r>
                        <a:rPr lang="pt-BR" sz="3200" b="0" i="0" u="none" dirty="0" err="1">
                          <a:solidFill>
                            <a:schemeClr val="dk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  <a:sym typeface="Verdana"/>
                        </a:rPr>
                        <a:t>the</a:t>
                      </a:r>
                      <a:r>
                        <a:rPr lang="pt-BR" sz="3200" b="0" i="0" u="none" dirty="0">
                          <a:solidFill>
                            <a:schemeClr val="dk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  <a:sym typeface="Verdana"/>
                        </a:rPr>
                        <a:t> </a:t>
                      </a:r>
                      <a:r>
                        <a:rPr lang="pt-BR" sz="3200" b="0" i="0" u="none" dirty="0" err="1">
                          <a:solidFill>
                            <a:schemeClr val="dk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  <a:sym typeface="Verdana"/>
                        </a:rPr>
                        <a:t>colors</a:t>
                      </a:r>
                      <a:r>
                        <a:rPr lang="pt-BR" sz="3200" b="0" i="0" u="none" dirty="0">
                          <a:solidFill>
                            <a:schemeClr val="dk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  <a:sym typeface="Verdana"/>
                        </a:rPr>
                        <a:t> </a:t>
                      </a:r>
                      <a:r>
                        <a:rPr lang="pt-BR" sz="3200" b="0" i="0" u="none" dirty="0" err="1">
                          <a:solidFill>
                            <a:schemeClr val="dk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  <a:sym typeface="Verdana"/>
                        </a:rPr>
                        <a:t>of</a:t>
                      </a:r>
                      <a:r>
                        <a:rPr lang="pt-BR" sz="3200" b="0" i="0" u="none" dirty="0">
                          <a:solidFill>
                            <a:schemeClr val="dk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  <a:sym typeface="Verdana"/>
                        </a:rPr>
                        <a:t> </a:t>
                      </a:r>
                      <a:r>
                        <a:rPr lang="pt-BR" sz="3200" b="0" i="0" u="none" dirty="0" err="1">
                          <a:solidFill>
                            <a:schemeClr val="dk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  <a:sym typeface="Verdana"/>
                        </a:rPr>
                        <a:t>hydrogen</a:t>
                      </a:r>
                      <a:r>
                        <a:rPr lang="pt-BR" sz="3200" b="0" i="0" u="none" dirty="0">
                          <a:solidFill>
                            <a:schemeClr val="dk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  <a:sym typeface="Verdana"/>
                        </a:rPr>
                        <a:t>. Disponível em: &lt;http://www.chem4us.be/blue-</a:t>
                      </a:r>
                      <a:r>
                        <a:rPr lang="pt-BR" sz="3200" b="0" i="0" u="none" dirty="0" err="1">
                          <a:solidFill>
                            <a:schemeClr val="dk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  <a:sym typeface="Verdana"/>
                        </a:rPr>
                        <a:t>green</a:t>
                      </a:r>
                      <a:r>
                        <a:rPr lang="pt-BR" sz="3200" b="0" i="0" u="none" dirty="0">
                          <a:solidFill>
                            <a:schemeClr val="dk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  <a:sym typeface="Verdana"/>
                        </a:rPr>
                        <a:t>-</a:t>
                      </a:r>
                      <a:r>
                        <a:rPr lang="pt-BR" sz="3200" b="0" i="0" u="none" dirty="0" err="1">
                          <a:solidFill>
                            <a:schemeClr val="dk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  <a:sym typeface="Verdana"/>
                        </a:rPr>
                        <a:t>gray-the-colors-of-hydrogen</a:t>
                      </a:r>
                      <a:r>
                        <a:rPr lang="pt-BR" sz="3200" b="0" i="0" u="none" dirty="0">
                          <a:solidFill>
                            <a:schemeClr val="dk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  <a:sym typeface="Verdana"/>
                        </a:rPr>
                        <a:t>/&gt;. Acesso em: 10 ago. 2022.</a:t>
                      </a:r>
                    </a:p>
                    <a:p>
                      <a:pPr marL="0" marR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3200"/>
                        <a:buFont typeface="Verdana"/>
                        <a:buNone/>
                      </a:pPr>
                      <a:endParaRPr lang="pt-BR" sz="1000" b="0" i="0" u="none" dirty="0">
                        <a:solidFill>
                          <a:schemeClr val="dk1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  <a:sym typeface="Verdana"/>
                      </a:endParaRPr>
                    </a:p>
                    <a:p>
                      <a:pPr marL="0" marR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3200"/>
                        <a:buFont typeface="Verdana"/>
                        <a:buNone/>
                      </a:pPr>
                      <a:endParaRPr lang="pt-BR" sz="1000" b="0" i="0" u="none" dirty="0">
                        <a:solidFill>
                          <a:schemeClr val="dk1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  <a:sym typeface="Verdana"/>
                      </a:endParaRPr>
                    </a:p>
                    <a:p>
                      <a:pPr marL="0" marR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3200"/>
                        <a:buFont typeface="Verdana"/>
                        <a:buNone/>
                      </a:pPr>
                      <a:r>
                        <a:rPr lang="pt-BR" sz="3200" b="0" i="0" u="none" dirty="0">
                          <a:solidFill>
                            <a:schemeClr val="dk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  <a:sym typeface="Verdana"/>
                        </a:rPr>
                        <a:t>EFFECTS </a:t>
                      </a:r>
                      <a:r>
                        <a:rPr lang="pt-BR" sz="3200" b="0" i="0" u="none" dirty="0" err="1">
                          <a:solidFill>
                            <a:schemeClr val="dk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  <a:sym typeface="Verdana"/>
                        </a:rPr>
                        <a:t>of</a:t>
                      </a:r>
                      <a:r>
                        <a:rPr lang="pt-BR" sz="3200" b="0" i="0" u="none" dirty="0">
                          <a:solidFill>
                            <a:schemeClr val="dk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  <a:sym typeface="Verdana"/>
                        </a:rPr>
                        <a:t> </a:t>
                      </a:r>
                      <a:r>
                        <a:rPr lang="pt-BR" sz="3200" b="0" i="0" u="none" dirty="0" err="1">
                          <a:solidFill>
                            <a:schemeClr val="dk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  <a:sym typeface="Verdana"/>
                        </a:rPr>
                        <a:t>air</a:t>
                      </a:r>
                      <a:r>
                        <a:rPr lang="pt-BR" sz="3200" b="0" i="0" u="none" dirty="0">
                          <a:solidFill>
                            <a:schemeClr val="dk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  <a:sym typeface="Verdana"/>
                        </a:rPr>
                        <a:t> </a:t>
                      </a:r>
                      <a:r>
                        <a:rPr lang="pt-BR" sz="3200" b="0" i="0" u="none" dirty="0" err="1">
                          <a:solidFill>
                            <a:schemeClr val="dk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  <a:sym typeface="Verdana"/>
                        </a:rPr>
                        <a:t>pollutants</a:t>
                      </a:r>
                      <a:r>
                        <a:rPr lang="pt-BR" sz="3200" b="0" i="0" u="none" dirty="0">
                          <a:solidFill>
                            <a:schemeClr val="dk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  <a:sym typeface="Verdana"/>
                        </a:rPr>
                        <a:t> </a:t>
                      </a:r>
                      <a:r>
                        <a:rPr lang="pt-BR" sz="3200" b="0" i="0" u="none" dirty="0" err="1">
                          <a:solidFill>
                            <a:schemeClr val="dk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  <a:sym typeface="Verdana"/>
                        </a:rPr>
                        <a:t>on</a:t>
                      </a:r>
                      <a:r>
                        <a:rPr lang="pt-BR" sz="3200" b="0" i="0" u="none" dirty="0">
                          <a:solidFill>
                            <a:schemeClr val="dk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  <a:sym typeface="Verdana"/>
                        </a:rPr>
                        <a:t> </a:t>
                      </a:r>
                      <a:r>
                        <a:rPr lang="pt-BR" sz="3200" b="0" i="0" u="none" dirty="0" err="1">
                          <a:solidFill>
                            <a:schemeClr val="dk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  <a:sym typeface="Verdana"/>
                        </a:rPr>
                        <a:t>respiratory</a:t>
                      </a:r>
                      <a:r>
                        <a:rPr lang="pt-BR" sz="3200" b="0" i="0" u="none" dirty="0">
                          <a:solidFill>
                            <a:schemeClr val="dk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  <a:sym typeface="Verdana"/>
                        </a:rPr>
                        <a:t> </a:t>
                      </a:r>
                      <a:r>
                        <a:rPr lang="pt-BR" sz="3200" b="0" i="0" u="none" dirty="0" err="1">
                          <a:solidFill>
                            <a:schemeClr val="dk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  <a:sym typeface="Verdana"/>
                        </a:rPr>
                        <a:t>diseases</a:t>
                      </a:r>
                      <a:r>
                        <a:rPr lang="pt-BR" sz="3200" b="0" i="0" u="none" dirty="0">
                          <a:solidFill>
                            <a:schemeClr val="dk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  <a:sym typeface="Verdana"/>
                        </a:rPr>
                        <a:t> </a:t>
                      </a:r>
                      <a:r>
                        <a:rPr lang="pt-BR" sz="3200" b="0" i="0" u="none" dirty="0" err="1">
                          <a:solidFill>
                            <a:schemeClr val="dk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  <a:sym typeface="Verdana"/>
                        </a:rPr>
                        <a:t>using</a:t>
                      </a:r>
                      <a:r>
                        <a:rPr lang="pt-BR" sz="3200" b="0" i="0" u="none" dirty="0">
                          <a:solidFill>
                            <a:schemeClr val="dk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  <a:sym typeface="Verdana"/>
                        </a:rPr>
                        <a:t> </a:t>
                      </a:r>
                      <a:r>
                        <a:rPr lang="pt-BR" sz="3200" b="0" i="0" u="none" dirty="0" err="1">
                          <a:solidFill>
                            <a:schemeClr val="dk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  <a:sym typeface="Verdana"/>
                        </a:rPr>
                        <a:t>estimated</a:t>
                      </a:r>
                      <a:r>
                        <a:rPr lang="pt-BR" sz="3200" b="0" i="0" u="none" dirty="0">
                          <a:solidFill>
                            <a:schemeClr val="dk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  <a:sym typeface="Verdana"/>
                        </a:rPr>
                        <a:t> </a:t>
                      </a:r>
                      <a:r>
                        <a:rPr lang="pt-BR" sz="3200" b="0" i="0" u="none" dirty="0" err="1">
                          <a:solidFill>
                            <a:schemeClr val="dk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  <a:sym typeface="Verdana"/>
                        </a:rPr>
                        <a:t>values</a:t>
                      </a:r>
                      <a:r>
                        <a:rPr lang="pt-BR" sz="3200" b="0" i="0" u="none" dirty="0">
                          <a:solidFill>
                            <a:schemeClr val="dk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  <a:sym typeface="Verdana"/>
                        </a:rPr>
                        <a:t> </a:t>
                      </a:r>
                      <a:r>
                        <a:rPr lang="pt-BR" sz="3200" b="0" i="0" u="none" dirty="0" err="1">
                          <a:solidFill>
                            <a:schemeClr val="dk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  <a:sym typeface="Verdana"/>
                        </a:rPr>
                        <a:t>by</a:t>
                      </a:r>
                      <a:r>
                        <a:rPr lang="pt-BR" sz="3200" b="0" i="0" u="none" dirty="0">
                          <a:solidFill>
                            <a:schemeClr val="dk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  <a:sym typeface="Verdana"/>
                        </a:rPr>
                        <a:t> </a:t>
                      </a:r>
                      <a:r>
                        <a:rPr lang="pt-BR" sz="3200" b="0" i="0" u="none" dirty="0" err="1">
                          <a:solidFill>
                            <a:schemeClr val="dk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  <a:sym typeface="Verdana"/>
                        </a:rPr>
                        <a:t>mathematical</a:t>
                      </a:r>
                      <a:r>
                        <a:rPr lang="pt-BR" sz="3200" b="0" i="0" u="none" dirty="0">
                          <a:solidFill>
                            <a:schemeClr val="dk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  <a:sym typeface="Verdana"/>
                        </a:rPr>
                        <a:t> </a:t>
                      </a:r>
                      <a:r>
                        <a:rPr lang="pt-BR" sz="3200" b="0" i="0" u="none" dirty="0" err="1">
                          <a:solidFill>
                            <a:schemeClr val="dk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  <a:sym typeface="Verdana"/>
                        </a:rPr>
                        <a:t>modelling</a:t>
                      </a:r>
                      <a:r>
                        <a:rPr lang="pt-BR" sz="3200" b="0" i="0" u="none" dirty="0">
                          <a:solidFill>
                            <a:schemeClr val="dk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  <a:sym typeface="Verdana"/>
                        </a:rPr>
                        <a:t> </a:t>
                      </a:r>
                      <a:r>
                        <a:rPr lang="pt-BR" sz="3200" b="0" i="0" u="none" dirty="0" err="1">
                          <a:solidFill>
                            <a:schemeClr val="dk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  <a:sym typeface="Verdana"/>
                        </a:rPr>
                        <a:t>of</a:t>
                      </a:r>
                      <a:r>
                        <a:rPr lang="pt-BR" sz="3200" b="0" i="0" u="none" dirty="0">
                          <a:solidFill>
                            <a:schemeClr val="dk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  <a:sym typeface="Verdana"/>
                        </a:rPr>
                        <a:t> </a:t>
                      </a:r>
                      <a:r>
                        <a:rPr lang="pt-BR" sz="3200" b="0" i="0" u="none" dirty="0" err="1">
                          <a:solidFill>
                            <a:schemeClr val="dk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  <a:sym typeface="Verdana"/>
                        </a:rPr>
                        <a:t>simulation</a:t>
                      </a:r>
                      <a:r>
                        <a:rPr lang="pt-BR" sz="3200" b="0" i="0" u="none" dirty="0">
                          <a:solidFill>
                            <a:schemeClr val="dk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  <a:sym typeface="Verdana"/>
                        </a:rPr>
                        <a:t>. Revista Ambiente &amp; Água, [S. l.], p. 1-1, 15 abr. 2022. Disponível em: https://www.scielo.br/j/</a:t>
                      </a:r>
                      <a:r>
                        <a:rPr lang="pt-BR" sz="3200" b="0" i="0" u="none" dirty="0" err="1">
                          <a:solidFill>
                            <a:schemeClr val="dk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  <a:sym typeface="Verdana"/>
                        </a:rPr>
                        <a:t>ambiagua</a:t>
                      </a:r>
                      <a:r>
                        <a:rPr lang="pt-BR" sz="3200" b="0" i="0" u="none" dirty="0">
                          <a:solidFill>
                            <a:schemeClr val="dk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  <a:sym typeface="Verdana"/>
                        </a:rPr>
                        <a:t>/a/9YZTQ5XRsP5JdndFB88hPxK/abstract/?</a:t>
                      </a:r>
                      <a:r>
                        <a:rPr lang="pt-BR" sz="3200" b="0" i="0" u="none" dirty="0" err="1">
                          <a:solidFill>
                            <a:schemeClr val="dk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  <a:sym typeface="Verdana"/>
                        </a:rPr>
                        <a:t>lang</a:t>
                      </a:r>
                      <a:r>
                        <a:rPr lang="pt-BR" sz="3200" b="0" i="0" u="none" dirty="0">
                          <a:solidFill>
                            <a:schemeClr val="dk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  <a:sym typeface="Verdana"/>
                        </a:rPr>
                        <a:t>=</a:t>
                      </a:r>
                      <a:r>
                        <a:rPr lang="pt-BR" sz="3200" b="0" i="0" u="none" dirty="0" err="1">
                          <a:solidFill>
                            <a:schemeClr val="dk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  <a:sym typeface="Verdana"/>
                        </a:rPr>
                        <a:t>pt</a:t>
                      </a:r>
                      <a:r>
                        <a:rPr lang="pt-BR" sz="3200" b="0" i="0" u="none" dirty="0">
                          <a:solidFill>
                            <a:schemeClr val="dk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  <a:sym typeface="Verdana"/>
                        </a:rPr>
                        <a:t>. Acesso em: 15 abr. 2022.</a:t>
                      </a:r>
                    </a:p>
                    <a:p>
                      <a:pPr marL="0" marR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3200"/>
                        <a:buFont typeface="Verdana"/>
                        <a:buNone/>
                      </a:pPr>
                      <a:endParaRPr lang="pt-BR" sz="1000" b="0" i="0" u="none" dirty="0">
                        <a:solidFill>
                          <a:schemeClr val="dk1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  <a:sym typeface="Verdana"/>
                      </a:endParaRPr>
                    </a:p>
                    <a:p>
                      <a:pPr marL="0" marR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3200"/>
                        <a:buFont typeface="Verdana"/>
                        <a:buNone/>
                      </a:pPr>
                      <a:endParaRPr lang="pt-BR" sz="1000" b="0" i="0" u="none" dirty="0">
                        <a:solidFill>
                          <a:schemeClr val="dk1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  <a:sym typeface="Verdana"/>
                      </a:endParaRPr>
                    </a:p>
                    <a:p>
                      <a:pPr marL="0" marR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3200"/>
                        <a:buFont typeface="Verdana"/>
                        <a:buNone/>
                      </a:pPr>
                      <a:r>
                        <a:rPr lang="pt-BR" sz="3200" b="0" i="0" u="none" dirty="0">
                          <a:solidFill>
                            <a:schemeClr val="dk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  <a:sym typeface="Verdana"/>
                        </a:rPr>
                        <a:t>VARGAS, Reinaldo A. et al. Hidrogênio: O Vetor Energético do Futuro? Faculdade </a:t>
                      </a:r>
                      <a:r>
                        <a:rPr lang="pt-BR" sz="3200" b="0" i="0" u="none" dirty="0" err="1">
                          <a:solidFill>
                            <a:schemeClr val="dk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  <a:sym typeface="Verdana"/>
                        </a:rPr>
                        <a:t>Alfacastelo</a:t>
                      </a:r>
                      <a:r>
                        <a:rPr lang="pt-BR" sz="3200" b="0" i="0" u="none" dirty="0">
                          <a:solidFill>
                            <a:schemeClr val="dk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  <a:sym typeface="Verdana"/>
                        </a:rPr>
                        <a:t>, Barueri-SP, Brasil, 2006. Disponível em:</a:t>
                      </a:r>
                    </a:p>
                    <a:p>
                      <a:pPr marL="0" marR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3200"/>
                        <a:buFont typeface="Verdana"/>
                        <a:buNone/>
                      </a:pPr>
                      <a:r>
                        <a:rPr lang="pt-BR" sz="3200" b="0" i="0" u="none" dirty="0">
                          <a:solidFill>
                            <a:schemeClr val="dk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  <a:sym typeface="Verdana"/>
                        </a:rPr>
                        <a:t>http://repositorio.ipen.br/</a:t>
                      </a:r>
                      <a:r>
                        <a:rPr lang="pt-BR" sz="3200" b="0" i="0" u="none" dirty="0" err="1">
                          <a:solidFill>
                            <a:schemeClr val="dk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  <a:sym typeface="Verdana"/>
                        </a:rPr>
                        <a:t>bitstream</a:t>
                      </a:r>
                      <a:r>
                        <a:rPr lang="pt-BR" sz="3200" b="0" i="0" u="none" dirty="0">
                          <a:solidFill>
                            <a:schemeClr val="dk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  <a:sym typeface="Verdana"/>
                        </a:rPr>
                        <a:t>/</a:t>
                      </a:r>
                      <a:r>
                        <a:rPr lang="pt-BR" sz="3200" b="0" i="0" u="none" dirty="0" err="1">
                          <a:solidFill>
                            <a:schemeClr val="dk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  <a:sym typeface="Verdana"/>
                        </a:rPr>
                        <a:t>handle</a:t>
                      </a:r>
                      <a:r>
                        <a:rPr lang="pt-BR" sz="3200" b="0" i="0" u="none" dirty="0">
                          <a:solidFill>
                            <a:schemeClr val="dk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  <a:sym typeface="Verdana"/>
                        </a:rPr>
                        <a:t>/123456789/13237/15435.pdf. Acesso em: 21 mar. 2022.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85412123"/>
                  </a:ext>
                </a:extLst>
              </a:tr>
            </a:tbl>
          </a:graphicData>
        </a:graphic>
      </p:graphicFrame>
      <p:pic>
        <p:nvPicPr>
          <p:cNvPr id="28" name="Imagem 3" descr="Sofá e mesa de computador&#10;&#10;Descrição gerada automaticamente">
            <a:extLst>
              <a:ext uri="{FF2B5EF4-FFF2-40B4-BE49-F238E27FC236}">
                <a16:creationId xmlns:a16="http://schemas.microsoft.com/office/drawing/2014/main" id="{67B6342C-9AC0-4AF5-C730-6A799243CF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0549" y="34121760"/>
            <a:ext cx="13149761" cy="6112592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Imagem 23">
            <a:extLst>
              <a:ext uri="{FF2B5EF4-FFF2-40B4-BE49-F238E27FC236}">
                <a16:creationId xmlns:a16="http://schemas.microsoft.com/office/drawing/2014/main" id="{28708794-D117-05B6-5CFD-0CA2AB01DB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27611" y="17686817"/>
            <a:ext cx="6793378" cy="6226358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Imagem 30" descr="Homem em pé em frente a computador&#10;&#10;Descrição gerada automaticamente com confiança média">
            <a:extLst>
              <a:ext uri="{FF2B5EF4-FFF2-40B4-BE49-F238E27FC236}">
                <a16:creationId xmlns:a16="http://schemas.microsoft.com/office/drawing/2014/main" id="{FADA47A2-F22B-D42D-B728-4E552C044EB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43" r="8585"/>
          <a:stretch/>
        </p:blipFill>
        <p:spPr>
          <a:xfrm>
            <a:off x="24213852" y="17651857"/>
            <a:ext cx="6793378" cy="6261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4136429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180</TotalTime>
  <Words>756</Words>
  <Application>Microsoft Office PowerPoint</Application>
  <PresentationFormat>Personalizar</PresentationFormat>
  <Paragraphs>31</Paragraphs>
  <Slides>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Verdana</vt:lpstr>
      <vt:lpstr>Tema do Office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Camila Tombasco Furlan</dc:creator>
  <cp:lastModifiedBy>Kauan Guilherme Apolinario Costa Camargo</cp:lastModifiedBy>
  <cp:revision>4</cp:revision>
  <dcterms:created xsi:type="dcterms:W3CDTF">2022-09-12T11:10:17Z</dcterms:created>
  <dcterms:modified xsi:type="dcterms:W3CDTF">2022-09-12T20:05:32Z</dcterms:modified>
</cp:coreProperties>
</file>