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831" r:id="rId1"/>
  </p:sldMasterIdLst>
  <p:notesMasterIdLst>
    <p:notesMasterId r:id="rId3"/>
  </p:notesMasterIdLst>
  <p:sldIdLst>
    <p:sldId id="257" r:id="rId2"/>
  </p:sldIdLst>
  <p:sldSz cx="37804725" cy="43206988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3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" roundtripDataSignature="AMtx7miPtrtI4+5Di/Jle5aOCKG6ywcvx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12" autoAdjust="0"/>
    <p:restoredTop sz="86339" autoAdjust="0"/>
  </p:normalViewPr>
  <p:slideViewPr>
    <p:cSldViewPr snapToGrid="0">
      <p:cViewPr varScale="1">
        <p:scale>
          <a:sx n="12" d="100"/>
          <a:sy n="12" d="100"/>
        </p:scale>
        <p:origin x="1344" y="90"/>
      </p:cViewPr>
      <p:guideLst>
        <p:guide orient="horz" pos="2160"/>
        <p:guide pos="33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DA9FF5-4328-48C5-BD94-12AC41A45A84}" type="doc">
      <dgm:prSet loTypeId="urn:microsoft.com/office/officeart/2008/layout/VerticalCircle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8FDCE6CA-7F25-4A0B-A87C-F9B9AD38C58D}">
      <dgm:prSet phldrT="[Texto]" custT="1"/>
      <dgm:spPr/>
      <dgm:t>
        <a:bodyPr/>
        <a:lstStyle/>
        <a:p>
          <a:pPr algn="just"/>
          <a:r>
            <a:rPr lang="pt-BR" sz="2600" dirty="0"/>
            <a:t>PLANO DE TRABALHO DA EXTENSÃO</a:t>
          </a:r>
        </a:p>
      </dgm:t>
    </dgm:pt>
    <dgm:pt modelId="{E967FDC2-CDC5-49E2-8BBF-95754E3B77FE}" type="parTrans" cxnId="{2A6171D6-45A0-47AD-8464-0A0C0FB6DCF2}">
      <dgm:prSet/>
      <dgm:spPr/>
      <dgm:t>
        <a:bodyPr/>
        <a:lstStyle/>
        <a:p>
          <a:endParaRPr lang="pt-BR"/>
        </a:p>
      </dgm:t>
    </dgm:pt>
    <dgm:pt modelId="{348CDF79-D418-49EF-907D-57DA4739687A}" type="sibTrans" cxnId="{2A6171D6-45A0-47AD-8464-0A0C0FB6DCF2}">
      <dgm:prSet/>
      <dgm:spPr/>
      <dgm:t>
        <a:bodyPr/>
        <a:lstStyle/>
        <a:p>
          <a:endParaRPr lang="pt-BR"/>
        </a:p>
      </dgm:t>
    </dgm:pt>
    <dgm:pt modelId="{617FC574-7D9C-4B9C-89F3-1A35ECC93639}">
      <dgm:prSet phldrT="[Texto]" custT="1"/>
      <dgm:spPr/>
      <dgm:t>
        <a:bodyPr/>
        <a:lstStyle/>
        <a:p>
          <a:endParaRPr lang="pt-BR" sz="2400" dirty="0"/>
        </a:p>
        <a:p>
          <a:r>
            <a:rPr lang="pt-BR" sz="2400" dirty="0"/>
            <a:t>Obtenção de informações sobre a formação/identificação de costumes da população regional sobre os hábitos alimentares e tipos alimentícios de maior consumo.</a:t>
          </a:r>
        </a:p>
        <a:p>
          <a:r>
            <a:rPr lang="pt-BR" sz="2400" dirty="0"/>
            <a:t>Fazer contatos com os pequenos produtores locais para a parceria </a:t>
          </a:r>
        </a:p>
        <a:p>
          <a:r>
            <a:rPr lang="pt-BR" sz="2400" dirty="0"/>
            <a:t>Contatos com os pequenos produtores locais para a parceria e comunidade em geral para a conscientização sobre alimentação saudável.</a:t>
          </a:r>
        </a:p>
      </dgm:t>
    </dgm:pt>
    <dgm:pt modelId="{880FE01C-BCED-46E9-92FB-F3A99E93BE33}" type="parTrans" cxnId="{423ADE27-074F-4B65-9BBE-0344BC03FB65}">
      <dgm:prSet/>
      <dgm:spPr/>
      <dgm:t>
        <a:bodyPr/>
        <a:lstStyle/>
        <a:p>
          <a:endParaRPr lang="pt-BR"/>
        </a:p>
      </dgm:t>
    </dgm:pt>
    <dgm:pt modelId="{FF192009-561F-48AF-A81B-606C34D3497F}" type="sibTrans" cxnId="{423ADE27-074F-4B65-9BBE-0344BC03FB65}">
      <dgm:prSet/>
      <dgm:spPr/>
      <dgm:t>
        <a:bodyPr/>
        <a:lstStyle/>
        <a:p>
          <a:endParaRPr lang="pt-BR"/>
        </a:p>
      </dgm:t>
    </dgm:pt>
    <dgm:pt modelId="{A30BBEFE-3292-42BE-8B6D-9C37828BD359}">
      <dgm:prSet phldrT="[Texto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pt-BR" sz="2400" dirty="0">
              <a:latin typeface="+mj-lt"/>
            </a:rPr>
            <a:t>Desenvolver o modulo </a:t>
          </a:r>
          <a:r>
            <a:rPr lang="pt-BR" sz="2400" i="1" dirty="0">
              <a:latin typeface="+mj-lt"/>
            </a:rPr>
            <a:t>frontend</a:t>
          </a:r>
          <a:r>
            <a:rPr lang="pt-BR" sz="2400" dirty="0">
              <a:latin typeface="+mj-lt"/>
            </a:rPr>
            <a:t> onde foi implementada a interface com o usuário, permitindo assim que, tanto o produtor agrícola possa divulgar os seus produtos quanto o </a:t>
          </a:r>
          <a:r>
            <a:rPr lang="pt-BR" sz="2400" dirty="0">
              <a:solidFill>
                <a:schemeClr val="tx1"/>
              </a:solidFill>
              <a:latin typeface="+mj-lt"/>
            </a:rPr>
            <a:t>consumidor</a:t>
          </a:r>
          <a:r>
            <a:rPr lang="pt-BR" sz="2400" dirty="0">
              <a:latin typeface="+mj-lt"/>
            </a:rPr>
            <a:t> possa consultar tais produtos e adquiri-los</a:t>
          </a:r>
        </a:p>
        <a:p>
          <a:pPr>
            <a:buFont typeface="Arial" panose="020B0604020202020204" pitchFamily="34" charset="0"/>
            <a:buChar char="•"/>
          </a:pPr>
          <a:r>
            <a:rPr lang="pt-BR" sz="2400" b="0" i="0" u="none" strike="noStrike" cap="none" dirty="0">
              <a:solidFill>
                <a:srgbClr val="000000"/>
              </a:solidFill>
              <a:latin typeface="+mj-lt"/>
              <a:ea typeface="Calibri"/>
              <a:cs typeface="Calibri"/>
              <a:sym typeface="Calibri"/>
            </a:rPr>
            <a:t>No </a:t>
          </a:r>
          <a:r>
            <a:rPr lang="pt-BR" sz="2400" b="0" i="1" u="none" strike="noStrike" cap="none" dirty="0">
              <a:solidFill>
                <a:schemeClr val="tx1"/>
              </a:solidFill>
              <a:latin typeface="+mj-lt"/>
              <a:ea typeface="Calibri" panose="020F0502020204030204" pitchFamily="34" charset="0"/>
              <a:cs typeface="Calibri" panose="020F0502020204030204" pitchFamily="34" charset="0"/>
              <a:sym typeface="Calibri"/>
            </a:rPr>
            <a:t>backend </a:t>
          </a:r>
          <a:r>
            <a:rPr lang="pt-BR" sz="2400" b="0" i="0" u="none" strike="noStrike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foi consumido uma </a:t>
          </a:r>
          <a:r>
            <a:rPr lang="pt-BR" sz="2400" b="0" i="1" u="none" strike="noStrike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API</a:t>
          </a:r>
          <a:r>
            <a:rPr lang="pt-BR" sz="2400" b="0" i="0" u="none" strike="noStrike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 utilizando o </a:t>
          </a:r>
          <a:r>
            <a:rPr lang="pt-BR" sz="2400" b="0" i="1" u="none" strike="noStrike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Firebase</a:t>
          </a:r>
          <a:r>
            <a:rPr lang="pt-BR" sz="2400" b="0" i="0" u="none" strike="noStrike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 como banco de dados para autenticação do usuário.</a:t>
          </a:r>
          <a:endParaRPr lang="pt-BR" sz="2400" dirty="0">
            <a:latin typeface="+mj-lt"/>
          </a:endParaRPr>
        </a:p>
      </dgm:t>
    </dgm:pt>
    <dgm:pt modelId="{B6DC36ED-D645-4B9C-8BAC-6A2520C10AFA}" type="parTrans" cxnId="{42130F13-95D8-4510-ADA1-202CB77F4FF3}">
      <dgm:prSet/>
      <dgm:spPr/>
      <dgm:t>
        <a:bodyPr/>
        <a:lstStyle/>
        <a:p>
          <a:endParaRPr lang="pt-BR"/>
        </a:p>
      </dgm:t>
    </dgm:pt>
    <dgm:pt modelId="{BC851885-CD1C-47C9-BB80-8A860E3694A1}" type="sibTrans" cxnId="{42130F13-95D8-4510-ADA1-202CB77F4FF3}">
      <dgm:prSet/>
      <dgm:spPr/>
      <dgm:t>
        <a:bodyPr/>
        <a:lstStyle/>
        <a:p>
          <a:endParaRPr lang="pt-BR"/>
        </a:p>
      </dgm:t>
    </dgm:pt>
    <dgm:pt modelId="{ECF0A96D-5ECA-4FF9-9478-7C0413E22F93}">
      <dgm:prSet phldrT="[Texto]"/>
      <dgm:spPr/>
      <dgm:t>
        <a:bodyPr/>
        <a:lstStyle/>
        <a:p>
          <a:endParaRPr lang="pt-BR" dirty="0"/>
        </a:p>
      </dgm:t>
    </dgm:pt>
    <dgm:pt modelId="{11CEBF56-D23A-4178-82AA-4C0A708AB284}" type="sibTrans" cxnId="{CB65B6F2-A805-4E73-9C35-7E28FA9EA893}">
      <dgm:prSet/>
      <dgm:spPr/>
      <dgm:t>
        <a:bodyPr/>
        <a:lstStyle/>
        <a:p>
          <a:endParaRPr lang="pt-BR"/>
        </a:p>
      </dgm:t>
    </dgm:pt>
    <dgm:pt modelId="{AAF1AC74-2928-4667-8A54-119EEBE1961C}" type="parTrans" cxnId="{CB65B6F2-A805-4E73-9C35-7E28FA9EA893}">
      <dgm:prSet/>
      <dgm:spPr/>
      <dgm:t>
        <a:bodyPr/>
        <a:lstStyle/>
        <a:p>
          <a:endParaRPr lang="pt-BR"/>
        </a:p>
      </dgm:t>
    </dgm:pt>
    <dgm:pt modelId="{18C6BDA3-2AA7-4843-9D10-2479C5BC69A5}">
      <dgm:prSet phldrT="[Texto]" custT="1"/>
      <dgm:spPr/>
      <dgm:t>
        <a:bodyPr/>
        <a:lstStyle/>
        <a:p>
          <a:pPr algn="just"/>
          <a:endParaRPr lang="pt-BR" sz="1800" dirty="0"/>
        </a:p>
      </dgm:t>
    </dgm:pt>
    <dgm:pt modelId="{3DD7A5C4-63A2-4D4B-A0D5-01C9A035CFF9}" type="sibTrans" cxnId="{5765C560-831A-4E40-B9F2-1CCC6D2462AB}">
      <dgm:prSet/>
      <dgm:spPr/>
      <dgm:t>
        <a:bodyPr/>
        <a:lstStyle/>
        <a:p>
          <a:endParaRPr lang="pt-BR"/>
        </a:p>
      </dgm:t>
    </dgm:pt>
    <dgm:pt modelId="{AFCB3875-C07E-45FF-9767-5CDDF6B29909}" type="parTrans" cxnId="{5765C560-831A-4E40-B9F2-1CCC6D2462AB}">
      <dgm:prSet/>
      <dgm:spPr/>
      <dgm:t>
        <a:bodyPr/>
        <a:lstStyle/>
        <a:p>
          <a:endParaRPr lang="pt-BR"/>
        </a:p>
      </dgm:t>
    </dgm:pt>
    <dgm:pt modelId="{01B1392E-39EB-4FC0-971F-0EE2ACDEFA6C}" type="pres">
      <dgm:prSet presAssocID="{72DA9FF5-4328-48C5-BD94-12AC41A45A84}" presName="Name0" presStyleCnt="0">
        <dgm:presLayoutVars>
          <dgm:dir/>
        </dgm:presLayoutVars>
      </dgm:prSet>
      <dgm:spPr/>
    </dgm:pt>
    <dgm:pt modelId="{D9665AB6-2A85-4A6C-83AA-09E39382D9A1}" type="pres">
      <dgm:prSet presAssocID="{8FDCE6CA-7F25-4A0B-A87C-F9B9AD38C58D}" presName="withChildren" presStyleCnt="0"/>
      <dgm:spPr/>
    </dgm:pt>
    <dgm:pt modelId="{1485E3E6-B750-4FB7-857F-22FFC1774803}" type="pres">
      <dgm:prSet presAssocID="{8FDCE6CA-7F25-4A0B-A87C-F9B9AD38C58D}" presName="bigCircle" presStyleLbl="vennNode1" presStyleIdx="0" presStyleCnt="5" custScaleX="148972" custScaleY="103646" custLinFactNeighborX="-72798" custLinFactNeighborY="6662"/>
      <dgm:spPr/>
    </dgm:pt>
    <dgm:pt modelId="{B29EC45A-38FF-4165-A2E5-9DC1A5AC87F0}" type="pres">
      <dgm:prSet presAssocID="{8FDCE6CA-7F25-4A0B-A87C-F9B9AD38C58D}" presName="medCircle" presStyleLbl="vennNode1" presStyleIdx="1" presStyleCnt="5" custLinFactX="-200000" custLinFactNeighborX="-226609" custLinFactNeighborY="18602"/>
      <dgm:spPr/>
    </dgm:pt>
    <dgm:pt modelId="{B591AA5E-8871-45BF-9278-18B8E9EBE5B9}" type="pres">
      <dgm:prSet presAssocID="{8FDCE6CA-7F25-4A0B-A87C-F9B9AD38C58D}" presName="txLvl1" presStyleLbl="revTx" presStyleIdx="0" presStyleCnt="5" custScaleX="165816" custLinFactNeighborX="-45930" custLinFactNeighborY="21770"/>
      <dgm:spPr/>
    </dgm:pt>
    <dgm:pt modelId="{03952243-0A96-46B4-A003-E722E0904695}" type="pres">
      <dgm:prSet presAssocID="{8FDCE6CA-7F25-4A0B-A87C-F9B9AD38C58D}" presName="lin" presStyleCnt="0"/>
      <dgm:spPr/>
    </dgm:pt>
    <dgm:pt modelId="{7EC1138E-4B1A-44ED-9BF4-00275E6C0960}" type="pres">
      <dgm:prSet presAssocID="{617FC574-7D9C-4B9C-89F3-1A35ECC93639}" presName="txLvl2" presStyleLbl="revTx" presStyleIdx="1" presStyleCnt="5" custScaleY="2000000" custLinFactY="385913" custLinFactNeighborX="-80183" custLinFactNeighborY="400000"/>
      <dgm:spPr/>
    </dgm:pt>
    <dgm:pt modelId="{2684EC28-3CDF-41A8-ADC2-EF65059FD6B1}" type="pres">
      <dgm:prSet presAssocID="{FF192009-561F-48AF-A81B-606C34D3497F}" presName="smCircle" presStyleLbl="vennNode1" presStyleIdx="2" presStyleCnt="5" custFlipVert="1" custScaleX="27795" custScaleY="555903" custLinFactX="-1300000" custLinFactY="14903715" custLinFactNeighborX="-1344812" custLinFactNeighborY="15000000"/>
      <dgm:spPr>
        <a:prstGeom prst="rect">
          <a:avLst/>
        </a:prstGeom>
      </dgm:spPr>
    </dgm:pt>
    <dgm:pt modelId="{7E0478B5-AD2D-4902-9271-979E48EAD7A9}" type="pres">
      <dgm:prSet presAssocID="{ECF0A96D-5ECA-4FF9-9478-7C0413E22F93}" presName="txLvl2" presStyleLbl="revTx" presStyleIdx="2" presStyleCnt="5"/>
      <dgm:spPr/>
    </dgm:pt>
    <dgm:pt modelId="{595BCE5B-1156-491F-88F1-61DF9BDD167B}" type="pres">
      <dgm:prSet presAssocID="{8FDCE6CA-7F25-4A0B-A87C-F9B9AD38C58D}" presName="overlap" presStyleCnt="0"/>
      <dgm:spPr/>
    </dgm:pt>
    <dgm:pt modelId="{0D38A7ED-FBCE-4EEF-BC12-E9EF10261255}" type="pres">
      <dgm:prSet presAssocID="{18C6BDA3-2AA7-4843-9D10-2479C5BC69A5}" presName="withChildren" presStyleCnt="0"/>
      <dgm:spPr/>
    </dgm:pt>
    <dgm:pt modelId="{F39EA6A8-8427-4795-82F5-5424644C6D06}" type="pres">
      <dgm:prSet presAssocID="{18C6BDA3-2AA7-4843-9D10-2479C5BC69A5}" presName="bigCircle" presStyleLbl="vennNode1" presStyleIdx="3" presStyleCnt="5" custScaleX="148968" custScaleY="103633" custLinFactNeighborX="67801" custLinFactNeighborY="-87487"/>
      <dgm:spPr>
        <a:xfrm>
          <a:off x="9717862" y="359869"/>
          <a:ext cx="8294391" cy="5770183"/>
        </a:xfrm>
        <a:prstGeom prst="ellipse">
          <a:avLst/>
        </a:prstGeom>
        <a:solidFill>
          <a:srgbClr val="4472C4">
            <a:alpha val="5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</dgm:pt>
    <dgm:pt modelId="{411A4224-895B-47D3-A6FF-8346C39FEC36}" type="pres">
      <dgm:prSet presAssocID="{18C6BDA3-2AA7-4843-9D10-2479C5BC69A5}" presName="medCircle" presStyleLbl="vennNode1" presStyleIdx="4" presStyleCnt="5" custLinFactX="200000" custLinFactY="-200000" custLinFactNeighborX="200583" custLinFactNeighborY="-286085"/>
      <dgm:spPr/>
    </dgm:pt>
    <dgm:pt modelId="{055C12E9-E191-4862-8EDE-DF23D90B6C7F}" type="pres">
      <dgm:prSet presAssocID="{18C6BDA3-2AA7-4843-9D10-2479C5BC69A5}" presName="txLvl1" presStyleLbl="revTx" presStyleIdx="3" presStyleCnt="5" custScaleX="132054" custLinFactNeighborX="17787" custLinFactNeighborY="10281"/>
      <dgm:spPr/>
    </dgm:pt>
    <dgm:pt modelId="{DAB2D22E-D7AB-49A9-8052-C4C7300213EC}" type="pres">
      <dgm:prSet presAssocID="{18C6BDA3-2AA7-4843-9D10-2479C5BC69A5}" presName="lin" presStyleCnt="0"/>
      <dgm:spPr/>
    </dgm:pt>
    <dgm:pt modelId="{332F5312-1DCF-47E4-840E-F6519837C91D}" type="pres">
      <dgm:prSet presAssocID="{A30BBEFE-3292-42BE-8B6D-9C37828BD359}" presName="txLvl2" presStyleLbl="revTx" presStyleIdx="4" presStyleCnt="5" custScaleX="112773" custScaleY="939850" custLinFactY="-628669" custLinFactNeighborX="79948" custLinFactNeighborY="-700000"/>
      <dgm:spPr/>
    </dgm:pt>
  </dgm:ptLst>
  <dgm:cxnLst>
    <dgm:cxn modelId="{B6BFC603-F589-4005-B3C0-57525EF06A6E}" type="presOf" srcId="{ECF0A96D-5ECA-4FF9-9478-7C0413E22F93}" destId="{7E0478B5-AD2D-4902-9271-979E48EAD7A9}" srcOrd="0" destOrd="0" presId="urn:microsoft.com/office/officeart/2008/layout/VerticalCircleList"/>
    <dgm:cxn modelId="{42130F13-95D8-4510-ADA1-202CB77F4FF3}" srcId="{18C6BDA3-2AA7-4843-9D10-2479C5BC69A5}" destId="{A30BBEFE-3292-42BE-8B6D-9C37828BD359}" srcOrd="0" destOrd="0" parTransId="{B6DC36ED-D645-4B9C-8BAC-6A2520C10AFA}" sibTransId="{BC851885-CD1C-47C9-BB80-8A860E3694A1}"/>
    <dgm:cxn modelId="{423ADE27-074F-4B65-9BBE-0344BC03FB65}" srcId="{8FDCE6CA-7F25-4A0B-A87C-F9B9AD38C58D}" destId="{617FC574-7D9C-4B9C-89F3-1A35ECC93639}" srcOrd="0" destOrd="0" parTransId="{880FE01C-BCED-46E9-92FB-F3A99E93BE33}" sibTransId="{FF192009-561F-48AF-A81B-606C34D3497F}"/>
    <dgm:cxn modelId="{5765C560-831A-4E40-B9F2-1CCC6D2462AB}" srcId="{72DA9FF5-4328-48C5-BD94-12AC41A45A84}" destId="{18C6BDA3-2AA7-4843-9D10-2479C5BC69A5}" srcOrd="1" destOrd="0" parTransId="{AFCB3875-C07E-45FF-9767-5CDDF6B29909}" sibTransId="{3DD7A5C4-63A2-4D4B-A0D5-01C9A035CFF9}"/>
    <dgm:cxn modelId="{F58E9C62-A60A-448A-90B9-92390FF18DF6}" type="presOf" srcId="{18C6BDA3-2AA7-4843-9D10-2479C5BC69A5}" destId="{055C12E9-E191-4862-8EDE-DF23D90B6C7F}" srcOrd="0" destOrd="0" presId="urn:microsoft.com/office/officeart/2008/layout/VerticalCircleList"/>
    <dgm:cxn modelId="{61F47471-65FA-432B-9CF4-606A554A6BE3}" type="presOf" srcId="{617FC574-7D9C-4B9C-89F3-1A35ECC93639}" destId="{7EC1138E-4B1A-44ED-9BF4-00275E6C0960}" srcOrd="0" destOrd="0" presId="urn:microsoft.com/office/officeart/2008/layout/VerticalCircleList"/>
    <dgm:cxn modelId="{00B00456-1145-420A-9C21-F97A135D1549}" type="presOf" srcId="{72DA9FF5-4328-48C5-BD94-12AC41A45A84}" destId="{01B1392E-39EB-4FC0-971F-0EE2ACDEFA6C}" srcOrd="0" destOrd="0" presId="urn:microsoft.com/office/officeart/2008/layout/VerticalCircleList"/>
    <dgm:cxn modelId="{273EDE9F-257A-40DD-B86D-91C0ABAA70B7}" type="presOf" srcId="{A30BBEFE-3292-42BE-8B6D-9C37828BD359}" destId="{332F5312-1DCF-47E4-840E-F6519837C91D}" srcOrd="0" destOrd="0" presId="urn:microsoft.com/office/officeart/2008/layout/VerticalCircleList"/>
    <dgm:cxn modelId="{ED62BDAB-44B6-4727-96B6-9C30C0D71215}" type="presOf" srcId="{8FDCE6CA-7F25-4A0B-A87C-F9B9AD38C58D}" destId="{B591AA5E-8871-45BF-9278-18B8E9EBE5B9}" srcOrd="0" destOrd="0" presId="urn:microsoft.com/office/officeart/2008/layout/VerticalCircleList"/>
    <dgm:cxn modelId="{2A6171D6-45A0-47AD-8464-0A0C0FB6DCF2}" srcId="{72DA9FF5-4328-48C5-BD94-12AC41A45A84}" destId="{8FDCE6CA-7F25-4A0B-A87C-F9B9AD38C58D}" srcOrd="0" destOrd="0" parTransId="{E967FDC2-CDC5-49E2-8BBF-95754E3B77FE}" sibTransId="{348CDF79-D418-49EF-907D-57DA4739687A}"/>
    <dgm:cxn modelId="{CB65B6F2-A805-4E73-9C35-7E28FA9EA893}" srcId="{8FDCE6CA-7F25-4A0B-A87C-F9B9AD38C58D}" destId="{ECF0A96D-5ECA-4FF9-9478-7C0413E22F93}" srcOrd="1" destOrd="0" parTransId="{AAF1AC74-2928-4667-8A54-119EEBE1961C}" sibTransId="{11CEBF56-D23A-4178-82AA-4C0A708AB284}"/>
    <dgm:cxn modelId="{A1A2AC0B-D0BC-4EAA-93FB-DF0A16A2EF58}" type="presParOf" srcId="{01B1392E-39EB-4FC0-971F-0EE2ACDEFA6C}" destId="{D9665AB6-2A85-4A6C-83AA-09E39382D9A1}" srcOrd="0" destOrd="0" presId="urn:microsoft.com/office/officeart/2008/layout/VerticalCircleList"/>
    <dgm:cxn modelId="{36F565A9-9ABD-4B9E-AB7A-9AB46BE84A3E}" type="presParOf" srcId="{D9665AB6-2A85-4A6C-83AA-09E39382D9A1}" destId="{1485E3E6-B750-4FB7-857F-22FFC1774803}" srcOrd="0" destOrd="0" presId="urn:microsoft.com/office/officeart/2008/layout/VerticalCircleList"/>
    <dgm:cxn modelId="{EBE19D4D-3579-483D-8EB3-8401AFD86900}" type="presParOf" srcId="{D9665AB6-2A85-4A6C-83AA-09E39382D9A1}" destId="{B29EC45A-38FF-4165-A2E5-9DC1A5AC87F0}" srcOrd="1" destOrd="0" presId="urn:microsoft.com/office/officeart/2008/layout/VerticalCircleList"/>
    <dgm:cxn modelId="{31A487FC-67E5-4A6C-8E7C-43A41546DE5B}" type="presParOf" srcId="{D9665AB6-2A85-4A6C-83AA-09E39382D9A1}" destId="{B591AA5E-8871-45BF-9278-18B8E9EBE5B9}" srcOrd="2" destOrd="0" presId="urn:microsoft.com/office/officeart/2008/layout/VerticalCircleList"/>
    <dgm:cxn modelId="{35DB207E-18F1-4E7F-AA32-D62E6D40800C}" type="presParOf" srcId="{D9665AB6-2A85-4A6C-83AA-09E39382D9A1}" destId="{03952243-0A96-46B4-A003-E722E0904695}" srcOrd="3" destOrd="0" presId="urn:microsoft.com/office/officeart/2008/layout/VerticalCircleList"/>
    <dgm:cxn modelId="{3628EDC5-FA6E-487D-A60F-3942B462BD3A}" type="presParOf" srcId="{03952243-0A96-46B4-A003-E722E0904695}" destId="{7EC1138E-4B1A-44ED-9BF4-00275E6C0960}" srcOrd="0" destOrd="0" presId="urn:microsoft.com/office/officeart/2008/layout/VerticalCircleList"/>
    <dgm:cxn modelId="{AAEDC807-95E6-4FBA-939B-9FA760DF23F0}" type="presParOf" srcId="{03952243-0A96-46B4-A003-E722E0904695}" destId="{2684EC28-3CDF-41A8-ADC2-EF65059FD6B1}" srcOrd="1" destOrd="0" presId="urn:microsoft.com/office/officeart/2008/layout/VerticalCircleList"/>
    <dgm:cxn modelId="{80B5E8A9-E2E2-4A46-A2B4-1C59F6257AB9}" type="presParOf" srcId="{03952243-0A96-46B4-A003-E722E0904695}" destId="{7E0478B5-AD2D-4902-9271-979E48EAD7A9}" srcOrd="2" destOrd="0" presId="urn:microsoft.com/office/officeart/2008/layout/VerticalCircleList"/>
    <dgm:cxn modelId="{5743AF82-5B71-44D1-B36A-F175D05CECC3}" type="presParOf" srcId="{01B1392E-39EB-4FC0-971F-0EE2ACDEFA6C}" destId="{595BCE5B-1156-491F-88F1-61DF9BDD167B}" srcOrd="1" destOrd="0" presId="urn:microsoft.com/office/officeart/2008/layout/VerticalCircleList"/>
    <dgm:cxn modelId="{6A75CC9B-38AE-4A32-81FF-59E9347D0C58}" type="presParOf" srcId="{01B1392E-39EB-4FC0-971F-0EE2ACDEFA6C}" destId="{0D38A7ED-FBCE-4EEF-BC12-E9EF10261255}" srcOrd="2" destOrd="0" presId="urn:microsoft.com/office/officeart/2008/layout/VerticalCircleList"/>
    <dgm:cxn modelId="{52788DF2-F617-4779-8611-16ADEF55C2BC}" type="presParOf" srcId="{0D38A7ED-FBCE-4EEF-BC12-E9EF10261255}" destId="{F39EA6A8-8427-4795-82F5-5424644C6D06}" srcOrd="0" destOrd="0" presId="urn:microsoft.com/office/officeart/2008/layout/VerticalCircleList"/>
    <dgm:cxn modelId="{5B15AB65-2E99-4609-ADE0-8FC5E8815DAC}" type="presParOf" srcId="{0D38A7ED-FBCE-4EEF-BC12-E9EF10261255}" destId="{411A4224-895B-47D3-A6FF-8346C39FEC36}" srcOrd="1" destOrd="0" presId="urn:microsoft.com/office/officeart/2008/layout/VerticalCircleList"/>
    <dgm:cxn modelId="{015D9476-AFAD-4337-B878-6C16965C65ED}" type="presParOf" srcId="{0D38A7ED-FBCE-4EEF-BC12-E9EF10261255}" destId="{055C12E9-E191-4862-8EDE-DF23D90B6C7F}" srcOrd="2" destOrd="0" presId="urn:microsoft.com/office/officeart/2008/layout/VerticalCircleList"/>
    <dgm:cxn modelId="{731F292E-72AA-4C11-AC46-5E2EF58C556A}" type="presParOf" srcId="{0D38A7ED-FBCE-4EEF-BC12-E9EF10261255}" destId="{DAB2D22E-D7AB-49A9-8052-C4C7300213EC}" srcOrd="3" destOrd="0" presId="urn:microsoft.com/office/officeart/2008/layout/VerticalCircleList"/>
    <dgm:cxn modelId="{6CE6B573-FFFC-4CC1-8C76-714BE6B1147D}" type="presParOf" srcId="{DAB2D22E-D7AB-49A9-8052-C4C7300213EC}" destId="{332F5312-1DCF-47E4-840E-F6519837C91D}" srcOrd="0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63886D-EFB6-4196-8546-02D3486F378C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75F1F642-413E-48CD-BBE8-E824CB30AFE1}">
      <dgm:prSet phldrT="[Texto]" custT="1"/>
      <dgm:spPr/>
      <dgm:t>
        <a:bodyPr/>
        <a:lstStyle/>
        <a:p>
          <a:pPr algn="ctr"/>
          <a:r>
            <a:rPr lang="pt-BR" sz="2600" dirty="0"/>
            <a:t>FASE 1 </a:t>
          </a:r>
        </a:p>
        <a:p>
          <a:pPr algn="just"/>
          <a:r>
            <a:rPr lang="pt-BR" sz="1600" dirty="0"/>
            <a:t>- </a:t>
          </a:r>
          <a:r>
            <a:rPr lang="pt-BR" sz="2400" dirty="0"/>
            <a:t>Ações para compreensão da realidade socioeconômica e hábitos alimentares da região com o desenvolvimento e aplicação de  um questionário . </a:t>
          </a:r>
        </a:p>
        <a:p>
          <a:pPr algn="just"/>
          <a:r>
            <a:rPr lang="pt-BR" sz="2400" dirty="0"/>
            <a:t>- Criação de um outro questionário específico para os estudantes dos dez </a:t>
          </a:r>
          <a:r>
            <a:rPr lang="pt-BR" sz="2400" i="1" dirty="0"/>
            <a:t>campi </a:t>
          </a:r>
          <a:r>
            <a:rPr lang="pt-BR" sz="2400" dirty="0"/>
            <a:t>do estado do M.S. com perguntas gerais e outras específicas para cada cidade.  </a:t>
          </a:r>
        </a:p>
        <a:p>
          <a:pPr algn="just"/>
          <a:r>
            <a:rPr lang="pt-BR" sz="2400" dirty="0"/>
            <a:t>- Pesquisas bibliográficas para fundamentação das ideias acerca de nutrição, insegurança alimentar, criação de aplicativo</a:t>
          </a:r>
          <a:r>
            <a:rPr lang="pt-BR" sz="2400" i="1" dirty="0"/>
            <a:t> </a:t>
          </a:r>
          <a:r>
            <a:rPr lang="pt-BR" sz="2400" dirty="0"/>
            <a:t>e influência digital. </a:t>
          </a:r>
        </a:p>
      </dgm:t>
    </dgm:pt>
    <dgm:pt modelId="{2EFB6C87-455C-4572-A53A-23066FC84A05}" type="parTrans" cxnId="{450E5439-5BF0-49E9-8822-74214D87CCFB}">
      <dgm:prSet/>
      <dgm:spPr/>
      <dgm:t>
        <a:bodyPr/>
        <a:lstStyle/>
        <a:p>
          <a:endParaRPr lang="pt-BR"/>
        </a:p>
      </dgm:t>
    </dgm:pt>
    <dgm:pt modelId="{B9A2DAB5-9625-4850-87A3-ED3425229B76}" type="sibTrans" cxnId="{450E5439-5BF0-49E9-8822-74214D87CCFB}">
      <dgm:prSet/>
      <dgm:spPr/>
      <dgm:t>
        <a:bodyPr/>
        <a:lstStyle/>
        <a:p>
          <a:endParaRPr lang="pt-BR"/>
        </a:p>
      </dgm:t>
    </dgm:pt>
    <dgm:pt modelId="{37ADF6BB-A951-46AE-9831-115561D3CCC3}">
      <dgm:prSet phldrT="[Texto]" custT="1"/>
      <dgm:spPr/>
      <dgm:t>
        <a:bodyPr/>
        <a:lstStyle/>
        <a:p>
          <a:pPr algn="ctr"/>
          <a:endParaRPr lang="pt-BR" sz="2200" dirty="0"/>
        </a:p>
        <a:p>
          <a:pPr algn="ctr"/>
          <a:r>
            <a:rPr lang="pt-BR" sz="2600" dirty="0"/>
            <a:t>FASE 2 </a:t>
          </a:r>
        </a:p>
        <a:p>
          <a:pPr algn="just"/>
          <a:r>
            <a:rPr lang="pt-BR" sz="2400" dirty="0"/>
            <a:t>-  Página no </a:t>
          </a:r>
          <a:r>
            <a:rPr lang="pt-BR" sz="2400" i="1" dirty="0"/>
            <a:t>Instagram</a:t>
          </a:r>
          <a:r>
            <a:rPr lang="pt-BR" sz="2400" dirty="0"/>
            <a:t> para divulgação de assuntos relacionados à importância de uma alimentação de qualidade ,com base em postagens sobre frutas e hortaliças e seus benefícios, também acompanhado por receitas nutricionais (Figura 4). </a:t>
          </a:r>
        </a:p>
        <a:p>
          <a:pPr algn="just"/>
          <a:r>
            <a:rPr lang="pt-BR" sz="2400" dirty="0"/>
            <a:t>- Contatos com produtores locais de Aquidauana-MS, explicando o projeto e visando parcerias para o aplicativo. </a:t>
          </a:r>
        </a:p>
        <a:p>
          <a:pPr algn="just"/>
          <a:r>
            <a:rPr lang="pt-BR" sz="2400" dirty="0"/>
            <a:t>- Vivências com a organização de eventos,  por meio de organização da palestras para comunidade mais vulnerável.</a:t>
          </a:r>
          <a:endParaRPr lang="pt-BR" sz="700" dirty="0"/>
        </a:p>
      </dgm:t>
    </dgm:pt>
    <dgm:pt modelId="{2E66F69D-C168-4D34-B157-4EAEFE52D016}" type="parTrans" cxnId="{A952D131-ADE1-48E5-80B8-340F6AC31081}">
      <dgm:prSet/>
      <dgm:spPr/>
      <dgm:t>
        <a:bodyPr/>
        <a:lstStyle/>
        <a:p>
          <a:endParaRPr lang="pt-BR"/>
        </a:p>
      </dgm:t>
    </dgm:pt>
    <dgm:pt modelId="{185CABE7-283C-4279-B823-83104D14809C}" type="sibTrans" cxnId="{A952D131-ADE1-48E5-80B8-340F6AC31081}">
      <dgm:prSet/>
      <dgm:spPr/>
      <dgm:t>
        <a:bodyPr/>
        <a:lstStyle/>
        <a:p>
          <a:endParaRPr lang="pt-BR"/>
        </a:p>
      </dgm:t>
    </dgm:pt>
    <dgm:pt modelId="{F0FBB8D7-661F-49A2-A85D-4469037835F8}">
      <dgm:prSet phldrT="[Texto]" custT="1"/>
      <dgm:spPr/>
      <dgm:t>
        <a:bodyPr/>
        <a:lstStyle/>
        <a:p>
          <a:pPr algn="ctr"/>
          <a:r>
            <a:rPr lang="pt-BR" sz="2600" dirty="0"/>
            <a:t>FASE 3</a:t>
          </a:r>
          <a:endParaRPr lang="pt-BR" sz="2400" dirty="0"/>
        </a:p>
        <a:p>
          <a:pPr algn="just"/>
          <a:r>
            <a:rPr lang="pt-BR" sz="2400" dirty="0"/>
            <a:t>- Treinamento do aplicativo, realização do  esboço do desenvolvimento do aplicativo, utilizado um rascunho como base para primeira ideia para o desenvolvimento  do aplicativo.  </a:t>
          </a:r>
        </a:p>
        <a:p>
          <a:pPr algn="just"/>
          <a:r>
            <a:rPr lang="pt-BR" sz="2400" dirty="0"/>
            <a:t>- Criação de um novo </a:t>
          </a:r>
          <a:r>
            <a:rPr lang="pt-BR" sz="2400" i="1" dirty="0"/>
            <a:t>layout</a:t>
          </a:r>
          <a:r>
            <a:rPr lang="pt-BR" sz="2400" dirty="0"/>
            <a:t> pela equipe onde foi mais elaborado, assim fazendo o uso apropriado dos componentes do </a:t>
          </a:r>
          <a:r>
            <a:rPr lang="pt-BR" sz="2400" i="1" dirty="0" err="1"/>
            <a:t>React</a:t>
          </a:r>
          <a:r>
            <a:rPr lang="pt-BR" sz="2400" i="1" dirty="0"/>
            <a:t> </a:t>
          </a:r>
          <a:r>
            <a:rPr lang="pt-BR" sz="2400" i="1" dirty="0" err="1"/>
            <a:t>Native</a:t>
          </a:r>
          <a:r>
            <a:rPr lang="pt-BR" sz="2400" dirty="0"/>
            <a:t> para o desenvolvimento futuro do </a:t>
          </a:r>
          <a:r>
            <a:rPr lang="pt-BR" sz="2400" i="1" dirty="0"/>
            <a:t>app </a:t>
          </a:r>
          <a:r>
            <a:rPr lang="pt-BR" sz="2400" dirty="0"/>
            <a:t>(Figura 5).</a:t>
          </a:r>
        </a:p>
      </dgm:t>
    </dgm:pt>
    <dgm:pt modelId="{B8E4DDC8-8542-48F5-A8F9-C79F501896F7}" type="parTrans" cxnId="{A15429B6-7409-463B-A088-627DC88B0CFC}">
      <dgm:prSet/>
      <dgm:spPr/>
      <dgm:t>
        <a:bodyPr/>
        <a:lstStyle/>
        <a:p>
          <a:endParaRPr lang="pt-BR"/>
        </a:p>
      </dgm:t>
    </dgm:pt>
    <dgm:pt modelId="{F1793C30-3EE2-4247-B3C7-6B0C6D62A344}" type="sibTrans" cxnId="{A15429B6-7409-463B-A088-627DC88B0CFC}">
      <dgm:prSet/>
      <dgm:spPr/>
      <dgm:t>
        <a:bodyPr/>
        <a:lstStyle/>
        <a:p>
          <a:endParaRPr lang="pt-BR"/>
        </a:p>
      </dgm:t>
    </dgm:pt>
    <dgm:pt modelId="{1364E303-AC87-42F9-B203-C93262F81D38}" type="pres">
      <dgm:prSet presAssocID="{A663886D-EFB6-4196-8546-02D3486F378C}" presName="Name0" presStyleCnt="0">
        <dgm:presLayoutVars>
          <dgm:dir/>
          <dgm:resizeHandles val="exact"/>
        </dgm:presLayoutVars>
      </dgm:prSet>
      <dgm:spPr/>
    </dgm:pt>
    <dgm:pt modelId="{912E14DE-7032-4AC0-9DC0-FDB6B42981BC}" type="pres">
      <dgm:prSet presAssocID="{75F1F642-413E-48CD-BBE8-E824CB30AFE1}" presName="node" presStyleLbl="node1" presStyleIdx="0" presStyleCnt="3">
        <dgm:presLayoutVars>
          <dgm:bulletEnabled val="1"/>
        </dgm:presLayoutVars>
      </dgm:prSet>
      <dgm:spPr/>
    </dgm:pt>
    <dgm:pt modelId="{0A7C8F33-6599-4082-8D83-3964625706BC}" type="pres">
      <dgm:prSet presAssocID="{B9A2DAB5-9625-4850-87A3-ED3425229B76}" presName="sibTrans" presStyleLbl="sibTrans2D1" presStyleIdx="0" presStyleCnt="2" custScaleX="105727" custLinFactNeighborX="-33384"/>
      <dgm:spPr/>
    </dgm:pt>
    <dgm:pt modelId="{65DC5D47-D28A-4785-9FD0-081A3CF92EC5}" type="pres">
      <dgm:prSet presAssocID="{B9A2DAB5-9625-4850-87A3-ED3425229B76}" presName="connectorText" presStyleLbl="sibTrans2D1" presStyleIdx="0" presStyleCnt="2"/>
      <dgm:spPr/>
    </dgm:pt>
    <dgm:pt modelId="{4E93F7FD-6D10-41D9-AB3C-0AED451FA3EC}" type="pres">
      <dgm:prSet presAssocID="{37ADF6BB-A951-46AE-9831-115561D3CCC3}" presName="node" presStyleLbl="node1" presStyleIdx="1" presStyleCnt="3" custLinFactNeighborX="-20636">
        <dgm:presLayoutVars>
          <dgm:bulletEnabled val="1"/>
        </dgm:presLayoutVars>
      </dgm:prSet>
      <dgm:spPr/>
    </dgm:pt>
    <dgm:pt modelId="{387B09E4-85BA-4B5F-AA51-D33ADAABEA41}" type="pres">
      <dgm:prSet presAssocID="{185CABE7-283C-4279-B823-83104D14809C}" presName="sibTrans" presStyleLbl="sibTrans2D1" presStyleIdx="1" presStyleCnt="2" custScaleX="162269"/>
      <dgm:spPr/>
    </dgm:pt>
    <dgm:pt modelId="{A778EEEC-9215-457C-9609-BF41ED480ACF}" type="pres">
      <dgm:prSet presAssocID="{185CABE7-283C-4279-B823-83104D14809C}" presName="connectorText" presStyleLbl="sibTrans2D1" presStyleIdx="1" presStyleCnt="2"/>
      <dgm:spPr/>
    </dgm:pt>
    <dgm:pt modelId="{7C66A7B9-7AA8-4855-8B64-2361D3D3FAD0}" type="pres">
      <dgm:prSet presAssocID="{F0FBB8D7-661F-49A2-A85D-4469037835F8}" presName="node" presStyleLbl="node1" presStyleIdx="2" presStyleCnt="3" custLinFactNeighborX="-73706">
        <dgm:presLayoutVars>
          <dgm:bulletEnabled val="1"/>
        </dgm:presLayoutVars>
      </dgm:prSet>
      <dgm:spPr/>
    </dgm:pt>
  </dgm:ptLst>
  <dgm:cxnLst>
    <dgm:cxn modelId="{18F85D0F-1C05-40F8-9FA6-131C66D488E8}" type="presOf" srcId="{B9A2DAB5-9625-4850-87A3-ED3425229B76}" destId="{65DC5D47-D28A-4785-9FD0-081A3CF92EC5}" srcOrd="1" destOrd="0" presId="urn:microsoft.com/office/officeart/2005/8/layout/process1"/>
    <dgm:cxn modelId="{ED326831-B17A-4AA1-B4B9-34D6B7488902}" type="presOf" srcId="{185CABE7-283C-4279-B823-83104D14809C}" destId="{A778EEEC-9215-457C-9609-BF41ED480ACF}" srcOrd="1" destOrd="0" presId="urn:microsoft.com/office/officeart/2005/8/layout/process1"/>
    <dgm:cxn modelId="{A952D131-ADE1-48E5-80B8-340F6AC31081}" srcId="{A663886D-EFB6-4196-8546-02D3486F378C}" destId="{37ADF6BB-A951-46AE-9831-115561D3CCC3}" srcOrd="1" destOrd="0" parTransId="{2E66F69D-C168-4D34-B157-4EAEFE52D016}" sibTransId="{185CABE7-283C-4279-B823-83104D14809C}"/>
    <dgm:cxn modelId="{450E5439-5BF0-49E9-8822-74214D87CCFB}" srcId="{A663886D-EFB6-4196-8546-02D3486F378C}" destId="{75F1F642-413E-48CD-BBE8-E824CB30AFE1}" srcOrd="0" destOrd="0" parTransId="{2EFB6C87-455C-4572-A53A-23066FC84A05}" sibTransId="{B9A2DAB5-9625-4850-87A3-ED3425229B76}"/>
    <dgm:cxn modelId="{720E3E5B-63F1-4FDB-8654-F488E32693DC}" type="presOf" srcId="{A663886D-EFB6-4196-8546-02D3486F378C}" destId="{1364E303-AC87-42F9-B203-C93262F81D38}" srcOrd="0" destOrd="0" presId="urn:microsoft.com/office/officeart/2005/8/layout/process1"/>
    <dgm:cxn modelId="{0205765E-14A6-4B8A-9F59-72F57C591BAD}" type="presOf" srcId="{75F1F642-413E-48CD-BBE8-E824CB30AFE1}" destId="{912E14DE-7032-4AC0-9DC0-FDB6B42981BC}" srcOrd="0" destOrd="0" presId="urn:microsoft.com/office/officeart/2005/8/layout/process1"/>
    <dgm:cxn modelId="{5CC86347-6419-4DFC-A92A-F2E2745E3F34}" type="presOf" srcId="{B9A2DAB5-9625-4850-87A3-ED3425229B76}" destId="{0A7C8F33-6599-4082-8D83-3964625706BC}" srcOrd="0" destOrd="0" presId="urn:microsoft.com/office/officeart/2005/8/layout/process1"/>
    <dgm:cxn modelId="{A15429B6-7409-463B-A088-627DC88B0CFC}" srcId="{A663886D-EFB6-4196-8546-02D3486F378C}" destId="{F0FBB8D7-661F-49A2-A85D-4469037835F8}" srcOrd="2" destOrd="0" parTransId="{B8E4DDC8-8542-48F5-A8F9-C79F501896F7}" sibTransId="{F1793C30-3EE2-4247-B3C7-6B0C6D62A344}"/>
    <dgm:cxn modelId="{D6B404BB-389B-4B54-B550-018ADBC3F98C}" type="presOf" srcId="{F0FBB8D7-661F-49A2-A85D-4469037835F8}" destId="{7C66A7B9-7AA8-4855-8B64-2361D3D3FAD0}" srcOrd="0" destOrd="0" presId="urn:microsoft.com/office/officeart/2005/8/layout/process1"/>
    <dgm:cxn modelId="{03A6F8C1-49ED-46DD-BFA2-D31B262B828C}" type="presOf" srcId="{185CABE7-283C-4279-B823-83104D14809C}" destId="{387B09E4-85BA-4B5F-AA51-D33ADAABEA41}" srcOrd="0" destOrd="0" presId="urn:microsoft.com/office/officeart/2005/8/layout/process1"/>
    <dgm:cxn modelId="{AC2F0DD4-3C91-4B72-9653-2E5D3D8D2FC6}" type="presOf" srcId="{37ADF6BB-A951-46AE-9831-115561D3CCC3}" destId="{4E93F7FD-6D10-41D9-AB3C-0AED451FA3EC}" srcOrd="0" destOrd="0" presId="urn:microsoft.com/office/officeart/2005/8/layout/process1"/>
    <dgm:cxn modelId="{3FE42655-ABC5-4380-BD05-4C87C121B9C5}" type="presParOf" srcId="{1364E303-AC87-42F9-B203-C93262F81D38}" destId="{912E14DE-7032-4AC0-9DC0-FDB6B42981BC}" srcOrd="0" destOrd="0" presId="urn:microsoft.com/office/officeart/2005/8/layout/process1"/>
    <dgm:cxn modelId="{745772C3-23B2-4A02-A0EC-B6C9F685DA6A}" type="presParOf" srcId="{1364E303-AC87-42F9-B203-C93262F81D38}" destId="{0A7C8F33-6599-4082-8D83-3964625706BC}" srcOrd="1" destOrd="0" presId="urn:microsoft.com/office/officeart/2005/8/layout/process1"/>
    <dgm:cxn modelId="{DE416F15-37E0-4340-B430-063988E288D6}" type="presParOf" srcId="{0A7C8F33-6599-4082-8D83-3964625706BC}" destId="{65DC5D47-D28A-4785-9FD0-081A3CF92EC5}" srcOrd="0" destOrd="0" presId="urn:microsoft.com/office/officeart/2005/8/layout/process1"/>
    <dgm:cxn modelId="{F0B0BFC0-05E5-4BC9-A5B1-48776D8F0AF4}" type="presParOf" srcId="{1364E303-AC87-42F9-B203-C93262F81D38}" destId="{4E93F7FD-6D10-41D9-AB3C-0AED451FA3EC}" srcOrd="2" destOrd="0" presId="urn:microsoft.com/office/officeart/2005/8/layout/process1"/>
    <dgm:cxn modelId="{1D8DC99E-0971-41AD-8129-CA7E3AC1C833}" type="presParOf" srcId="{1364E303-AC87-42F9-B203-C93262F81D38}" destId="{387B09E4-85BA-4B5F-AA51-D33ADAABEA41}" srcOrd="3" destOrd="0" presId="urn:microsoft.com/office/officeart/2005/8/layout/process1"/>
    <dgm:cxn modelId="{AD3502D9-E6D9-4342-A99D-702D1B8FC794}" type="presParOf" srcId="{387B09E4-85BA-4B5F-AA51-D33ADAABEA41}" destId="{A778EEEC-9215-457C-9609-BF41ED480ACF}" srcOrd="0" destOrd="0" presId="urn:microsoft.com/office/officeart/2005/8/layout/process1"/>
    <dgm:cxn modelId="{F6C8F473-2451-494C-BD6A-8511DE72C1A3}" type="presParOf" srcId="{1364E303-AC87-42F9-B203-C93262F81D38}" destId="{7C66A7B9-7AA8-4855-8B64-2361D3D3FAD0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85E3E6-B750-4FB7-857F-22FFC1774803}">
      <dsp:nvSpPr>
        <dsp:cNvPr id="0" name=""/>
        <dsp:cNvSpPr/>
      </dsp:nvSpPr>
      <dsp:spPr>
        <a:xfrm>
          <a:off x="1436883" y="376237"/>
          <a:ext cx="8294614" cy="577090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29EC45A-38FF-4165-A2E5-9DC1A5AC87F0}">
      <dsp:nvSpPr>
        <dsp:cNvPr id="0" name=""/>
        <dsp:cNvSpPr/>
      </dsp:nvSpPr>
      <dsp:spPr>
        <a:xfrm>
          <a:off x="2841438" y="527092"/>
          <a:ext cx="1002222" cy="100222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591AA5E-8871-45BF-9278-18B8E9EBE5B9}">
      <dsp:nvSpPr>
        <dsp:cNvPr id="0" name=""/>
        <dsp:cNvSpPr/>
      </dsp:nvSpPr>
      <dsp:spPr>
        <a:xfrm>
          <a:off x="3391768" y="558842"/>
          <a:ext cx="8889072" cy="1002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3020" rIns="0" bIns="33020" numCol="1" spcCol="1270" anchor="ctr" anchorCtr="0">
          <a:noAutofit/>
        </a:bodyPr>
        <a:lstStyle/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kern="1200" dirty="0"/>
            <a:t>PLANO DE TRABALHO DA EXTENSÃO</a:t>
          </a:r>
        </a:p>
      </dsp:txBody>
      <dsp:txXfrm>
        <a:off x="3391768" y="558842"/>
        <a:ext cx="8889072" cy="1002222"/>
      </dsp:txXfrm>
    </dsp:sp>
    <dsp:sp modelId="{7EC1138E-4B1A-44ED-9BF4-00275E6C0960}">
      <dsp:nvSpPr>
        <dsp:cNvPr id="0" name=""/>
        <dsp:cNvSpPr/>
      </dsp:nvSpPr>
      <dsp:spPr>
        <a:xfrm>
          <a:off x="3319665" y="1875212"/>
          <a:ext cx="5360805" cy="26008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400" kern="1200" dirty="0"/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Obtenção de informações sobre a formação/identificação de costumes da população regional sobre os hábitos alimentares e tipos alimentícios de maior consumo.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Fazer contatos com os pequenos produtores locais para a parceria 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Contatos com os pequenos produtores locais para a parceria e comunidade em geral para a conscientização sobre alimentação saudável.</a:t>
          </a:r>
        </a:p>
      </dsp:txBody>
      <dsp:txXfrm>
        <a:off x="3319665" y="1875212"/>
        <a:ext cx="5360805" cy="2600821"/>
      </dsp:txXfrm>
    </dsp:sp>
    <dsp:sp modelId="{2684EC28-3CDF-41A8-ADC2-EF65059FD6B1}">
      <dsp:nvSpPr>
        <dsp:cNvPr id="0" name=""/>
        <dsp:cNvSpPr/>
      </dsp:nvSpPr>
      <dsp:spPr>
        <a:xfrm flipV="1">
          <a:off x="7562092" y="8264262"/>
          <a:ext cx="588" cy="42367"/>
        </a:xfrm>
        <a:prstGeom prst="rect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7E0478B5-AD2D-4902-9271-979E48EAD7A9}">
      <dsp:nvSpPr>
        <dsp:cNvPr id="0" name=""/>
        <dsp:cNvSpPr/>
      </dsp:nvSpPr>
      <dsp:spPr>
        <a:xfrm>
          <a:off x="7618119" y="3986070"/>
          <a:ext cx="5360805" cy="212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6350" rIns="0" bIns="6350" numCol="1" spcCol="1270" anchor="ctr" anchorCtr="0">
          <a:noAutofit/>
        </a:bodyPr>
        <a:lstStyle/>
        <a:p>
          <a:pPr marL="0" lvl="0" indent="0" algn="l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 dirty="0"/>
        </a:p>
      </dsp:txBody>
      <dsp:txXfrm>
        <a:off x="7618119" y="3986070"/>
        <a:ext cx="5360805" cy="21231"/>
      </dsp:txXfrm>
    </dsp:sp>
    <dsp:sp modelId="{F39EA6A8-8427-4795-82F5-5424644C6D06}">
      <dsp:nvSpPr>
        <dsp:cNvPr id="0" name=""/>
        <dsp:cNvSpPr/>
      </dsp:nvSpPr>
      <dsp:spPr>
        <a:xfrm>
          <a:off x="9717862" y="359869"/>
          <a:ext cx="8294391" cy="5770183"/>
        </a:xfrm>
        <a:prstGeom prst="ellipse">
          <a:avLst/>
        </a:prstGeom>
        <a:solidFill>
          <a:srgbClr val="4472C4">
            <a:alpha val="5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411A4224-895B-47D3-A6FF-8346C39FEC36}">
      <dsp:nvSpPr>
        <dsp:cNvPr id="0" name=""/>
        <dsp:cNvSpPr/>
      </dsp:nvSpPr>
      <dsp:spPr>
        <a:xfrm>
          <a:off x="11584134" y="694399"/>
          <a:ext cx="1002222" cy="100222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55C12E9-E191-4862-8EDE-DF23D90B6C7F}">
      <dsp:nvSpPr>
        <dsp:cNvPr id="0" name=""/>
        <dsp:cNvSpPr/>
      </dsp:nvSpPr>
      <dsp:spPr>
        <a:xfrm>
          <a:off x="8164863" y="5669090"/>
          <a:ext cx="7079157" cy="1002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2860" rIns="0" bIns="2286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1800" kern="1200" dirty="0"/>
        </a:p>
      </dsp:txBody>
      <dsp:txXfrm>
        <a:off x="8164863" y="5669090"/>
        <a:ext cx="7079157" cy="1002222"/>
      </dsp:txXfrm>
    </dsp:sp>
    <dsp:sp modelId="{332F5312-1DCF-47E4-840E-F6519837C91D}">
      <dsp:nvSpPr>
        <dsp:cNvPr id="0" name=""/>
        <dsp:cNvSpPr/>
      </dsp:nvSpPr>
      <dsp:spPr>
        <a:xfrm>
          <a:off x="12014002" y="1626832"/>
          <a:ext cx="6045540" cy="34953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pt-BR" sz="2400" kern="1200" dirty="0">
              <a:latin typeface="+mj-lt"/>
            </a:rPr>
            <a:t>Desenvolver o modulo </a:t>
          </a:r>
          <a:r>
            <a:rPr lang="pt-BR" sz="2400" i="1" kern="1200" dirty="0">
              <a:latin typeface="+mj-lt"/>
            </a:rPr>
            <a:t>frontend</a:t>
          </a:r>
          <a:r>
            <a:rPr lang="pt-BR" sz="2400" kern="1200" dirty="0">
              <a:latin typeface="+mj-lt"/>
            </a:rPr>
            <a:t> onde foi implementada a interface com o usuário, permitindo assim que, tanto o produtor agrícola possa divulgar os seus produtos quanto o </a:t>
          </a:r>
          <a:r>
            <a:rPr lang="pt-BR" sz="2400" kern="1200" dirty="0">
              <a:solidFill>
                <a:schemeClr val="tx1"/>
              </a:solidFill>
              <a:latin typeface="+mj-lt"/>
            </a:rPr>
            <a:t>consumidor</a:t>
          </a:r>
          <a:r>
            <a:rPr lang="pt-BR" sz="2400" kern="1200" dirty="0">
              <a:latin typeface="+mj-lt"/>
            </a:rPr>
            <a:t> possa consultar tais produtos e adquiri-los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pt-BR" sz="2400" b="0" i="0" u="none" strike="noStrike" kern="1200" cap="none" dirty="0">
              <a:solidFill>
                <a:srgbClr val="000000"/>
              </a:solidFill>
              <a:latin typeface="+mj-lt"/>
              <a:ea typeface="Calibri"/>
              <a:cs typeface="Calibri"/>
              <a:sym typeface="Calibri"/>
            </a:rPr>
            <a:t>No </a:t>
          </a:r>
          <a:r>
            <a:rPr lang="pt-BR" sz="2400" b="0" i="1" u="none" strike="noStrike" kern="1200" cap="none" dirty="0">
              <a:solidFill>
                <a:schemeClr val="tx1"/>
              </a:solidFill>
              <a:latin typeface="+mj-lt"/>
              <a:ea typeface="Calibri" panose="020F0502020204030204" pitchFamily="34" charset="0"/>
              <a:cs typeface="Calibri" panose="020F0502020204030204" pitchFamily="34" charset="0"/>
              <a:sym typeface="Calibri"/>
            </a:rPr>
            <a:t>backend </a:t>
          </a:r>
          <a:r>
            <a:rPr lang="pt-BR" sz="2400" b="0" i="0" u="none" strike="noStrike" kern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foi consumido uma </a:t>
          </a:r>
          <a:r>
            <a:rPr lang="pt-BR" sz="2400" b="0" i="1" u="none" strike="noStrike" kern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API</a:t>
          </a:r>
          <a:r>
            <a:rPr lang="pt-BR" sz="2400" b="0" i="0" u="none" strike="noStrike" kern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 utilizando o </a:t>
          </a:r>
          <a:r>
            <a:rPr lang="pt-BR" sz="2400" b="0" i="1" u="none" strike="noStrike" kern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Firebase</a:t>
          </a:r>
          <a:r>
            <a:rPr lang="pt-BR" sz="2400" b="0" i="0" u="none" strike="noStrike" kern="12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rPr>
            <a:t> como banco de dados para autenticação do usuário.</a:t>
          </a:r>
          <a:endParaRPr lang="pt-BR" sz="2400" kern="1200" dirty="0">
            <a:latin typeface="+mj-lt"/>
          </a:endParaRPr>
        </a:p>
      </dsp:txBody>
      <dsp:txXfrm>
        <a:off x="12014002" y="1626832"/>
        <a:ext cx="6045540" cy="34953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2E14DE-7032-4AC0-9DC0-FDB6B42981BC}">
      <dsp:nvSpPr>
        <dsp:cNvPr id="0" name=""/>
        <dsp:cNvSpPr/>
      </dsp:nvSpPr>
      <dsp:spPr>
        <a:xfrm>
          <a:off x="16733" y="2563437"/>
          <a:ext cx="5001598" cy="70100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kern="1200" dirty="0"/>
            <a:t>FASE 1 </a:t>
          </a:r>
        </a:p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- </a:t>
          </a:r>
          <a:r>
            <a:rPr lang="pt-BR" sz="2400" kern="1200" dirty="0"/>
            <a:t>Ações para compreensão da realidade socioeconômica e hábitos alimentares da região com o desenvolvimento e aplicação de  um questionário . </a:t>
          </a:r>
        </a:p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- Criação de um outro questionário específico para os estudantes dos dez </a:t>
          </a:r>
          <a:r>
            <a:rPr lang="pt-BR" sz="2400" i="1" kern="1200" dirty="0"/>
            <a:t>campi </a:t>
          </a:r>
          <a:r>
            <a:rPr lang="pt-BR" sz="2400" kern="1200" dirty="0"/>
            <a:t>do estado do M.S. com perguntas gerais e outras específicas para cada cidade.  </a:t>
          </a:r>
        </a:p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- Pesquisas bibliográficas para fundamentação das ideias acerca de nutrição, insegurança alimentar, criação de aplicativo</a:t>
          </a:r>
          <a:r>
            <a:rPr lang="pt-BR" sz="2400" i="1" kern="1200" dirty="0"/>
            <a:t> </a:t>
          </a:r>
          <a:r>
            <a:rPr lang="pt-BR" sz="2400" kern="1200" dirty="0"/>
            <a:t>e influência digital. </a:t>
          </a:r>
        </a:p>
      </dsp:txBody>
      <dsp:txXfrm>
        <a:off x="163225" y="2709929"/>
        <a:ext cx="4708614" cy="6717069"/>
      </dsp:txXfrm>
    </dsp:sp>
    <dsp:sp modelId="{0A7C8F33-6599-4082-8D83-3964625706BC}">
      <dsp:nvSpPr>
        <dsp:cNvPr id="0" name=""/>
        <dsp:cNvSpPr/>
      </dsp:nvSpPr>
      <dsp:spPr>
        <a:xfrm>
          <a:off x="5119418" y="5448266"/>
          <a:ext cx="978497" cy="12403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300" kern="1200"/>
        </a:p>
      </dsp:txBody>
      <dsp:txXfrm>
        <a:off x="5119418" y="5696345"/>
        <a:ext cx="684948" cy="744238"/>
      </dsp:txXfrm>
    </dsp:sp>
    <dsp:sp modelId="{4E93F7FD-6D10-41D9-AB3C-0AED451FA3EC}">
      <dsp:nvSpPr>
        <dsp:cNvPr id="0" name=""/>
        <dsp:cNvSpPr/>
      </dsp:nvSpPr>
      <dsp:spPr>
        <a:xfrm>
          <a:off x="6764548" y="2563437"/>
          <a:ext cx="5001598" cy="70100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2200" kern="1200" dirty="0"/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kern="1200" dirty="0"/>
            <a:t>FASE 2 </a:t>
          </a:r>
        </a:p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-  Página no </a:t>
          </a:r>
          <a:r>
            <a:rPr lang="pt-BR" sz="2400" i="1" kern="1200" dirty="0"/>
            <a:t>Instagram</a:t>
          </a:r>
          <a:r>
            <a:rPr lang="pt-BR" sz="2400" kern="1200" dirty="0"/>
            <a:t> para divulgação de assuntos relacionados à importância de uma alimentação de qualidade ,com base em postagens sobre frutas e hortaliças e seus benefícios, também acompanhado por receitas nutricionais (Figura 4). </a:t>
          </a:r>
        </a:p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- Contatos com produtores locais de Aquidauana-MS, explicando o projeto e visando parcerias para o aplicativo. </a:t>
          </a:r>
        </a:p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- Vivências com a organização de eventos,  por meio de organização da palestras para comunidade mais vulnerável.</a:t>
          </a:r>
          <a:endParaRPr lang="pt-BR" sz="700" kern="1200" dirty="0"/>
        </a:p>
      </dsp:txBody>
      <dsp:txXfrm>
        <a:off x="6911040" y="2709929"/>
        <a:ext cx="4708614" cy="6717069"/>
      </dsp:txXfrm>
    </dsp:sp>
    <dsp:sp modelId="{387B09E4-85BA-4B5F-AA51-D33ADAABEA41}">
      <dsp:nvSpPr>
        <dsp:cNvPr id="0" name=""/>
        <dsp:cNvSpPr/>
      </dsp:nvSpPr>
      <dsp:spPr>
        <a:xfrm>
          <a:off x="11880567" y="5448266"/>
          <a:ext cx="1157879" cy="12403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300" kern="1200"/>
        </a:p>
      </dsp:txBody>
      <dsp:txXfrm>
        <a:off x="11880567" y="5696345"/>
        <a:ext cx="810515" cy="744238"/>
      </dsp:txXfrm>
    </dsp:sp>
    <dsp:sp modelId="{7C66A7B9-7AA8-4855-8B64-2361D3D3FAD0}">
      <dsp:nvSpPr>
        <dsp:cNvPr id="0" name=""/>
        <dsp:cNvSpPr/>
      </dsp:nvSpPr>
      <dsp:spPr>
        <a:xfrm>
          <a:off x="13112478" y="2563437"/>
          <a:ext cx="5001598" cy="70100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kern="1200" dirty="0"/>
            <a:t>FASE 3</a:t>
          </a:r>
          <a:endParaRPr lang="pt-BR" sz="2400" kern="1200" dirty="0"/>
        </a:p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- Treinamento do aplicativo, realização do  esboço do desenvolvimento do aplicativo, utilizado um rascunho como base para primeira ideia para o desenvolvimento  do aplicativo.  </a:t>
          </a:r>
        </a:p>
        <a:p>
          <a:pPr marL="0" lvl="0" indent="0" algn="just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- Criação de um novo </a:t>
          </a:r>
          <a:r>
            <a:rPr lang="pt-BR" sz="2400" i="1" kern="1200" dirty="0"/>
            <a:t>layout</a:t>
          </a:r>
          <a:r>
            <a:rPr lang="pt-BR" sz="2400" kern="1200" dirty="0"/>
            <a:t> pela equipe onde foi mais elaborado, assim fazendo o uso apropriado dos componentes do </a:t>
          </a:r>
          <a:r>
            <a:rPr lang="pt-BR" sz="2400" i="1" kern="1200" dirty="0" err="1"/>
            <a:t>React</a:t>
          </a:r>
          <a:r>
            <a:rPr lang="pt-BR" sz="2400" i="1" kern="1200" dirty="0"/>
            <a:t> </a:t>
          </a:r>
          <a:r>
            <a:rPr lang="pt-BR" sz="2400" i="1" kern="1200" dirty="0" err="1"/>
            <a:t>Native</a:t>
          </a:r>
          <a:r>
            <a:rPr lang="pt-BR" sz="2400" kern="1200" dirty="0"/>
            <a:t> para o desenvolvimento futuro do </a:t>
          </a:r>
          <a:r>
            <a:rPr lang="pt-BR" sz="2400" i="1" kern="1200" dirty="0"/>
            <a:t>app </a:t>
          </a:r>
          <a:r>
            <a:rPr lang="pt-BR" sz="2400" kern="1200" dirty="0"/>
            <a:t>(Figura 5).</a:t>
          </a:r>
        </a:p>
      </dsp:txBody>
      <dsp:txXfrm>
        <a:off x="13258970" y="2709929"/>
        <a:ext cx="4708614" cy="67170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Times New Roman"/>
              <a:buNone/>
            </a:pPr>
            <a:endParaRPr sz="85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Google Shape;4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Times New Roman"/>
              <a:buNone/>
            </a:pPr>
            <a:endParaRPr sz="85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5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500"/>
              <a:buFont typeface="Times New Roman"/>
              <a:buNone/>
            </a:pPr>
            <a:endParaRPr sz="85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6;n"/>
          <p:cNvSpPr>
            <a:spLocks noGrp="1" noRot="1" noChangeAspect="1"/>
          </p:cNvSpPr>
          <p:nvPr>
            <p:ph type="sldImg" idx="2"/>
          </p:nvPr>
        </p:nvSpPr>
        <p:spPr>
          <a:xfrm>
            <a:off x="-11447463" y="-11890375"/>
            <a:ext cx="11091863" cy="126777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" name="Google Shape;7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0050" cy="4108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0050" cy="410845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9" name="Google Shape;4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447463" y="-11890375"/>
            <a:ext cx="11091863" cy="126777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27A36B-0589-3B99-E27E-30D6041C99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25591" y="7071147"/>
            <a:ext cx="28353544" cy="15042433"/>
          </a:xfrm>
        </p:spPr>
        <p:txBody>
          <a:bodyPr anchor="b"/>
          <a:lstStyle>
            <a:lvl1pPr algn="ctr">
              <a:defRPr sz="18605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109D351-BA51-F3FB-52CF-220C83F7E8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25591" y="22693673"/>
            <a:ext cx="28353544" cy="10431684"/>
          </a:xfrm>
        </p:spPr>
        <p:txBody>
          <a:bodyPr/>
          <a:lstStyle>
            <a:lvl1pPr marL="0" indent="0" algn="ctr">
              <a:buNone/>
              <a:defRPr sz="7442"/>
            </a:lvl1pPr>
            <a:lvl2pPr marL="1417686" indent="0" algn="ctr">
              <a:buNone/>
              <a:defRPr sz="6202"/>
            </a:lvl2pPr>
            <a:lvl3pPr marL="2835372" indent="0" algn="ctr">
              <a:buNone/>
              <a:defRPr sz="5581"/>
            </a:lvl3pPr>
            <a:lvl4pPr marL="4253057" indent="0" algn="ctr">
              <a:buNone/>
              <a:defRPr sz="4961"/>
            </a:lvl4pPr>
            <a:lvl5pPr marL="5670743" indent="0" algn="ctr">
              <a:buNone/>
              <a:defRPr sz="4961"/>
            </a:lvl5pPr>
            <a:lvl6pPr marL="7088429" indent="0" algn="ctr">
              <a:buNone/>
              <a:defRPr sz="4961"/>
            </a:lvl6pPr>
            <a:lvl7pPr marL="8506115" indent="0" algn="ctr">
              <a:buNone/>
              <a:defRPr sz="4961"/>
            </a:lvl7pPr>
            <a:lvl8pPr marL="9923800" indent="0" algn="ctr">
              <a:buNone/>
              <a:defRPr sz="4961"/>
            </a:lvl8pPr>
            <a:lvl9pPr marL="11341486" indent="0" algn="ctr">
              <a:buNone/>
              <a:defRPr sz="4961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99C6A7D-7C2C-442C-ED9C-5259FA052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A977F-2504-E741-85B4-8F01994E1F25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DF2AC30-F832-A6E8-189C-59389D3B1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E25F6AD-1E86-A5BF-F8DE-E251A77E3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476526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487771-162B-B40D-3D43-7AE2BE5A0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CF11823-B513-E8A9-515C-48CCDA070A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4975FBB-C32E-F614-901F-8C3A0F6C4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9A02F-357D-AF42-B110-A7740AFDCA1B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E8F0586-C2F7-B90D-DEF3-B7149BFD9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B81CCE0-D599-2BD0-9BFA-5CE558A27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6653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5B46AC-2F08-3A76-7F91-6714172E2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9385" y="10771748"/>
            <a:ext cx="32606575" cy="17972904"/>
          </a:xfrm>
        </p:spPr>
        <p:txBody>
          <a:bodyPr anchor="b"/>
          <a:lstStyle>
            <a:lvl1pPr>
              <a:defRPr sz="18605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0289B50-44C0-237C-6E5C-9BCC4187B1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79385" y="28914683"/>
            <a:ext cx="32606575" cy="9451525"/>
          </a:xfrm>
        </p:spPr>
        <p:txBody>
          <a:bodyPr/>
          <a:lstStyle>
            <a:lvl1pPr marL="0" indent="0">
              <a:buNone/>
              <a:defRPr sz="7442">
                <a:solidFill>
                  <a:schemeClr val="tx1">
                    <a:tint val="75000"/>
                  </a:schemeClr>
                </a:solidFill>
              </a:defRPr>
            </a:lvl1pPr>
            <a:lvl2pPr marL="1417686" indent="0">
              <a:buNone/>
              <a:defRPr sz="6202">
                <a:solidFill>
                  <a:schemeClr val="tx1">
                    <a:tint val="75000"/>
                  </a:schemeClr>
                </a:solidFill>
              </a:defRPr>
            </a:lvl2pPr>
            <a:lvl3pPr marL="2835372" indent="0">
              <a:buNone/>
              <a:defRPr sz="5581">
                <a:solidFill>
                  <a:schemeClr val="tx1">
                    <a:tint val="75000"/>
                  </a:schemeClr>
                </a:solidFill>
              </a:defRPr>
            </a:lvl3pPr>
            <a:lvl4pPr marL="425305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4pPr>
            <a:lvl5pPr marL="567074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5pPr>
            <a:lvl6pPr marL="7088429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6pPr>
            <a:lvl7pPr marL="8506115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7pPr>
            <a:lvl8pPr marL="9923800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8pPr>
            <a:lvl9pPr marL="11341486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AB31A8B-D311-5468-ADAC-85F1CC439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B9B27-4D02-2940-AED5-BC8F2B3B1507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E2A7A85-1721-C77C-DEFD-D6E09B7B0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AEA4302-6C98-3BD0-1A7B-46D50F836F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588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6F304E-05DB-9FF5-1D58-D88A23595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D5AD648-1B3B-C624-34B7-276D01D473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99075" y="11501860"/>
            <a:ext cx="16067008" cy="2741443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EA658653-688E-718E-3429-F26245AF62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9138642" y="11501860"/>
            <a:ext cx="16067008" cy="27414437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F97D63A-2F84-A2F0-4E43-85D4CE516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FFB4-400D-1240-AB24-6F86C96D4DFB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2D07778-F0D4-D9CE-AECE-763F8C23F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BFD2984-2F61-BBA6-A9DB-7C6B57471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9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B0D3C4-1C8F-12E7-A30F-4D4D2D5C3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3999" y="2300375"/>
            <a:ext cx="32606575" cy="8351354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E75AE7D-2C60-03D2-0351-27A0CB7A88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04001" y="10591716"/>
            <a:ext cx="15993169" cy="5190836"/>
          </a:xfrm>
        </p:spPr>
        <p:txBody>
          <a:bodyPr anchor="b"/>
          <a:lstStyle>
            <a:lvl1pPr marL="0" indent="0">
              <a:buNone/>
              <a:defRPr sz="7442" b="1"/>
            </a:lvl1pPr>
            <a:lvl2pPr marL="1417686" indent="0">
              <a:buNone/>
              <a:defRPr sz="6202" b="1"/>
            </a:lvl2pPr>
            <a:lvl3pPr marL="2835372" indent="0">
              <a:buNone/>
              <a:defRPr sz="5581" b="1"/>
            </a:lvl3pPr>
            <a:lvl4pPr marL="4253057" indent="0">
              <a:buNone/>
              <a:defRPr sz="4961" b="1"/>
            </a:lvl4pPr>
            <a:lvl5pPr marL="5670743" indent="0">
              <a:buNone/>
              <a:defRPr sz="4961" b="1"/>
            </a:lvl5pPr>
            <a:lvl6pPr marL="7088429" indent="0">
              <a:buNone/>
              <a:defRPr sz="4961" b="1"/>
            </a:lvl6pPr>
            <a:lvl7pPr marL="8506115" indent="0">
              <a:buNone/>
              <a:defRPr sz="4961" b="1"/>
            </a:lvl7pPr>
            <a:lvl8pPr marL="9923800" indent="0">
              <a:buNone/>
              <a:defRPr sz="4961" b="1"/>
            </a:lvl8pPr>
            <a:lvl9pPr marL="11341486" indent="0">
              <a:buNone/>
              <a:defRPr sz="4961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F59B465-AE37-CD3E-2767-09C9B61997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604001" y="15782552"/>
            <a:ext cx="15993169" cy="2321375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03BFF1A3-27D7-2A35-FD58-ADAAB38820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9138642" y="10591716"/>
            <a:ext cx="16071932" cy="5190836"/>
          </a:xfrm>
        </p:spPr>
        <p:txBody>
          <a:bodyPr anchor="b"/>
          <a:lstStyle>
            <a:lvl1pPr marL="0" indent="0">
              <a:buNone/>
              <a:defRPr sz="7442" b="1"/>
            </a:lvl1pPr>
            <a:lvl2pPr marL="1417686" indent="0">
              <a:buNone/>
              <a:defRPr sz="6202" b="1"/>
            </a:lvl2pPr>
            <a:lvl3pPr marL="2835372" indent="0">
              <a:buNone/>
              <a:defRPr sz="5581" b="1"/>
            </a:lvl3pPr>
            <a:lvl4pPr marL="4253057" indent="0">
              <a:buNone/>
              <a:defRPr sz="4961" b="1"/>
            </a:lvl4pPr>
            <a:lvl5pPr marL="5670743" indent="0">
              <a:buNone/>
              <a:defRPr sz="4961" b="1"/>
            </a:lvl5pPr>
            <a:lvl6pPr marL="7088429" indent="0">
              <a:buNone/>
              <a:defRPr sz="4961" b="1"/>
            </a:lvl6pPr>
            <a:lvl7pPr marL="8506115" indent="0">
              <a:buNone/>
              <a:defRPr sz="4961" b="1"/>
            </a:lvl7pPr>
            <a:lvl8pPr marL="9923800" indent="0">
              <a:buNone/>
              <a:defRPr sz="4961" b="1"/>
            </a:lvl8pPr>
            <a:lvl9pPr marL="11341486" indent="0">
              <a:buNone/>
              <a:defRPr sz="4961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4378F259-6DB6-A58A-5D83-BCC1A9E59A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9138642" y="15782552"/>
            <a:ext cx="16071932" cy="2321375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952E4063-4DB2-F40B-88DA-02906194A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2F403-9584-1749-B6AB-5E1C5F94527C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5BF0CD30-EAA1-E937-210F-C9D8F523D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99ED2D69-5074-AA76-8994-57A15085C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928143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EDD514-EE94-E581-A976-7C8765C85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0B8B1DE-8221-65D1-4831-00F2E7DF1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C0351-EB03-5444-BA93-B7E778374E24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869C1BC7-66FB-4404-BB3C-549FBF73F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0B3AF41-F12F-BFD4-CDB8-1A121DF65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31308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6F5070B-FCF6-0D5B-6A6C-DC10A2E76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ADB90-FF7E-5041-AB9F-1BC0957AB829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3E35F6C-E1AC-EFA0-1DAE-665A39723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B7A4312-6A45-9DDD-D123-3E0A7FAC7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47399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2423FA-7BCB-7E3B-384D-4E830BE75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4000" y="2880466"/>
            <a:ext cx="12193007" cy="10081631"/>
          </a:xfrm>
        </p:spPr>
        <p:txBody>
          <a:bodyPr anchor="b"/>
          <a:lstStyle>
            <a:lvl1pPr>
              <a:defRPr sz="9923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ABF5974-E58F-7359-EDBF-79426E09B3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71932" y="6221009"/>
            <a:ext cx="19138642" cy="30704966"/>
          </a:xfrm>
        </p:spPr>
        <p:txBody>
          <a:bodyPr/>
          <a:lstStyle>
            <a:lvl1pPr>
              <a:defRPr sz="9923"/>
            </a:lvl1pPr>
            <a:lvl2pPr>
              <a:defRPr sz="8682"/>
            </a:lvl2pPr>
            <a:lvl3pPr>
              <a:defRPr sz="7442"/>
            </a:lvl3pPr>
            <a:lvl4pPr>
              <a:defRPr sz="6202"/>
            </a:lvl4pPr>
            <a:lvl5pPr>
              <a:defRPr sz="6202"/>
            </a:lvl5pPr>
            <a:lvl6pPr>
              <a:defRPr sz="6202"/>
            </a:lvl6pPr>
            <a:lvl7pPr>
              <a:defRPr sz="6202"/>
            </a:lvl7pPr>
            <a:lvl8pPr>
              <a:defRPr sz="6202"/>
            </a:lvl8pPr>
            <a:lvl9pPr>
              <a:defRPr sz="6202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AB0BFE1-E3D6-89EE-717C-A34555C630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604000" y="12962096"/>
            <a:ext cx="12193007" cy="24013887"/>
          </a:xfrm>
        </p:spPr>
        <p:txBody>
          <a:bodyPr/>
          <a:lstStyle>
            <a:lvl1pPr marL="0" indent="0">
              <a:buNone/>
              <a:defRPr sz="4961"/>
            </a:lvl1pPr>
            <a:lvl2pPr marL="1417686" indent="0">
              <a:buNone/>
              <a:defRPr sz="4341"/>
            </a:lvl2pPr>
            <a:lvl3pPr marL="2835372" indent="0">
              <a:buNone/>
              <a:defRPr sz="3721"/>
            </a:lvl3pPr>
            <a:lvl4pPr marL="4253057" indent="0">
              <a:buNone/>
              <a:defRPr sz="3101"/>
            </a:lvl4pPr>
            <a:lvl5pPr marL="5670743" indent="0">
              <a:buNone/>
              <a:defRPr sz="3101"/>
            </a:lvl5pPr>
            <a:lvl6pPr marL="7088429" indent="0">
              <a:buNone/>
              <a:defRPr sz="3101"/>
            </a:lvl6pPr>
            <a:lvl7pPr marL="8506115" indent="0">
              <a:buNone/>
              <a:defRPr sz="3101"/>
            </a:lvl7pPr>
            <a:lvl8pPr marL="9923800" indent="0">
              <a:buNone/>
              <a:defRPr sz="3101"/>
            </a:lvl8pPr>
            <a:lvl9pPr marL="11341486" indent="0">
              <a:buNone/>
              <a:defRPr sz="310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EA8FE3D-87BE-A7EB-9510-9C39B34F9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B8CB6-48D8-4E47-B0D3-B56230F429D0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7A518DED-2409-FFCC-0E07-2E82A14A1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F0208AC-21D1-77E8-A8CA-977AAD5C4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503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C808A-C22F-5CDF-2A8E-1CFC4DAA4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4000" y="2880466"/>
            <a:ext cx="12193007" cy="10081631"/>
          </a:xfrm>
        </p:spPr>
        <p:txBody>
          <a:bodyPr anchor="b"/>
          <a:lstStyle>
            <a:lvl1pPr>
              <a:defRPr sz="9923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7125247-65E4-3769-484B-BEAD2CEBAA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6071932" y="6221009"/>
            <a:ext cx="19138642" cy="30704966"/>
          </a:xfrm>
        </p:spPr>
        <p:txBody>
          <a:bodyPr/>
          <a:lstStyle>
            <a:lvl1pPr marL="0" indent="0">
              <a:buNone/>
              <a:defRPr sz="9923"/>
            </a:lvl1pPr>
            <a:lvl2pPr marL="1417686" indent="0">
              <a:buNone/>
              <a:defRPr sz="8682"/>
            </a:lvl2pPr>
            <a:lvl3pPr marL="2835372" indent="0">
              <a:buNone/>
              <a:defRPr sz="7442"/>
            </a:lvl3pPr>
            <a:lvl4pPr marL="4253057" indent="0">
              <a:buNone/>
              <a:defRPr sz="6202"/>
            </a:lvl4pPr>
            <a:lvl5pPr marL="5670743" indent="0">
              <a:buNone/>
              <a:defRPr sz="6202"/>
            </a:lvl5pPr>
            <a:lvl6pPr marL="7088429" indent="0">
              <a:buNone/>
              <a:defRPr sz="6202"/>
            </a:lvl6pPr>
            <a:lvl7pPr marL="8506115" indent="0">
              <a:buNone/>
              <a:defRPr sz="6202"/>
            </a:lvl7pPr>
            <a:lvl8pPr marL="9923800" indent="0">
              <a:buNone/>
              <a:defRPr sz="6202"/>
            </a:lvl8pPr>
            <a:lvl9pPr marL="11341486" indent="0">
              <a:buNone/>
              <a:defRPr sz="6202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72D3199-211D-C0D9-CE1F-F73452177E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604000" y="12962096"/>
            <a:ext cx="12193007" cy="24013887"/>
          </a:xfrm>
        </p:spPr>
        <p:txBody>
          <a:bodyPr/>
          <a:lstStyle>
            <a:lvl1pPr marL="0" indent="0">
              <a:buNone/>
              <a:defRPr sz="4961"/>
            </a:lvl1pPr>
            <a:lvl2pPr marL="1417686" indent="0">
              <a:buNone/>
              <a:defRPr sz="4341"/>
            </a:lvl2pPr>
            <a:lvl3pPr marL="2835372" indent="0">
              <a:buNone/>
              <a:defRPr sz="3721"/>
            </a:lvl3pPr>
            <a:lvl4pPr marL="4253057" indent="0">
              <a:buNone/>
              <a:defRPr sz="3101"/>
            </a:lvl4pPr>
            <a:lvl5pPr marL="5670743" indent="0">
              <a:buNone/>
              <a:defRPr sz="3101"/>
            </a:lvl5pPr>
            <a:lvl6pPr marL="7088429" indent="0">
              <a:buNone/>
              <a:defRPr sz="3101"/>
            </a:lvl6pPr>
            <a:lvl7pPr marL="8506115" indent="0">
              <a:buNone/>
              <a:defRPr sz="3101"/>
            </a:lvl7pPr>
            <a:lvl8pPr marL="9923800" indent="0">
              <a:buNone/>
              <a:defRPr sz="3101"/>
            </a:lvl8pPr>
            <a:lvl9pPr marL="11341486" indent="0">
              <a:buNone/>
              <a:defRPr sz="310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C033FDE-7D81-DCA9-F84F-CA7ADEFDD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FFFB4-400D-1240-AB24-6F86C96D4DFB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67F1673-AB36-EDC8-3A11-43B114585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0A2B7F9-0CEB-23B8-B966-13C3FA455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12817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50C740-4025-6EB4-CB79-F0D574BB6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78F44F0-06F7-3328-12B9-8C22B6E98C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676FFD9-A303-A9DE-0881-0C299861B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A7C16-FAF2-2C41-B697-563997C522AD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2448E8B-543C-A635-32E7-F6C27D6E3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FDF8E06-FAA7-0D80-A53A-FE239731E1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44772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CD3DBAB-0865-2402-23AD-F956044899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7054006" y="2300372"/>
            <a:ext cx="8151644" cy="366159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6177A34-8C33-13D8-F12E-71D1EDC0B8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99075" y="2300372"/>
            <a:ext cx="23982372" cy="3661592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8524581-054E-D598-C8FF-CF39F872F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9D9EA-0687-604F-B97A-763B6765DF9F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058D0E1-5F73-EABD-2145-9FD4CB050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8A218F4-AF5B-C1E4-5B81-49C087925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40112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8B86A7B-5C06-00C8-5C3F-617E89A05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9075" y="2300375"/>
            <a:ext cx="32606575" cy="83513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BBDF037-65DB-6F67-698A-2FB2CA4B81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99075" y="11501860"/>
            <a:ext cx="32606575" cy="274144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5AF58FB-B0D0-B4AD-C8A7-7CF71F386B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99075" y="40046480"/>
            <a:ext cx="8506063" cy="23003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FFFB4-400D-1240-AB24-6F86C96D4DFB}" type="datetimeFigureOut">
              <a:rPr lang="en-US" smtClean="0"/>
              <a:t>12/28/2022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F2C072E-5500-1D69-AA13-35B24C7BA4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522815" y="40046480"/>
            <a:ext cx="12759095" cy="23003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390CB29-68DF-7076-50C3-916A06F3FD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6699587" y="40046480"/>
            <a:ext cx="8506063" cy="23003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2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644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hf sldNum="0" hdr="0" ftr="0" dt="0"/>
  <p:txStyles>
    <p:titleStyle>
      <a:lvl1pPr algn="l" defTabSz="2835372" rtl="0" eaLnBrk="1" latinLnBrk="0" hangingPunct="1">
        <a:lnSpc>
          <a:spcPct val="90000"/>
        </a:lnSpc>
        <a:spcBef>
          <a:spcPct val="0"/>
        </a:spcBef>
        <a:buNone/>
        <a:defRPr sz="136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08843" indent="-708843" algn="l" defTabSz="2835372" rtl="0" eaLnBrk="1" latinLnBrk="0" hangingPunct="1">
        <a:lnSpc>
          <a:spcPct val="90000"/>
        </a:lnSpc>
        <a:spcBef>
          <a:spcPts val="3101"/>
        </a:spcBef>
        <a:buFont typeface="Arial" panose="020B0604020202020204" pitchFamily="34" charset="0"/>
        <a:buChar char="•"/>
        <a:defRPr sz="8682" kern="1200">
          <a:solidFill>
            <a:schemeClr val="tx1"/>
          </a:solidFill>
          <a:latin typeface="+mn-lt"/>
          <a:ea typeface="+mn-ea"/>
          <a:cs typeface="+mn-cs"/>
        </a:defRPr>
      </a:lvl1pPr>
      <a:lvl2pPr marL="2126529" indent="-708843" algn="l" defTabSz="2835372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7442" kern="1200">
          <a:solidFill>
            <a:schemeClr val="tx1"/>
          </a:solidFill>
          <a:latin typeface="+mn-lt"/>
          <a:ea typeface="+mn-ea"/>
          <a:cs typeface="+mn-cs"/>
        </a:defRPr>
      </a:lvl2pPr>
      <a:lvl3pPr marL="3544214" indent="-708843" algn="l" defTabSz="2835372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6202" kern="1200">
          <a:solidFill>
            <a:schemeClr val="tx1"/>
          </a:solidFill>
          <a:latin typeface="+mn-lt"/>
          <a:ea typeface="+mn-ea"/>
          <a:cs typeface="+mn-cs"/>
        </a:defRPr>
      </a:lvl3pPr>
      <a:lvl4pPr marL="4961900" indent="-708843" algn="l" defTabSz="2835372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4pPr>
      <a:lvl5pPr marL="6379586" indent="-708843" algn="l" defTabSz="2835372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5pPr>
      <a:lvl6pPr marL="7797272" indent="-708843" algn="l" defTabSz="2835372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6pPr>
      <a:lvl7pPr marL="9214957" indent="-708843" algn="l" defTabSz="2835372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7pPr>
      <a:lvl8pPr marL="10632643" indent="-708843" algn="l" defTabSz="2835372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8pPr>
      <a:lvl9pPr marL="12050329" indent="-708843" algn="l" defTabSz="2835372" rtl="0" eaLnBrk="1" latinLnBrk="0" hangingPunct="1">
        <a:lnSpc>
          <a:spcPct val="90000"/>
        </a:lnSpc>
        <a:spcBef>
          <a:spcPts val="1550"/>
        </a:spcBef>
        <a:buFont typeface="Arial" panose="020B0604020202020204" pitchFamily="34" charset="0"/>
        <a:buChar char="•"/>
        <a:defRPr sz="558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2835372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1pPr>
      <a:lvl2pPr marL="1417686" algn="l" defTabSz="2835372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2pPr>
      <a:lvl3pPr marL="2835372" algn="l" defTabSz="2835372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3pPr>
      <a:lvl4pPr marL="4253057" algn="l" defTabSz="2835372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4pPr>
      <a:lvl5pPr marL="5670743" algn="l" defTabSz="2835372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5pPr>
      <a:lvl6pPr marL="7088429" algn="l" defTabSz="2835372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6pPr>
      <a:lvl7pPr marL="8506115" algn="l" defTabSz="2835372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7pPr>
      <a:lvl8pPr marL="9923800" algn="l" defTabSz="2835372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8pPr>
      <a:lvl9pPr marL="11341486" algn="l" defTabSz="2835372" rtl="0" eaLnBrk="1" latinLnBrk="0" hangingPunct="1">
        <a:defRPr sz="558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diagramQuickStyle" Target="../diagrams/quickStyle2.xml"/><Relationship Id="rId18" Type="http://schemas.openxmlformats.org/officeDocument/2006/relationships/image" Target="../media/image5.jpg"/><Relationship Id="rId3" Type="http://schemas.openxmlformats.org/officeDocument/2006/relationships/hyperlink" Target="https://www.ifms.edu.br/" TargetMode="External"/><Relationship Id="rId21" Type="http://schemas.openxmlformats.org/officeDocument/2006/relationships/image" Target="../media/image8.png"/><Relationship Id="rId7" Type="http://schemas.openxmlformats.org/officeDocument/2006/relationships/diagramLayout" Target="../diagrams/layout1.xml"/><Relationship Id="rId12" Type="http://schemas.openxmlformats.org/officeDocument/2006/relationships/diagramLayout" Target="../diagrams/layout2.xml"/><Relationship Id="rId1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6" Type="http://schemas.openxmlformats.org/officeDocument/2006/relationships/diagramData" Target="../diagrams/data1.xml"/><Relationship Id="rId11" Type="http://schemas.openxmlformats.org/officeDocument/2006/relationships/diagramData" Target="../diagrams/data2.xml"/><Relationship Id="rId5" Type="http://schemas.openxmlformats.org/officeDocument/2006/relationships/image" Target="../media/image2.png"/><Relationship Id="rId15" Type="http://schemas.microsoft.com/office/2007/relationships/diagramDrawing" Target="../diagrams/drawing2.xml"/><Relationship Id="rId10" Type="http://schemas.microsoft.com/office/2007/relationships/diagramDrawing" Target="../diagrams/drawing1.xml"/><Relationship Id="rId19" Type="http://schemas.openxmlformats.org/officeDocument/2006/relationships/image" Target="../media/image6.png"/><Relationship Id="rId4" Type="http://schemas.openxmlformats.org/officeDocument/2006/relationships/image" Target="../media/image1.jpg"/><Relationship Id="rId9" Type="http://schemas.openxmlformats.org/officeDocument/2006/relationships/diagramColors" Target="../diagrams/colors1.xml"/><Relationship Id="rId14" Type="http://schemas.openxmlformats.org/officeDocument/2006/relationships/diagramColors" Target="../diagrams/colors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"/>
          <p:cNvSpPr/>
          <p:nvPr/>
        </p:nvSpPr>
        <p:spPr>
          <a:xfrm>
            <a:off x="3420045" y="1936290"/>
            <a:ext cx="31324550" cy="1468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pt-BR" sz="5000" b="1" dirty="0">
                <a:latin typeface="Calibri"/>
                <a:ea typeface="Calibri"/>
                <a:cs typeface="Calibri"/>
                <a:sym typeface="Calibri"/>
              </a:rPr>
              <a:t>Título do trabalho: PROJETO SOLO FÉRTIL AQUIDAUANA - FERRAMENTAS DE APRENDIZAGEM </a:t>
            </a:r>
            <a:r>
              <a:rPr lang="pt-BR" sz="5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TECNOLÓGICA, ATIVA E INTEGRADA À COMUNIDADE PARA O ENFRENTAMENTO DA INSEGURANÇA ALIMENTAR</a:t>
            </a:r>
            <a:endParaRPr sz="5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pt-BR" sz="4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TECNOLÓGICA</a:t>
            </a:r>
            <a:r>
              <a:rPr lang="pt-BR" sz="18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ATIVA E INTEGRADA À COMUNIDADE PARA O ENFRENTAMENTO DA INSEGURANÇA ALIMENTAR</a:t>
            </a:r>
            <a:endParaRPr sz="1800" dirty="0">
              <a:solidFill>
                <a:schemeClr val="lt1"/>
              </a:solidFill>
            </a:endParaRPr>
          </a:p>
          <a:p>
            <a:pPr algn="ctr"/>
            <a:endParaRPr sz="7500" b="1" dirty="0">
              <a:solidFill>
                <a:srgbClr val="A6A6A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1"/>
          <p:cNvSpPr/>
          <p:nvPr/>
        </p:nvSpPr>
        <p:spPr>
          <a:xfrm>
            <a:off x="3493070" y="3909555"/>
            <a:ext cx="15265400" cy="25923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pt-BR" sz="3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Estudante</a:t>
            </a:r>
            <a:r>
              <a:rPr lang="pt-BR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Guilherme Gabriel da Silva Simão - e-mail: </a:t>
            </a:r>
            <a:r>
              <a:rPr lang="pt-BR" sz="3000" dirty="0">
                <a:solidFill>
                  <a:srgbClr val="222222"/>
                </a:solidFill>
                <a:latin typeface="Calibri"/>
                <a:ea typeface="Calibri"/>
                <a:cs typeface="Calibri"/>
                <a:sym typeface="Calibri"/>
              </a:rPr>
              <a:t>guilherme.simao@estudante.ifms.edu.br</a:t>
            </a:r>
            <a:endParaRPr sz="3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pt-BR" sz="3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Estudante</a:t>
            </a:r>
            <a:r>
              <a:rPr lang="pt-BR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Luiz Otávio Matias Ribeiro – e-mail: luiz.ribeiro3@estudante.ifms.edu.br</a:t>
            </a:r>
          </a:p>
          <a:p>
            <a:r>
              <a:rPr lang="pt-BR" sz="3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Estudante</a:t>
            </a:r>
            <a:r>
              <a:rPr lang="pt-BR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Paulo Henrique Rodrigues Correa - e-mail:paulo.correa3@estudante.ifms.edu.br</a:t>
            </a:r>
            <a:endParaRPr dirty="0"/>
          </a:p>
          <a:p>
            <a:r>
              <a:rPr lang="pt-BR" sz="3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Orientador</a:t>
            </a:r>
            <a:r>
              <a:rPr lang="pt-BR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Tânia Mara Miyashiro Sasaki - e-mail: tania.sasaki@ifms.edu.br</a:t>
            </a:r>
            <a:endParaRPr dirty="0"/>
          </a:p>
          <a:p>
            <a:r>
              <a:rPr lang="pt-BR" sz="3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Coorientador</a:t>
            </a:r>
            <a:r>
              <a:rPr lang="pt-BR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Sidney Roberto de Souza -  e-mail: sidney.souza@ifms.edu.br</a:t>
            </a:r>
            <a:endParaRPr sz="3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1"/>
          <p:cNvSpPr/>
          <p:nvPr/>
        </p:nvSpPr>
        <p:spPr>
          <a:xfrm>
            <a:off x="19479195" y="3980992"/>
            <a:ext cx="11952288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pt-BR" sz="3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IFMS – INSTITUO FEDERAL DO MATO GROSSO DO SUL</a:t>
            </a:r>
            <a:endParaRPr dirty="0"/>
          </a:p>
          <a:p>
            <a:r>
              <a:rPr lang="pt-BR" sz="3000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https://www.ifms.edu.br/</a:t>
            </a:r>
            <a:endParaRPr sz="3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r>
              <a:rPr lang="pt-BR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4º semestre de Informática</a:t>
            </a:r>
            <a:endParaRPr dirty="0"/>
          </a:p>
          <a:p>
            <a:r>
              <a:rPr lang="pt-BR" sz="3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Aquidauana/MS</a:t>
            </a:r>
            <a:endParaRPr dirty="0"/>
          </a:p>
        </p:txBody>
      </p:sp>
      <p:sp>
        <p:nvSpPr>
          <p:cNvPr id="54" name="Google Shape;54;p1"/>
          <p:cNvSpPr/>
          <p:nvPr/>
        </p:nvSpPr>
        <p:spPr>
          <a:xfrm>
            <a:off x="359791" y="7294104"/>
            <a:ext cx="36849255" cy="35594206"/>
          </a:xfrm>
          <a:prstGeom prst="rect">
            <a:avLst/>
          </a:prstGeom>
          <a:noFill/>
          <a:ln w="25550" cap="flat" cmpd="sng">
            <a:solidFill>
              <a:srgbClr val="9BBB5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8500"/>
            </a:pPr>
            <a:endParaRPr sz="8500">
              <a:solidFill>
                <a:schemeClr val="lt1"/>
              </a:solidFill>
            </a:endParaRPr>
          </a:p>
        </p:txBody>
      </p:sp>
      <p:sp>
        <p:nvSpPr>
          <p:cNvPr id="55" name="Google Shape;55;p1"/>
          <p:cNvSpPr/>
          <p:nvPr/>
        </p:nvSpPr>
        <p:spPr>
          <a:xfrm>
            <a:off x="822960" y="7367130"/>
            <a:ext cx="36198517" cy="353048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numCol="2" spcCol="540000" anchor="t" anchorCtr="0">
            <a:noAutofit/>
          </a:bodyPr>
          <a:lstStyle/>
          <a:p>
            <a:pPr algn="just"/>
            <a:r>
              <a:rPr lang="pt-BR" sz="63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/>
              </a:rPr>
              <a:t>Introdução</a:t>
            </a:r>
            <a:endParaRPr sz="6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Este projeto tem como tema orientador a questão da segurança alimentar. A região de Aquidauana, sendo um grande polo de agricultura familiar, torna-se o ponto de partida para a proposição de enfrentamento à insegurança alimentar. A partir da parceria com a Universidade de Illinois- Extensão, idealizamos um modelo de enfrentamento de um problema social que tem se tornado cada vez mais presente. Através da conexão direta entre produtores da agricultura familiar e populações mais vulneráveis, os estudantes possibilitarão benefícios para essas duas populações. Proporcionada pela educação técnica em informática do IFMS, os estudantes irão criar um aplicativo de </a:t>
            </a:r>
            <a:r>
              <a:rPr lang="pt-BR" sz="33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delivery </a:t>
            </a:r>
            <a:r>
              <a:rPr lang="pt-BR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pelo qual consegue-se viabilizar um canal que facilite o acesso entre as populações produtoras e consumidoras, oferecendo a chance de estreitar a cadeia de abastecimento, reduzir preços e desperdícios de alimentos e proporcionar alimentos mais saudáveis (Figura 1). Para os estudantes envolvidos, a abordagem educacional eleita é Aprendizagem Baseada em Projetos, processo educacional pelo qual estudantes investigam e propõem soluções para situações reais, possibilitando o desenvolvimento da autonomia, criatividade e pensamento crítico. De acordo com </a:t>
            </a:r>
            <a:r>
              <a:rPr lang="pt-BR" sz="33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Wurdinger</a:t>
            </a:r>
            <a:r>
              <a:rPr lang="pt-BR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(2016), por meio da abordagem da Aprendizagem Baseada em Projetos, os estudantes concebem e realizam propostas, pelas quais requerem que solucionem múltiplos problemas durante o processo de aprendizagem.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pt-BR" sz="31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1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Figura 1 – Diagrama da concepção do projeto.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pt-BR" sz="6300" b="1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6300" b="1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6300" b="1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6300" b="1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b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pt-BR" sz="3100" i="1" dirty="0">
                <a:latin typeface="Calibri"/>
                <a:ea typeface="Calibri"/>
                <a:cs typeface="Calibri"/>
                <a:sym typeface="Calibri"/>
              </a:rPr>
              <a:t>Fonte: Autoria própria, 2022.</a:t>
            </a:r>
          </a:p>
          <a:p>
            <a:pPr algn="just"/>
            <a:r>
              <a:rPr lang="pt-BR" sz="6300" b="1" dirty="0">
                <a:latin typeface="Calibri"/>
                <a:ea typeface="Calibri"/>
                <a:cs typeface="Calibri"/>
                <a:sym typeface="Calibri"/>
              </a:rPr>
              <a:t>Objetivo</a:t>
            </a:r>
            <a:endParaRPr sz="6300" dirty="0"/>
          </a:p>
          <a:p>
            <a:pPr algn="just"/>
            <a:r>
              <a:rPr lang="pt-BR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Desenvolver autonomia e liderança dos estudantes face ao enfrentamento da insegurança alimentar, intermediado pela criação de um aplicativo de </a:t>
            </a:r>
            <a:r>
              <a:rPr lang="pt-BR" sz="33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delivery </a:t>
            </a:r>
            <a:r>
              <a:rPr lang="pt-BR" sz="33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 produtos agrícolas locais e por ações de conscientização da população de Aquidauana sobre consumo alimentar sustentável e nutritivo da produção local.</a:t>
            </a:r>
            <a:endParaRPr sz="33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/>
            </a:endParaRPr>
          </a:p>
          <a:p>
            <a:pPr algn="just"/>
            <a:r>
              <a:rPr lang="pt-BR" sz="6300" b="1" dirty="0">
                <a:latin typeface="Calibri"/>
                <a:ea typeface="Calibri"/>
                <a:cs typeface="Calibri"/>
                <a:sym typeface="Calibri"/>
              </a:rPr>
              <a:t>Metodologia</a:t>
            </a:r>
            <a:r>
              <a:rPr lang="pt-BR" dirty="0">
                <a:ea typeface="Calibri"/>
              </a:rPr>
              <a:t>	</a:t>
            </a:r>
          </a:p>
          <a:p>
            <a:pPr algn="just"/>
            <a:r>
              <a:rPr lang="pt-BR" sz="3300" dirty="0">
                <a:latin typeface="Calibri"/>
                <a:ea typeface="Calibri"/>
                <a:cs typeface="Calibri"/>
                <a:sym typeface="Calibri"/>
              </a:rPr>
              <a:t>	A metodologia usada para o desenvolvimento divide-se em dois planos de trabalho: a) da extensão, para obtenção de informações sobre a formação/identificação de costumes da população regional sobre os hábitos alimentares; ações de manutenção de parceria com produtores locais e monitoria sobre fornecimento das produções agrícolas; alimentação regular da página no </a:t>
            </a:r>
            <a:r>
              <a:rPr lang="pt-BR" sz="3300" i="1" dirty="0">
                <a:latin typeface="Calibri"/>
                <a:ea typeface="Calibri"/>
                <a:cs typeface="Calibri"/>
                <a:sym typeface="Calibri"/>
              </a:rPr>
              <a:t>Instagram</a:t>
            </a:r>
            <a:r>
              <a:rPr lang="pt-BR" sz="3300" dirty="0">
                <a:latin typeface="Calibri"/>
                <a:ea typeface="Calibri"/>
                <a:cs typeface="Calibri"/>
                <a:sym typeface="Calibri"/>
              </a:rPr>
              <a:t> como canal de conscientização sobre valores nutricionais dos alimentos; ações de conscientização com as comunidades mais carentes acerca do melhor aproveitamento dos produtos regionais e valores nutricionais. b) da criação do aplicativo, que visa desenvolver o modulo </a:t>
            </a:r>
            <a:r>
              <a:rPr lang="pt-BR" sz="3300" i="1" dirty="0">
                <a:latin typeface="Calibri"/>
                <a:ea typeface="Calibri"/>
                <a:cs typeface="Calibri"/>
                <a:sym typeface="Calibri"/>
              </a:rPr>
              <a:t>frontend</a:t>
            </a:r>
            <a:r>
              <a:rPr lang="pt-BR" sz="3300" dirty="0">
                <a:latin typeface="Calibri"/>
                <a:ea typeface="Calibri"/>
                <a:cs typeface="Calibri"/>
                <a:sym typeface="Calibri"/>
              </a:rPr>
              <a:t> onde foi implementada a interface com o usuário, permitindo assim que, tanto o produtor agrícola possa divulgar os seus produtos, quanto o consumidor possa consultar tais produtos e adquiri-los. Já no </a:t>
            </a:r>
            <a:r>
              <a:rPr lang="pt-BR" sz="3300" i="1" dirty="0">
                <a:latin typeface="Calibri"/>
                <a:ea typeface="Calibri"/>
                <a:cs typeface="Calibri"/>
                <a:sym typeface="Calibri"/>
              </a:rPr>
              <a:t>backend </a:t>
            </a:r>
            <a:r>
              <a:rPr lang="pt-BR" sz="3300" dirty="0">
                <a:latin typeface="Calibri"/>
                <a:ea typeface="Calibri"/>
                <a:cs typeface="Calibri"/>
                <a:sym typeface="Calibri"/>
              </a:rPr>
              <a:t>foi consumido uma </a:t>
            </a:r>
            <a:r>
              <a:rPr lang="pt-BR" sz="3300" i="1" dirty="0">
                <a:latin typeface="Calibri"/>
                <a:ea typeface="Calibri"/>
                <a:cs typeface="Calibri"/>
                <a:sym typeface="Calibri"/>
              </a:rPr>
              <a:t>API</a:t>
            </a:r>
            <a:r>
              <a:rPr lang="pt-BR" sz="3300" dirty="0">
                <a:latin typeface="Calibri"/>
                <a:ea typeface="Calibri"/>
                <a:cs typeface="Calibri"/>
                <a:sym typeface="Calibri"/>
              </a:rPr>
              <a:t> utilizando o Firebase como banco de dados para autenticação do usuário (Figura 2).						</a:t>
            </a:r>
          </a:p>
          <a:p>
            <a:pPr algn="ctr"/>
            <a:r>
              <a:rPr lang="pt-BR" sz="3100" i="1" dirty="0">
                <a:latin typeface="Calibri"/>
                <a:ea typeface="Calibri"/>
                <a:cs typeface="Calibri"/>
                <a:sym typeface="Calibri"/>
              </a:rPr>
              <a:t>Figura 2: Planos de trabalho. </a:t>
            </a: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3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3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3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pt-BR" sz="3100" i="1" dirty="0">
                <a:latin typeface="Calibri"/>
                <a:ea typeface="Calibri"/>
                <a:cs typeface="Calibri"/>
                <a:sym typeface="Calibri"/>
              </a:rPr>
              <a:t>Fonte: Autoria própria, 2022.</a:t>
            </a: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pt-BR" sz="6300" b="1" dirty="0">
                <a:latin typeface="Calibri"/>
                <a:ea typeface="Calibri"/>
                <a:cs typeface="Calibri"/>
                <a:sym typeface="Calibri"/>
              </a:rPr>
              <a:t>Resultados e análises</a:t>
            </a:r>
            <a:endParaRPr dirty="0"/>
          </a:p>
          <a:p>
            <a:pPr algn="just"/>
            <a:r>
              <a:rPr lang="pt-BR" sz="33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projeto foi dividido em três fases. A fase 1 teve como objetivo o planejamento de ações, entendimento da realidade regional e pesquisa bibliográfica. Na fase 2, os estudantes fizeram contato direto com a comunidade e produtores locais. Na fase 3, o foco foi a criação do aplicativo (Figura 3).</a:t>
            </a:r>
            <a:r>
              <a:rPr lang="pt-BR" sz="3100" i="1" dirty="0">
                <a:latin typeface="Calibri"/>
                <a:ea typeface="Calibri"/>
                <a:cs typeface="Calibri"/>
                <a:sym typeface="Calibri"/>
              </a:rPr>
              <a:t> </a:t>
            </a:r>
          </a:p>
          <a:p>
            <a:pPr algn="ctr"/>
            <a:r>
              <a:rPr lang="pt-BR" sz="3100" i="1" dirty="0">
                <a:latin typeface="Calibri"/>
                <a:ea typeface="Calibri"/>
                <a:cs typeface="Calibri"/>
                <a:sym typeface="Calibri"/>
              </a:rPr>
              <a:t>Figura 3: Fases de divisão do projeto. </a:t>
            </a:r>
            <a:endParaRPr lang="pt-BR" sz="3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pt-BR" sz="36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pt-BR" sz="3100" i="1" dirty="0">
                <a:latin typeface="Calibri"/>
                <a:ea typeface="Calibri"/>
                <a:cs typeface="Calibri"/>
                <a:sym typeface="Calibri"/>
              </a:rPr>
              <a:t>Figura 4: Publicações no Instagram</a:t>
            </a:r>
            <a:endParaRPr lang="pt-BR" sz="3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pt-BR" sz="3100" i="1" dirty="0">
                <a:latin typeface="Calibri"/>
                <a:ea typeface="Calibri"/>
                <a:cs typeface="Calibri"/>
                <a:sym typeface="Calibri"/>
              </a:rPr>
              <a:t>Figura 5:Evolução do aplicativo.  		</a:t>
            </a:r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dirty="0"/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dirty="0"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lang="pt-BR" sz="3300" i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pt-BR" sz="3100" i="1" dirty="0">
                <a:latin typeface="Calibri"/>
                <a:ea typeface="Calibri"/>
                <a:cs typeface="Calibri"/>
                <a:sym typeface="Calibri"/>
              </a:rPr>
              <a:t>Fonte: Autoria própria, 2022.</a:t>
            </a:r>
          </a:p>
          <a:p>
            <a:pPr algn="ctr"/>
            <a:endParaRPr lang="pt-BR" sz="3100" i="1" dirty="0">
              <a:latin typeface="Calibri"/>
              <a:ea typeface="Calibri"/>
              <a:cs typeface="Calibri"/>
              <a:sym typeface="Calibri"/>
            </a:endParaRPr>
          </a:p>
          <a:p>
            <a:pPr algn="just">
              <a:buSzPts val="6300"/>
            </a:pPr>
            <a:r>
              <a:rPr lang="pt-BR" sz="6300" b="1" dirty="0">
                <a:latin typeface="Calibri"/>
                <a:ea typeface="Calibri"/>
                <a:cs typeface="Calibri"/>
                <a:sym typeface="Calibri"/>
              </a:rPr>
              <a:t>Considerações finais</a:t>
            </a:r>
            <a:endParaRPr dirty="0"/>
          </a:p>
          <a:p>
            <a:pPr indent="457200" algn="just"/>
            <a:r>
              <a:rPr lang="pt-BR" sz="3300" dirty="0">
                <a:latin typeface="Calibri"/>
                <a:ea typeface="Calibri"/>
                <a:cs typeface="Calibri"/>
                <a:sym typeface="Calibri"/>
              </a:rPr>
              <a:t>Este trabalho pretende aumentar o consumo de alimentos ricos nutricionalmente na cidade de Aquidauana-MS, a partir da criação de um aplicativo de </a:t>
            </a:r>
            <a:r>
              <a:rPr lang="pt-BR" sz="3300" i="1" dirty="0">
                <a:latin typeface="Calibri"/>
                <a:ea typeface="Calibri"/>
                <a:cs typeface="Calibri"/>
                <a:sym typeface="Calibri"/>
              </a:rPr>
              <a:t>delivery</a:t>
            </a:r>
            <a:r>
              <a:rPr lang="pt-BR" sz="3300" dirty="0">
                <a:latin typeface="Calibri"/>
                <a:ea typeface="Calibri"/>
                <a:cs typeface="Calibri"/>
                <a:sym typeface="Calibri"/>
              </a:rPr>
              <a:t> de frutas e hortaliças, além da criação de uma página para divulgação de conscientização para a população de Aquidauana-MS.</a:t>
            </a:r>
            <a:r>
              <a:rPr lang="pt-BR" sz="33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dirty="0"/>
          </a:p>
          <a:p>
            <a:pPr indent="457200" algn="just"/>
            <a:r>
              <a:rPr lang="pt-BR" sz="3300" dirty="0">
                <a:latin typeface="Calibri"/>
                <a:ea typeface="Calibri"/>
                <a:cs typeface="Calibri"/>
                <a:sym typeface="Calibri"/>
              </a:rPr>
              <a:t>Vale lembrar que o projeto está em plena fase de desenvolvimento, porém já é possível de se ter ideia de como o trabalho irá contribuir para o incentivo à alimentação saudável da população, pois a página criada no </a:t>
            </a:r>
            <a:r>
              <a:rPr lang="pt-BR" sz="3300" i="1" dirty="0">
                <a:latin typeface="Calibri"/>
                <a:ea typeface="Calibri"/>
                <a:cs typeface="Calibri"/>
                <a:sym typeface="Calibri"/>
              </a:rPr>
              <a:t>Instagram</a:t>
            </a:r>
            <a:r>
              <a:rPr lang="pt-BR" sz="3300" dirty="0">
                <a:latin typeface="Calibri"/>
                <a:ea typeface="Calibri"/>
                <a:cs typeface="Calibri"/>
                <a:sym typeface="Calibri"/>
              </a:rPr>
              <a:t> está divulgando assuntos importantes relacionados ao tema e o aplicativo irá promover o comércio de alimentos saudáveis. Além disso, o projeto ainda contribuirá com a economia local, tendo em vista que os alimentos serão comprados dos produtores da região.</a:t>
            </a:r>
            <a:endParaRPr sz="33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br>
              <a:rPr lang="pt-BR" sz="1200" dirty="0">
                <a:solidFill>
                  <a:schemeClr val="lt1"/>
                </a:solidFill>
              </a:rPr>
            </a:br>
            <a:r>
              <a:rPr lang="pt-BR" sz="6300" b="1" dirty="0">
                <a:latin typeface="Calibri"/>
                <a:ea typeface="Calibri"/>
                <a:cs typeface="Calibri"/>
                <a:sym typeface="Calibri"/>
              </a:rPr>
              <a:t>Referências</a:t>
            </a:r>
            <a:endParaRPr sz="2000" dirty="0">
              <a:latin typeface="+mn-lt"/>
            </a:endParaRPr>
          </a:p>
          <a:p>
            <a:pPr algn="just"/>
            <a:r>
              <a:rPr lang="pt-BR" sz="2000" dirty="0">
                <a:latin typeface="+mn-lt"/>
                <a:ea typeface="Calibri"/>
                <a:cs typeface="Calibri"/>
                <a:sym typeface="Calibri"/>
              </a:rPr>
              <a:t>[1]. GLAUBER, N. 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Dominando o Android com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Kotlin</a:t>
            </a:r>
            <a:r>
              <a:rPr lang="pt-BR" sz="2000" dirty="0">
                <a:latin typeface="+mn-lt"/>
                <a:ea typeface="Calibri"/>
                <a:cs typeface="Calibri"/>
                <a:sym typeface="Calibri"/>
              </a:rPr>
              <a:t>. </a:t>
            </a:r>
            <a:r>
              <a:rPr lang="pt-BR" sz="2000" dirty="0" err="1">
                <a:latin typeface="+mn-lt"/>
                <a:ea typeface="Calibri"/>
                <a:cs typeface="Calibri"/>
                <a:sym typeface="Calibri"/>
              </a:rPr>
              <a:t>Novatec</a:t>
            </a:r>
            <a:r>
              <a:rPr lang="pt-BR" sz="2000" dirty="0">
                <a:latin typeface="+mn-lt"/>
                <a:ea typeface="Calibri"/>
                <a:cs typeface="Calibri"/>
                <a:sym typeface="Calibri"/>
              </a:rPr>
              <a:t>, 2019. </a:t>
            </a:r>
            <a:endParaRPr sz="2000" dirty="0">
              <a:solidFill>
                <a:schemeClr val="lt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algn="just"/>
            <a:r>
              <a:rPr lang="pt-BR" sz="2000" dirty="0">
                <a:latin typeface="+mn-lt"/>
                <a:ea typeface="Calibri"/>
                <a:cs typeface="Calibri"/>
                <a:sym typeface="Calibri"/>
              </a:rPr>
              <a:t>[2]. NEUBURG, M. IOS 14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Programming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 Fundamentals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with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 Swift: Swift,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Xcode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,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and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 Cocoa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Basics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.</a:t>
            </a:r>
            <a:r>
              <a:rPr lang="pt-BR" sz="2000" dirty="0">
                <a:latin typeface="+mn-lt"/>
                <a:ea typeface="Calibri"/>
                <a:cs typeface="Calibri"/>
                <a:sym typeface="Calibri"/>
              </a:rPr>
              <a:t> O'Reilly Media, 2020. </a:t>
            </a:r>
            <a:endParaRPr sz="2000" dirty="0">
              <a:latin typeface="+mn-lt"/>
              <a:ea typeface="Calibri"/>
              <a:cs typeface="Calibri"/>
              <a:sym typeface="Calibri"/>
            </a:endParaRPr>
          </a:p>
          <a:p>
            <a:pPr algn="just"/>
            <a:r>
              <a:rPr lang="pt-BR" sz="2000" dirty="0">
                <a:latin typeface="+mn-lt"/>
                <a:ea typeface="Calibri"/>
                <a:cs typeface="Calibri"/>
                <a:sym typeface="Calibri"/>
              </a:rPr>
              <a:t>[3]. WURDINGER, S.D. 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The Power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of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 Project-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Based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 Learning –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helping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students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develop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important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pt-BR" sz="2000" b="1" dirty="0" err="1">
                <a:latin typeface="+mn-lt"/>
                <a:ea typeface="Calibri"/>
                <a:cs typeface="Calibri"/>
                <a:sym typeface="Calibri"/>
              </a:rPr>
              <a:t>life</a:t>
            </a:r>
            <a:r>
              <a:rPr lang="pt-BR" sz="2000" b="1" dirty="0">
                <a:latin typeface="+mn-lt"/>
                <a:ea typeface="Calibri"/>
                <a:cs typeface="Calibri"/>
                <a:sym typeface="Calibri"/>
              </a:rPr>
              <a:t> skills</a:t>
            </a:r>
            <a:r>
              <a:rPr lang="pt-BR" sz="2000" dirty="0">
                <a:latin typeface="+mn-lt"/>
                <a:ea typeface="Calibri"/>
                <a:cs typeface="Calibri"/>
                <a:sym typeface="Calibri"/>
              </a:rPr>
              <a:t>. Maryland: </a:t>
            </a:r>
            <a:r>
              <a:rPr lang="pt-BR" sz="2000" dirty="0" err="1">
                <a:latin typeface="+mn-lt"/>
                <a:ea typeface="Calibri"/>
                <a:cs typeface="Calibri"/>
                <a:sym typeface="Calibri"/>
              </a:rPr>
              <a:t>Rowman&amp;Littlefield</a:t>
            </a:r>
            <a:r>
              <a:rPr lang="pt-BR" sz="2000" dirty="0">
                <a:latin typeface="+mn-lt"/>
                <a:ea typeface="Calibri"/>
                <a:cs typeface="Calibri"/>
                <a:sym typeface="Calibri"/>
              </a:rPr>
              <a:t>, 2016.</a:t>
            </a:r>
            <a:endParaRPr sz="2000" dirty="0">
              <a:latin typeface="+mn-lt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1"/>
          <p:cNvSpPr/>
          <p:nvPr/>
        </p:nvSpPr>
        <p:spPr>
          <a:xfrm>
            <a:off x="1692451" y="1748967"/>
            <a:ext cx="34419823" cy="1871663"/>
          </a:xfrm>
          <a:prstGeom prst="rect">
            <a:avLst/>
          </a:prstGeom>
          <a:noFill/>
          <a:ln w="25550" cap="flat" cmpd="sng">
            <a:solidFill>
              <a:srgbClr val="9BBB5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8500"/>
            </a:pPr>
            <a:endParaRPr sz="8500">
              <a:solidFill>
                <a:schemeClr val="lt1"/>
              </a:solidFill>
            </a:endParaRPr>
          </a:p>
        </p:txBody>
      </p:sp>
      <p:sp>
        <p:nvSpPr>
          <p:cNvPr id="57" name="Google Shape;57;p1"/>
          <p:cNvSpPr/>
          <p:nvPr/>
        </p:nvSpPr>
        <p:spPr>
          <a:xfrm>
            <a:off x="1692450" y="3836530"/>
            <a:ext cx="17281920" cy="2592387"/>
          </a:xfrm>
          <a:prstGeom prst="rect">
            <a:avLst/>
          </a:prstGeom>
          <a:noFill/>
          <a:ln w="25550" cap="flat" cmpd="sng">
            <a:solidFill>
              <a:srgbClr val="9BBB5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8500"/>
            </a:pPr>
            <a:endParaRPr sz="8500">
              <a:solidFill>
                <a:schemeClr val="lt1"/>
              </a:solidFill>
            </a:endParaRPr>
          </a:p>
        </p:txBody>
      </p:sp>
      <p:sp>
        <p:nvSpPr>
          <p:cNvPr id="58" name="Google Shape;58;p1"/>
          <p:cNvSpPr/>
          <p:nvPr/>
        </p:nvSpPr>
        <p:spPr>
          <a:xfrm>
            <a:off x="19261710" y="3836530"/>
            <a:ext cx="16850564" cy="2592387"/>
          </a:xfrm>
          <a:prstGeom prst="rect">
            <a:avLst/>
          </a:prstGeom>
          <a:noFill/>
          <a:ln w="25550" cap="flat" cmpd="sng">
            <a:solidFill>
              <a:srgbClr val="9BBB59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SzPts val="8500"/>
            </a:pPr>
            <a:endParaRPr sz="8500">
              <a:solidFill>
                <a:schemeClr val="lt1"/>
              </a:solidFill>
            </a:endParaRPr>
          </a:p>
        </p:txBody>
      </p:sp>
      <p:sp>
        <p:nvSpPr>
          <p:cNvPr id="59" name="Google Shape;59;p1"/>
          <p:cNvSpPr/>
          <p:nvPr/>
        </p:nvSpPr>
        <p:spPr>
          <a:xfrm>
            <a:off x="17949218" y="20851"/>
            <a:ext cx="1906291" cy="41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algn="just"/>
            <a:r>
              <a:rPr lang="pt-BR" sz="9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Figura 3: Versão inicial do aplicativo</a:t>
            </a:r>
            <a:endParaRPr sz="2100">
              <a:solidFill>
                <a:schemeClr val="lt1"/>
              </a:solidFill>
            </a:endParaRPr>
          </a:p>
          <a:p>
            <a:pPr algn="just"/>
            <a:r>
              <a:rPr lang="pt-BR" sz="1200">
                <a:solidFill>
                  <a:schemeClr val="lt1"/>
                </a:solidFill>
              </a:rPr>
              <a:t>              </a:t>
            </a:r>
            <a:endParaRPr sz="8500">
              <a:solidFill>
                <a:schemeClr val="lt1"/>
              </a:solidFill>
            </a:endParaRPr>
          </a:p>
        </p:txBody>
      </p:sp>
      <p:sp>
        <p:nvSpPr>
          <p:cNvPr id="60" name="Google Shape;60;p1"/>
          <p:cNvSpPr/>
          <p:nvPr/>
        </p:nvSpPr>
        <p:spPr>
          <a:xfrm>
            <a:off x="18053413" y="-48399"/>
            <a:ext cx="1697901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algn="just"/>
            <a:r>
              <a:rPr lang="pt-BR" sz="9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Figura 2: Publica</a:t>
            </a:r>
            <a:r>
              <a:rPr lang="pt-BR" sz="900">
                <a:solidFill>
                  <a:schemeClr val="lt1"/>
                </a:solidFill>
              </a:rPr>
              <a:t>ç</a:t>
            </a:r>
            <a:r>
              <a:rPr lang="pt-BR" sz="9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ões do Projeto</a:t>
            </a:r>
            <a:endParaRPr sz="2100">
              <a:solidFill>
                <a:schemeClr val="lt1"/>
              </a:solidFill>
            </a:endParaRPr>
          </a:p>
          <a:p>
            <a:pPr algn="just"/>
            <a:r>
              <a:rPr lang="pt-BR" sz="9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Solo F</a:t>
            </a:r>
            <a:r>
              <a:rPr lang="pt-BR" sz="900">
                <a:solidFill>
                  <a:schemeClr val="lt1"/>
                </a:solidFill>
              </a:rPr>
              <a:t>é</a:t>
            </a:r>
            <a:r>
              <a:rPr lang="pt-BR" sz="9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rtil no Instagram</a:t>
            </a:r>
            <a:endParaRPr sz="2100">
              <a:solidFill>
                <a:schemeClr val="lt1"/>
              </a:solidFill>
            </a:endParaRPr>
          </a:p>
          <a:p>
            <a:pPr algn="just"/>
            <a:r>
              <a:rPr lang="pt-BR" sz="1200">
                <a:solidFill>
                  <a:schemeClr val="lt1"/>
                </a:solidFill>
              </a:rPr>
              <a:t>              </a:t>
            </a:r>
            <a:endParaRPr sz="8500">
              <a:solidFill>
                <a:schemeClr val="lt1"/>
              </a:solidFill>
            </a:endParaRPr>
          </a:p>
        </p:txBody>
      </p:sp>
      <p:pic>
        <p:nvPicPr>
          <p:cNvPr id="61" name="Google Shape;6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239249" y="15597224"/>
            <a:ext cx="5760000" cy="100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oogle Shape;62;p1" descr="Diagrama&#10;&#10;Descrição gerada automaticamente">
            <a:extLst>
              <a:ext uri="{FF2B5EF4-FFF2-40B4-BE49-F238E27FC236}">
                <a16:creationId xmlns:a16="http://schemas.microsoft.com/office/drawing/2014/main" id="{05ED5376-3894-65F1-CA83-64F1FC3B1CCB}"/>
              </a:ext>
            </a:extLst>
          </p:cNvPr>
          <p:cNvPicPr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941934" y="17205083"/>
            <a:ext cx="5760000" cy="686428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ADF8ADD9-7711-1260-6CAB-57054CF05C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09026079"/>
              </p:ext>
            </p:extLst>
          </p:nvPr>
        </p:nvGraphicFramePr>
        <p:xfrm>
          <a:off x="-754068" y="32670750"/>
          <a:ext cx="20233264" cy="11006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EF77CEDB-5F84-ED8F-559A-2C67810FB1B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7918847"/>
              </p:ext>
            </p:extLst>
          </p:nvPr>
        </p:nvGraphicFramePr>
        <p:xfrm>
          <a:off x="18902362" y="5229180"/>
          <a:ext cx="19039544" cy="12136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pic>
        <p:nvPicPr>
          <p:cNvPr id="6" name="image7.png" descr="Diagrama, Texto, Carta&#10;&#10;Descrição gerada automaticamente">
            <a:extLst>
              <a:ext uri="{FF2B5EF4-FFF2-40B4-BE49-F238E27FC236}">
                <a16:creationId xmlns:a16="http://schemas.microsoft.com/office/drawing/2014/main" id="{30E862B1-04DB-6546-3FBA-DE782D03F7C3}"/>
              </a:ext>
            </a:extLst>
          </p:cNvPr>
          <p:cNvPicPr/>
          <p:nvPr/>
        </p:nvPicPr>
        <p:blipFill>
          <a:blip r:embed="rId16"/>
          <a:srcRect/>
          <a:stretch>
            <a:fillRect/>
          </a:stretch>
        </p:blipFill>
        <p:spPr>
          <a:xfrm>
            <a:off x="18902362" y="26769357"/>
            <a:ext cx="2880000" cy="7200000"/>
          </a:xfrm>
          <a:prstGeom prst="rect">
            <a:avLst/>
          </a:prstGeom>
          <a:ln/>
        </p:spPr>
      </p:pic>
      <p:pic>
        <p:nvPicPr>
          <p:cNvPr id="9" name="image16.png" descr="Forma, Quadrado&#10;&#10;Descrição gerada automaticamente">
            <a:extLst>
              <a:ext uri="{FF2B5EF4-FFF2-40B4-BE49-F238E27FC236}">
                <a16:creationId xmlns:a16="http://schemas.microsoft.com/office/drawing/2014/main" id="{1F3B8F2D-2DC3-D726-49D1-98EF6F43FB63}"/>
              </a:ext>
            </a:extLst>
          </p:cNvPr>
          <p:cNvPicPr/>
          <p:nvPr/>
        </p:nvPicPr>
        <p:blipFill>
          <a:blip r:embed="rId17"/>
          <a:srcRect/>
          <a:stretch>
            <a:fillRect/>
          </a:stretch>
        </p:blipFill>
        <p:spPr>
          <a:xfrm>
            <a:off x="21913220" y="26769357"/>
            <a:ext cx="2880000" cy="7200000"/>
          </a:xfrm>
          <a:prstGeom prst="rect">
            <a:avLst/>
          </a:prstGeom>
          <a:ln/>
        </p:spPr>
      </p:pic>
      <p:pic>
        <p:nvPicPr>
          <p:cNvPr id="12" name="image19.jpg" descr="Texto&#10;&#10;Descrição gerada automaticamente">
            <a:extLst>
              <a:ext uri="{FF2B5EF4-FFF2-40B4-BE49-F238E27FC236}">
                <a16:creationId xmlns:a16="http://schemas.microsoft.com/office/drawing/2014/main" id="{6E13AE1E-5E28-E673-C9F0-6B31F69A955A}"/>
              </a:ext>
            </a:extLst>
          </p:cNvPr>
          <p:cNvPicPr/>
          <p:nvPr/>
        </p:nvPicPr>
        <p:blipFill>
          <a:blip r:embed="rId18"/>
          <a:srcRect/>
          <a:stretch>
            <a:fillRect/>
          </a:stretch>
        </p:blipFill>
        <p:spPr>
          <a:xfrm>
            <a:off x="25000278" y="26784594"/>
            <a:ext cx="2880000" cy="7200000"/>
          </a:xfrm>
          <a:prstGeom prst="rect">
            <a:avLst/>
          </a:prstGeom>
          <a:ln/>
        </p:spPr>
      </p:pic>
      <p:pic>
        <p:nvPicPr>
          <p:cNvPr id="13" name="image4.png" descr="Diagrama&#10;&#10;Descrição gerada automaticamente com confiança baixa">
            <a:extLst>
              <a:ext uri="{FF2B5EF4-FFF2-40B4-BE49-F238E27FC236}">
                <a16:creationId xmlns:a16="http://schemas.microsoft.com/office/drawing/2014/main" id="{1D168F16-31F6-857C-483F-15391513805F}"/>
              </a:ext>
            </a:extLst>
          </p:cNvPr>
          <p:cNvPicPr/>
          <p:nvPr/>
        </p:nvPicPr>
        <p:blipFill>
          <a:blip r:embed="rId19"/>
          <a:srcRect/>
          <a:stretch>
            <a:fillRect/>
          </a:stretch>
        </p:blipFill>
        <p:spPr>
          <a:xfrm>
            <a:off x="28087336" y="26769357"/>
            <a:ext cx="2880000" cy="7200000"/>
          </a:xfrm>
          <a:prstGeom prst="rect">
            <a:avLst/>
          </a:prstGeom>
          <a:ln/>
        </p:spPr>
      </p:pic>
      <p:pic>
        <p:nvPicPr>
          <p:cNvPr id="16" name="image17.png" descr="Tela de um aparelho eletrônico&#10;&#10;Descrição gerada automaticamente">
            <a:extLst>
              <a:ext uri="{FF2B5EF4-FFF2-40B4-BE49-F238E27FC236}">
                <a16:creationId xmlns:a16="http://schemas.microsoft.com/office/drawing/2014/main" id="{BAAD3304-2BBD-FFD8-58D6-ADCCB6946ADC}"/>
              </a:ext>
            </a:extLst>
          </p:cNvPr>
          <p:cNvPicPr/>
          <p:nvPr/>
        </p:nvPicPr>
        <p:blipFill>
          <a:blip r:embed="rId20"/>
          <a:srcRect/>
          <a:stretch>
            <a:fillRect/>
          </a:stretch>
        </p:blipFill>
        <p:spPr>
          <a:xfrm>
            <a:off x="31174394" y="26769357"/>
            <a:ext cx="2880000" cy="7200000"/>
          </a:xfrm>
          <a:prstGeom prst="rect">
            <a:avLst/>
          </a:prstGeom>
          <a:ln/>
        </p:spPr>
      </p:pic>
      <p:pic>
        <p:nvPicPr>
          <p:cNvPr id="17" name="image3.png" descr="Tela de celular com fundo verde&#10;&#10;Descrição gerada automaticamente">
            <a:extLst>
              <a:ext uri="{FF2B5EF4-FFF2-40B4-BE49-F238E27FC236}">
                <a16:creationId xmlns:a16="http://schemas.microsoft.com/office/drawing/2014/main" id="{2DE4FE01-4343-4E07-BA31-C9C2593DCA71}"/>
              </a:ext>
            </a:extLst>
          </p:cNvPr>
          <p:cNvPicPr/>
          <p:nvPr/>
        </p:nvPicPr>
        <p:blipFill>
          <a:blip r:embed="rId21"/>
          <a:srcRect/>
          <a:stretch>
            <a:fillRect/>
          </a:stretch>
        </p:blipFill>
        <p:spPr>
          <a:xfrm>
            <a:off x="34229539" y="26769357"/>
            <a:ext cx="2880000" cy="7200000"/>
          </a:xfrm>
          <a:prstGeom prst="rect">
            <a:avLst/>
          </a:prstGeom>
          <a:ln/>
        </p:spPr>
      </p:pic>
      <p:sp>
        <p:nvSpPr>
          <p:cNvPr id="18" name="CaixaDeTexto 17">
            <a:extLst>
              <a:ext uri="{FF2B5EF4-FFF2-40B4-BE49-F238E27FC236}">
                <a16:creationId xmlns:a16="http://schemas.microsoft.com/office/drawing/2014/main" id="{E913EF0F-AE5D-C1D5-04DE-5815270E2BAA}"/>
              </a:ext>
            </a:extLst>
          </p:cNvPr>
          <p:cNvSpPr txBox="1"/>
          <p:nvPr/>
        </p:nvSpPr>
        <p:spPr>
          <a:xfrm>
            <a:off x="11165185" y="33632924"/>
            <a:ext cx="467938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pt-BR" sz="2600" dirty="0"/>
              <a:t>PLANO DE TRABALHO DA CRIAÇÃO DO APP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1278</Words>
  <Application>Microsoft Office PowerPoint</Application>
  <PresentationFormat>Personalizar</PresentationFormat>
  <Paragraphs>133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do Office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Gui7001br Gff</dc:creator>
  <cp:lastModifiedBy>Paulo- -Henrique</cp:lastModifiedBy>
  <cp:revision>22</cp:revision>
  <dcterms:created xsi:type="dcterms:W3CDTF">2022-12-28T22:07:35Z</dcterms:created>
  <dcterms:modified xsi:type="dcterms:W3CDTF">2022-12-29T02:33:27Z</dcterms:modified>
</cp:coreProperties>
</file>