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2399288" cy="43200638"/>
  <p:notesSz cx="6858000" cy="9144000"/>
  <p:embeddedFontLst>
    <p:embeddedFont>
      <p:font typeface="Arial Black" panose="020B0A04020102020204" pitchFamily="34" charset="0"/>
      <p:regular r:id="rId4"/>
      <p:bold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Franklin Gothic" panose="020B0604020202020204" charset="0"/>
      <p:bold r:id="rId10"/>
    </p:embeddedFont>
    <p:embeddedFont>
      <p:font typeface="Libre Franklin" pitchFamily="2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606">
          <p15:clr>
            <a:srgbClr val="A4A3A4"/>
          </p15:clr>
        </p15:guide>
        <p15:guide id="2" pos="10204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9" roundtripDataSignature="AMtx7mgBXf0tynVYrj8OBtdAlvvM1JrU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1008" y="24"/>
      </p:cViewPr>
      <p:guideLst>
        <p:guide orient="horz" pos="13606"/>
        <p:guide pos="102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notesMaster" Target="notesMasters/notesMaster1.xml"/><Relationship Id="rId21" Type="http://schemas.openxmlformats.org/officeDocument/2006/relationships/viewProps" Target="viewProp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font" Target="fonts/font7.fntdata"/><Relationship Id="rId19" Type="http://customschemas.google.com/relationships/presentationmetadata" Target="meta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2429947" y="7070108"/>
            <a:ext cx="27539394" cy="15040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/>
            </a:lvl1pPr>
            <a:lvl2pPr lvl="1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/>
            </a:lvl2pPr>
            <a:lvl3pPr lvl="2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/>
            </a:lvl3pPr>
            <a:lvl4pPr lvl="3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4pPr>
            <a:lvl5pPr lvl="4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5pPr>
            <a:lvl6pPr lvl="5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6pPr>
            <a:lvl7pPr lvl="6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7pPr>
            <a:lvl8pPr lvl="7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8pPr>
            <a:lvl9pPr lvl="8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2210578" y="10770172"/>
            <a:ext cx="27944386" cy="179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2210578" y="28910441"/>
            <a:ext cx="27944386" cy="9450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7086"/>
              <a:buNone/>
              <a:defRPr sz="708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6378"/>
              <a:buNone/>
              <a:defRPr sz="6378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16402141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2231675" y="10590160"/>
            <a:ext cx="13706416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 b="1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 b="1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 b="1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2231675" y="15780233"/>
            <a:ext cx="13706416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16402142" y="10590160"/>
            <a:ext cx="13773917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 b="1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 b="1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 b="1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16402142" y="15780233"/>
            <a:ext cx="13773917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948563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1338"/>
              <a:buChar char="•"/>
              <a:defRPr sz="11338"/>
            </a:lvl1pPr>
            <a:lvl2pPr marL="914400" lvl="1" indent="-858583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9921"/>
              <a:buChar char="•"/>
              <a:defRPr sz="9921"/>
            </a:lvl2pPr>
            <a:lvl3pPr marL="1371600" lvl="2" indent="-768604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Char char="•"/>
              <a:defRPr sz="8504"/>
            </a:lvl3pPr>
            <a:lvl4pPr marL="1828800" lvl="3" indent="-678561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4pPr>
            <a:lvl5pPr marL="2286000" lvl="4" indent="-678561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5pPr>
            <a:lvl6pPr marL="2743200" lvl="5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6pPr>
            <a:lvl7pPr marL="3200400" lvl="6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7pPr>
            <a:lvl8pPr marL="3657600" lvl="7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8pPr>
            <a:lvl9pPr marL="4114800" lvl="8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2231671" y="12960191"/>
            <a:ext cx="10449614" cy="24010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2231671" y="12960191"/>
            <a:ext cx="10449614" cy="24010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494440" y="11233181"/>
            <a:ext cx="27410408" cy="2794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8373517" y="17112259"/>
            <a:ext cx="36610545" cy="6986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5801170" y="10328657"/>
            <a:ext cx="36610545" cy="205532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90"/>
              <a:buFont typeface="Calibri"/>
              <a:buNone/>
              <a:defRPr sz="1558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58583" algn="l" rtl="0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9921"/>
              <a:buFont typeface="Arial"/>
              <a:buChar char="•"/>
              <a:defRPr sz="99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68604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Font typeface="Arial"/>
              <a:buChar char="•"/>
              <a:defRPr sz="850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78561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Font typeface="Arial"/>
              <a:buChar char="•"/>
              <a:defRPr sz="708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>
            <a:extLst>
              <a:ext uri="{FF2B5EF4-FFF2-40B4-BE49-F238E27FC236}">
                <a16:creationId xmlns:a16="http://schemas.microsoft.com/office/drawing/2014/main" id="{7EB72777-BE02-D2D7-E59A-0BCB07D1BB02}"/>
              </a:ext>
            </a:extLst>
          </p:cNvPr>
          <p:cNvSpPr/>
          <p:nvPr/>
        </p:nvSpPr>
        <p:spPr>
          <a:xfrm>
            <a:off x="16554967" y="15845491"/>
            <a:ext cx="6118916" cy="871104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4" name="Google Shape;84;p1"/>
          <p:cNvSpPr txBox="1">
            <a:spLocks noGrp="1"/>
          </p:cNvSpPr>
          <p:nvPr>
            <p:ph type="subTitle" idx="1"/>
          </p:nvPr>
        </p:nvSpPr>
        <p:spPr>
          <a:xfrm>
            <a:off x="17052598" y="10562108"/>
            <a:ext cx="10735353" cy="1448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None/>
            </a:pPr>
            <a:endParaRPr sz="3800"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>
              <a:latin typeface="Franklin Gothic"/>
              <a:ea typeface="Franklin Gothic"/>
              <a:cs typeface="Franklin Gothic"/>
              <a:sym typeface="Franklin Gothic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55032" y="16778954"/>
            <a:ext cx="14415843" cy="1302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R="0" lvl="0" algn="just" rtl="0">
              <a:lnSpc>
                <a:spcPct val="15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</a:pPr>
            <a:r>
              <a:rPr lang="pt-BR" sz="3500" u="sng" dirty="0">
                <a:solidFill>
                  <a:schemeClr val="dk1"/>
                </a:solidFill>
                <a:highlight>
                  <a:srgbClr val="FFFFFF"/>
                </a:highlight>
              </a:rPr>
              <a:t>Objetivo geral: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Desenvolver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gerontotecnologias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educacionais para promoção da saúde e integração geracional. </a:t>
            </a:r>
          </a:p>
          <a:p>
            <a:pPr marR="0" lvl="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Os </a:t>
            </a:r>
            <a:r>
              <a:rPr lang="pt-BR" sz="3500" u="sng" dirty="0">
                <a:solidFill>
                  <a:schemeClr val="dk1"/>
                </a:solidFill>
                <a:highlight>
                  <a:srgbClr val="FFFFFF"/>
                </a:highlight>
              </a:rPr>
              <a:t>objetivos específicos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foram: </a:t>
            </a:r>
          </a:p>
          <a:p>
            <a:pPr marL="457200" marR="0" lvl="0" indent="-45720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Ø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Construir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educacional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gamificada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sobre prevenção de quedas para idosos; </a:t>
            </a:r>
          </a:p>
          <a:p>
            <a:pPr marL="457200" marR="0" lvl="0" indent="-45720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Ø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Criar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educacional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gamificada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para estimulo cognitivo; </a:t>
            </a:r>
          </a:p>
          <a:p>
            <a:pPr marL="457200" marR="0" lvl="0" indent="-45720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Ø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Elaborar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educacional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gamificada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para prevenção da dengue; </a:t>
            </a:r>
          </a:p>
          <a:p>
            <a:pPr marL="457200" marR="0" lvl="0" indent="-45720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Ø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Estimular a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intergeracionalidade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com utilização da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educacional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gamificada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; </a:t>
            </a:r>
          </a:p>
          <a:p>
            <a:pPr marL="457200" marR="0" lvl="0" indent="-45720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Ø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Criar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educacional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gamificada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para prevenção do diabetes mellitus e hipertensão arterial; </a:t>
            </a:r>
          </a:p>
          <a:p>
            <a:pPr marL="457200" marR="0" lvl="0" indent="-45720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Ø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Avaliar o conteúdo, aparência e usabilidade da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educacional </a:t>
            </a:r>
            <a:r>
              <a:rPr lang="pt-BR" sz="3500" dirty="0" err="1">
                <a:solidFill>
                  <a:schemeClr val="dk1"/>
                </a:solidFill>
                <a:highlight>
                  <a:srgbClr val="FFFFFF"/>
                </a:highlight>
              </a:rPr>
              <a:t>gamificada</a:t>
            </a: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 com juízes especialistas e com o público-alvo.</a:t>
            </a:r>
          </a:p>
          <a:p>
            <a:pPr marL="0" marR="0" lvl="0" indent="0" algn="just" rtl="0"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endParaRPr sz="35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141995" y="31099283"/>
            <a:ext cx="15057648" cy="10571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3500" dirty="0">
                <a:solidFill>
                  <a:srgbClr val="1A1A1A"/>
                </a:solidFill>
              </a:rPr>
              <a:t>Trata-se de estudo com delineamento metodológico. A amostra foi constituída por idosos que utilizam a unidade de saúde em Curitiba e por juízes experts em gerontologia (membros de grupo de pesquisa vinculado ao CNPq na temática saúde do idoso). 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3500" dirty="0">
                <a:solidFill>
                  <a:srgbClr val="1A1A1A"/>
                </a:solidFill>
              </a:rPr>
              <a:t>A pesquisa foi realizada em três etapas: </a:t>
            </a:r>
          </a:p>
          <a:p>
            <a:pPr marL="514350" lvl="0" indent="-514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arenR"/>
            </a:pPr>
            <a:r>
              <a:rPr lang="pt-BR" sz="3500" dirty="0">
                <a:solidFill>
                  <a:srgbClr val="1A1A1A"/>
                </a:solidFill>
              </a:rPr>
              <a:t>1) levantamento bibliométrico das evidências científicas relacionados as </a:t>
            </a:r>
            <a:r>
              <a:rPr lang="pt-BR" sz="3500" dirty="0" err="1">
                <a:solidFill>
                  <a:srgbClr val="1A1A1A"/>
                </a:solidFill>
              </a:rPr>
              <a:t>gerontotecnologia</a:t>
            </a:r>
            <a:r>
              <a:rPr lang="pt-BR" sz="3500" dirty="0">
                <a:solidFill>
                  <a:srgbClr val="1A1A1A"/>
                </a:solidFill>
              </a:rPr>
              <a:t> educacionais para promoção da saúde dos idosos; </a:t>
            </a:r>
          </a:p>
          <a:p>
            <a:pPr marL="514350" lvl="0" indent="-514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arenR"/>
            </a:pPr>
            <a:r>
              <a:rPr lang="pt-BR" sz="3500" dirty="0">
                <a:solidFill>
                  <a:srgbClr val="1A1A1A"/>
                </a:solidFill>
              </a:rPr>
              <a:t>2) prototipação de </a:t>
            </a:r>
            <a:r>
              <a:rPr lang="pt-BR" sz="3500" dirty="0" err="1">
                <a:solidFill>
                  <a:srgbClr val="1A1A1A"/>
                </a:solidFill>
              </a:rPr>
              <a:t>gerontotecnologia</a:t>
            </a:r>
            <a:r>
              <a:rPr lang="pt-BR" sz="3500" dirty="0">
                <a:solidFill>
                  <a:srgbClr val="1A1A1A"/>
                </a:solidFill>
              </a:rPr>
              <a:t> educacionais </a:t>
            </a:r>
            <a:r>
              <a:rPr lang="pt-BR" sz="3500" dirty="0" err="1">
                <a:solidFill>
                  <a:srgbClr val="1A1A1A"/>
                </a:solidFill>
              </a:rPr>
              <a:t>gamificada</a:t>
            </a:r>
            <a:r>
              <a:rPr lang="pt-BR" sz="3500" dirty="0">
                <a:solidFill>
                  <a:srgbClr val="1A1A1A"/>
                </a:solidFill>
              </a:rPr>
              <a:t> para promoção da saúde dos idosos; </a:t>
            </a:r>
          </a:p>
          <a:p>
            <a:pPr marL="514350" lvl="1" indent="-514350" algn="just">
              <a:buClr>
                <a:schemeClr val="dk1"/>
              </a:buClr>
              <a:buSzPts val="1100"/>
              <a:buFont typeface="Arial"/>
              <a:buAutoNum type="arabicParenR"/>
            </a:pPr>
            <a:r>
              <a:rPr lang="pt-BR" sz="3500" dirty="0">
                <a:solidFill>
                  <a:srgbClr val="1A1A1A"/>
                </a:solidFill>
              </a:rPr>
              <a:t>3) avaliação das </a:t>
            </a:r>
            <a:r>
              <a:rPr lang="pt-BR" sz="3500" dirty="0" err="1">
                <a:solidFill>
                  <a:srgbClr val="1A1A1A"/>
                </a:solidFill>
              </a:rPr>
              <a:t>gerontotecnologia</a:t>
            </a:r>
            <a:r>
              <a:rPr lang="pt-BR" sz="3500" dirty="0">
                <a:solidFill>
                  <a:srgbClr val="1A1A1A"/>
                </a:solidFill>
              </a:rPr>
              <a:t> educacionais desenvolvidas. Para a realização do processo todo será utilizada a combinação de método de design instrucional e método de criação de jogos, sendo que os materiais desenvolvidos serão avaliados (conteúdo e aparência) por juízes e usabilidade por idosos. Os juízes especialistas fizeram avaliação conforme o instrumento “</a:t>
            </a:r>
            <a:r>
              <a:rPr lang="pt-BR" sz="3500" dirty="0" err="1">
                <a:solidFill>
                  <a:srgbClr val="1A1A1A"/>
                </a:solidFill>
              </a:rPr>
              <a:t>Suitability</a:t>
            </a:r>
            <a:r>
              <a:rPr lang="pt-BR" sz="3500" dirty="0">
                <a:solidFill>
                  <a:srgbClr val="1A1A1A"/>
                </a:solidFill>
              </a:rPr>
              <a:t> Assessment </a:t>
            </a:r>
            <a:r>
              <a:rPr lang="pt-BR" sz="3500" dirty="0" err="1">
                <a:solidFill>
                  <a:srgbClr val="1A1A1A"/>
                </a:solidFill>
              </a:rPr>
              <a:t>of</a:t>
            </a:r>
            <a:r>
              <a:rPr lang="pt-BR" sz="3500" dirty="0">
                <a:solidFill>
                  <a:srgbClr val="1A1A1A"/>
                </a:solidFill>
              </a:rPr>
              <a:t> Materiais” (SAM), interpretado segundo o Índice de Validade de Conteúdo (IVC). </a:t>
            </a:r>
          </a:p>
          <a:p>
            <a:pPr marL="514350" lvl="0" indent="-514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arenR"/>
            </a:pPr>
            <a:r>
              <a:rPr lang="pt-BR" sz="3500" dirty="0">
                <a:solidFill>
                  <a:srgbClr val="1A1A1A"/>
                </a:solidFill>
              </a:rPr>
              <a:t>Os idosos responderam instrumento com escala </a:t>
            </a:r>
            <a:r>
              <a:rPr lang="pt-BR" sz="3500" dirty="0" err="1">
                <a:solidFill>
                  <a:srgbClr val="1A1A1A"/>
                </a:solidFill>
              </a:rPr>
              <a:t>likert</a:t>
            </a:r>
            <a:r>
              <a:rPr lang="pt-BR" sz="3500" dirty="0">
                <a:solidFill>
                  <a:srgbClr val="1A1A1A"/>
                </a:solidFill>
              </a:rPr>
              <a:t> e questões abertas que serão avaliadas conforme o Índice de Validade de Conteúdo e análise de conteúdo</a:t>
            </a:r>
            <a:endParaRPr lang="pt-BR" dirty="0"/>
          </a:p>
          <a:p>
            <a:pPr marL="514350" lvl="0" indent="-514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arenR"/>
            </a:pPr>
            <a:endParaRPr lang="pt-BR" sz="3500" dirty="0">
              <a:solidFill>
                <a:srgbClr val="1A1A1A"/>
              </a:solidFill>
            </a:endParaRPr>
          </a:p>
          <a:p>
            <a:pPr lvl="1" algn="just">
              <a:buClr>
                <a:schemeClr val="dk1"/>
              </a:buClr>
              <a:buSzPts val="1100"/>
            </a:pPr>
            <a:r>
              <a:rPr lang="pt-BR" sz="3500" dirty="0">
                <a:solidFill>
                  <a:srgbClr val="1A1A1A"/>
                </a:solidFill>
              </a:rPr>
              <a:t> </a:t>
            </a:r>
          </a:p>
        </p:txBody>
      </p:sp>
      <p:sp>
        <p:nvSpPr>
          <p:cNvPr id="87" name="Google Shape;87;p1"/>
          <p:cNvSpPr txBox="1"/>
          <p:nvPr/>
        </p:nvSpPr>
        <p:spPr>
          <a:xfrm>
            <a:off x="16457878" y="12770515"/>
            <a:ext cx="15291617" cy="326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A primeira temática abordada na pesquisa foi prevenção de quedas, participaram 22 juízes, sendo 15 doutores (68%), 5 mestres (23%) e 2 alunos de graduação em enfermagem (9%). </a:t>
            </a:r>
          </a:p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Foi desenvolvido cartilha educativa, conforme ilustração:</a:t>
            </a:r>
          </a:p>
        </p:txBody>
      </p:sp>
      <p:sp>
        <p:nvSpPr>
          <p:cNvPr id="88" name="Google Shape;88;p1"/>
          <p:cNvSpPr txBox="1"/>
          <p:nvPr/>
        </p:nvSpPr>
        <p:spPr>
          <a:xfrm>
            <a:off x="16697073" y="33274592"/>
            <a:ext cx="15066294" cy="36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ct val="131971"/>
              <a:buFont typeface="Arial"/>
              <a:buNone/>
            </a:pPr>
            <a:r>
              <a:rPr lang="pt-BR" sz="3600" dirty="0"/>
              <a:t>O desenvolvimento da cartilha intitulada: almanaque para prevenção de quedas teve avaliação excelente pelos juízes experts e pelos idosos. </a:t>
            </a:r>
          </a:p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ct val="131971"/>
              <a:buFont typeface="Arial"/>
              <a:buNone/>
            </a:pPr>
            <a:r>
              <a:rPr lang="pt-BR" sz="3600" dirty="0"/>
              <a:t>A interação entre gerações propiciada pela aplicação do material desenvolvido fomenta o combate ao </a:t>
            </a:r>
            <a:r>
              <a:rPr lang="pt-BR" sz="3600" dirty="0" err="1"/>
              <a:t>idadismo</a:t>
            </a:r>
            <a:r>
              <a:rPr lang="pt-BR" sz="3600" dirty="0"/>
              <a:t>, unindo diversos públicos (jovens e idosos), contribuindo para a união familiar, respeito aos idosos, estimulo a autonomia, além do potencial de educação e promoção da saúde, bem como prevenção de doenças. </a:t>
            </a:r>
          </a:p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ct val="210526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6643790" y="38863555"/>
            <a:ext cx="15119578" cy="422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841"/>
              <a:buFont typeface="Arial"/>
              <a:buNone/>
            </a:pP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WHO. Relatório global da OMS sobre prevenção de quedas na velhice / WHO global 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report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falls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prevention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 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old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age. Fonte: São Paulo; SES; 2010. 64 p. 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ilus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graf. Disponível em: https://bvsms.saude.gov.br/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bvs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pt-BR" sz="35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publicacoes</a:t>
            </a:r>
            <a:r>
              <a:rPr lang="pt-BR" sz="35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/relatorio_prevencao_quedas_velhice.pdf. </a:t>
            </a:r>
            <a:endParaRPr sz="3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8108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2291317" y="5347717"/>
            <a:ext cx="28704945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pt-BR" sz="5400" b="1" i="0" u="none" strike="noStrike" cap="none" dirty="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BOM JESUS </a:t>
            </a:r>
            <a:r>
              <a:rPr lang="pt-BR" sz="5400" b="1" dirty="0">
                <a:solidFill>
                  <a:srgbClr val="7F7F7F"/>
                </a:solidFill>
              </a:rPr>
              <a:t>CENTRO</a:t>
            </a:r>
            <a:r>
              <a:rPr lang="pt-BR" sz="5400" b="1" i="0" u="none" strike="noStrike" cap="none" dirty="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 -  </a:t>
            </a:r>
            <a:r>
              <a:rPr lang="pt-BR" sz="5400" b="1" dirty="0">
                <a:solidFill>
                  <a:srgbClr val="7F7F7F"/>
                </a:solidFill>
              </a:rPr>
              <a:t>CURITIBA</a:t>
            </a:r>
            <a:endParaRPr sz="5400" b="1" i="0" u="none" strike="noStrike" cap="none" dirty="0">
              <a:solidFill>
                <a:srgbClr val="7F7F7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155032" y="11480373"/>
            <a:ext cx="14306555" cy="4545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24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r>
              <a:rPr lang="pt-BR" sz="4200" b="1" i="0" u="none" strike="noStrike" cap="none" dirty="0">
                <a:solidFill>
                  <a:srgbClr val="3B9B69"/>
                </a:solidFill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INTRODUÇÃO</a:t>
            </a:r>
            <a:endParaRPr lang="pt-BR" sz="4200" dirty="0">
              <a:solidFill>
                <a:srgbClr val="3B9B69"/>
              </a:solidFill>
              <a:highlight>
                <a:srgbClr val="FFFFFF"/>
              </a:highlight>
              <a:ea typeface="Arial Black"/>
            </a:endParaRPr>
          </a:p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r>
              <a:rPr lang="pt-BR" sz="3600" dirty="0">
                <a:solidFill>
                  <a:schemeClr val="dk1"/>
                </a:solidFill>
                <a:highlight>
                  <a:srgbClr val="FFFFFF"/>
                </a:highlight>
              </a:rPr>
              <a:t>As </a:t>
            </a:r>
            <a:r>
              <a:rPr lang="pt-BR" sz="36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gerontotecnologias</a:t>
            </a:r>
            <a:r>
              <a:rPr lang="pt-BR" sz="3600" dirty="0">
                <a:solidFill>
                  <a:schemeClr val="dk1"/>
                </a:solidFill>
                <a:highlight>
                  <a:srgbClr val="FFFFFF"/>
                </a:highlight>
              </a:rPr>
              <a:t> educacionais podem ser ferramentas passíveis relevantes para educação em saúde com idosos e interação entre gerações. Estimulam a </a:t>
            </a:r>
            <a:r>
              <a:rPr lang="pt-BR" sz="3600" dirty="0" err="1">
                <a:solidFill>
                  <a:schemeClr val="dk1"/>
                </a:solidFill>
                <a:highlight>
                  <a:srgbClr val="FFFFFF"/>
                </a:highlight>
              </a:rPr>
              <a:t>intergeracionalidade</a:t>
            </a:r>
            <a:r>
              <a:rPr lang="pt-BR" sz="3600" dirty="0">
                <a:solidFill>
                  <a:schemeClr val="dk1"/>
                </a:solidFill>
                <a:highlight>
                  <a:srgbClr val="FFFFFF"/>
                </a:highlight>
              </a:rPr>
              <a:t> com utilização de ações entre idosos e jovens (principalmente familiares – netos, bisnetos, filhos), promovendo aplicabilidade da </a:t>
            </a:r>
            <a:r>
              <a:rPr lang="pt-BR" sz="3600" dirty="0" err="1">
                <a:solidFill>
                  <a:schemeClr val="dk1"/>
                </a:solidFill>
                <a:highlight>
                  <a:srgbClr val="FFFFFF"/>
                </a:highlight>
              </a:rPr>
              <a:t>gerontotecnologia</a:t>
            </a:r>
            <a:r>
              <a:rPr lang="pt-BR" sz="3600" dirty="0">
                <a:solidFill>
                  <a:schemeClr val="dk1"/>
                </a:solidFill>
                <a:highlight>
                  <a:srgbClr val="FFFFFF"/>
                </a:highlight>
              </a:rPr>
              <a:t> educacional </a:t>
            </a:r>
            <a:r>
              <a:rPr lang="pt-BR" sz="3600" dirty="0" err="1">
                <a:solidFill>
                  <a:schemeClr val="dk1"/>
                </a:solidFill>
                <a:highlight>
                  <a:srgbClr val="FFFFFF"/>
                </a:highlight>
              </a:rPr>
              <a:t>gamificada</a:t>
            </a:r>
            <a:r>
              <a:rPr lang="pt-BR" sz="3600" dirty="0">
                <a:solidFill>
                  <a:schemeClr val="dk1"/>
                </a:solidFill>
                <a:highlight>
                  <a:srgbClr val="FFFFFF"/>
                </a:highlight>
              </a:rPr>
              <a:t> de forma atrativa e lúdica.</a:t>
            </a:r>
          </a:p>
        </p:txBody>
      </p:sp>
      <p:sp>
        <p:nvSpPr>
          <p:cNvPr id="92" name="Google Shape;92;p1"/>
          <p:cNvSpPr txBox="1"/>
          <p:nvPr/>
        </p:nvSpPr>
        <p:spPr>
          <a:xfrm>
            <a:off x="1298098" y="6716667"/>
            <a:ext cx="30465269" cy="1800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6200" b="1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INTEGRANDO GERAÇÕES E PROMOVENDO A SAÚDE: GERONTOTECNOLOGIAS EDUCACIONAIS GAMIFICADAS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200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600"/>
              <a:buFont typeface="Arial"/>
              <a:buNone/>
            </a:pPr>
            <a:endParaRPr sz="6200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2105428" y="9024060"/>
            <a:ext cx="28704900" cy="144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Área do conhecimento: </a:t>
            </a:r>
            <a:r>
              <a:rPr lang="pt-BR" sz="3600" b="1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Ciências </a:t>
            </a:r>
            <a:r>
              <a:rPr lang="pt-BR" sz="3600" b="1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da Saúde</a:t>
            </a:r>
            <a:r>
              <a:rPr lang="pt-BR" sz="3600" b="1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      </a:t>
            </a:r>
            <a:r>
              <a:rPr lang="pt-BR" sz="3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Aluno: </a:t>
            </a:r>
            <a:r>
              <a:rPr lang="pt-BR" sz="3600" b="1" dirty="0"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HAMMERSCHMIDT, Gabriela de Almeida</a:t>
            </a:r>
            <a:endParaRPr sz="3600" b="1" i="0" u="none" strike="noStrike" cap="none" dirty="0">
              <a:solidFill>
                <a:srgbClr val="000000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3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Orientador: </a:t>
            </a:r>
            <a:r>
              <a:rPr lang="pt-BR" sz="3600" b="1" i="0" u="none" strike="noStrike" cap="none" dirty="0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Prof. </a:t>
            </a:r>
            <a:r>
              <a:rPr lang="pt-BR" sz="3600" b="1" dirty="0"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Cornélio Schwambach</a:t>
            </a:r>
            <a:r>
              <a:rPr lang="pt-BR" sz="3600" b="1" i="0" u="none" strike="noStrike" cap="none" dirty="0">
                <a:solidFill>
                  <a:srgbClr val="000000"/>
                </a:solidFill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      </a:t>
            </a:r>
            <a:r>
              <a:rPr lang="pt-BR" sz="3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Categoria</a:t>
            </a:r>
            <a:r>
              <a:rPr lang="pt-BR"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pt-BR" sz="3600" b="1">
                <a:solidFill>
                  <a:schemeClr val="dk1"/>
                </a:solidFill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Vida</a:t>
            </a:r>
            <a:endParaRPr sz="3800" b="1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Arial"/>
              <a:buNone/>
            </a:pPr>
            <a:endParaRPr sz="3800" b="0" i="0" u="none" strike="noStrike" cap="none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endParaRPr sz="4000" b="0" i="0" u="none" strike="noStrike" cap="none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endParaRPr sz="4000" b="0" i="0" u="none" strike="noStrike" cap="none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16697073" y="37993593"/>
            <a:ext cx="12215821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200" b="0" i="0" u="none" strike="noStrike" cap="none" dirty="0">
                <a:solidFill>
                  <a:srgbClr val="3B9B69"/>
                </a:solidFill>
                <a:latin typeface="Arial Black"/>
                <a:ea typeface="Arial Black"/>
                <a:cs typeface="Arial Black"/>
                <a:sym typeface="Arial Black"/>
              </a:rPr>
              <a:t>REFERÊNCIAS</a:t>
            </a:r>
            <a:endParaRPr sz="4200" b="0" i="0" u="none" strike="noStrike" cap="none" dirty="0">
              <a:solidFill>
                <a:srgbClr val="3B9B6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1155032" y="11029670"/>
            <a:ext cx="30608336" cy="45719"/>
          </a:xfrm>
          <a:prstGeom prst="rect">
            <a:avLst/>
          </a:prstGeom>
          <a:solidFill>
            <a:srgbClr val="3B9B6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1298098" y="41997650"/>
            <a:ext cx="30465269" cy="45719"/>
          </a:xfrm>
          <a:prstGeom prst="rect">
            <a:avLst/>
          </a:prstGeom>
          <a:solidFill>
            <a:srgbClr val="3B9B6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3BBA7A1-25BA-6B8C-F91D-C90E95FADDFA}"/>
              </a:ext>
            </a:extLst>
          </p:cNvPr>
          <p:cNvSpPr txBox="1"/>
          <p:nvPr/>
        </p:nvSpPr>
        <p:spPr>
          <a:xfrm>
            <a:off x="1298099" y="16701319"/>
            <a:ext cx="1372418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200" b="0" i="0" u="none" strike="noStrike" cap="none" dirty="0">
                <a:solidFill>
                  <a:srgbClr val="3B9B69"/>
                </a:solidFill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OBJETIVOS</a:t>
            </a:r>
            <a:endParaRPr lang="pt-BR" sz="4200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ADAC36D0-ED24-3062-66D7-355F39403076}"/>
              </a:ext>
            </a:extLst>
          </p:cNvPr>
          <p:cNvSpPr txBox="1"/>
          <p:nvPr/>
        </p:nvSpPr>
        <p:spPr>
          <a:xfrm>
            <a:off x="1238248" y="30179409"/>
            <a:ext cx="1372418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200" b="0" i="0" u="none" strike="noStrike" cap="none" dirty="0">
                <a:solidFill>
                  <a:srgbClr val="3B9B69"/>
                </a:solidFill>
                <a:highlight>
                  <a:srgbClr val="FFFFFF"/>
                </a:highlight>
                <a:latin typeface="Arial Black"/>
                <a:ea typeface="Arial Black"/>
                <a:cs typeface="Arial Black"/>
                <a:sym typeface="Arial Black"/>
              </a:rPr>
              <a:t>MÉTODO</a:t>
            </a:r>
            <a:endParaRPr lang="pt-BR" sz="4200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D6E041E8-19E7-3461-90CF-66482FF2E5E6}"/>
              </a:ext>
            </a:extLst>
          </p:cNvPr>
          <p:cNvSpPr txBox="1"/>
          <p:nvPr/>
        </p:nvSpPr>
        <p:spPr>
          <a:xfrm>
            <a:off x="16554967" y="12045818"/>
            <a:ext cx="1372418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200" dirty="0">
                <a:solidFill>
                  <a:srgbClr val="3B9B69"/>
                </a:solidFill>
                <a:highlight>
                  <a:srgbClr val="FFFFFF"/>
                </a:highlight>
                <a:latin typeface="Arial Black"/>
                <a:sym typeface="Arial Black"/>
              </a:rPr>
              <a:t>ANÁLISE DE RESULTADOS</a:t>
            </a:r>
            <a:endParaRPr lang="pt-BR" sz="4200" dirty="0"/>
          </a:p>
        </p:txBody>
      </p:sp>
      <p:sp>
        <p:nvSpPr>
          <p:cNvPr id="10" name="Google Shape;94;p1">
            <a:extLst>
              <a:ext uri="{FF2B5EF4-FFF2-40B4-BE49-F238E27FC236}">
                <a16:creationId xmlns:a16="http://schemas.microsoft.com/office/drawing/2014/main" id="{E88E6AAB-ABEE-CA75-63C8-61D2C94615FC}"/>
              </a:ext>
            </a:extLst>
          </p:cNvPr>
          <p:cNvSpPr txBox="1"/>
          <p:nvPr/>
        </p:nvSpPr>
        <p:spPr>
          <a:xfrm>
            <a:off x="16643790" y="32421359"/>
            <a:ext cx="12215821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200" b="0" i="0" u="none" strike="noStrike" cap="none" dirty="0">
                <a:solidFill>
                  <a:srgbClr val="3B9B69"/>
                </a:solidFill>
                <a:latin typeface="Arial Black"/>
                <a:ea typeface="Arial Black"/>
                <a:cs typeface="Arial Black"/>
                <a:sym typeface="Arial Black"/>
              </a:rPr>
              <a:t>CONSIDERAÇÕES FINAIS</a:t>
            </a:r>
            <a:endParaRPr sz="4200" b="0" i="0" u="none" strike="noStrike" cap="none" dirty="0">
              <a:solidFill>
                <a:srgbClr val="3B9B6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D144AF38-64F2-08C7-C58C-8955788A0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5885" y="15626703"/>
            <a:ext cx="6348197" cy="89791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E57CB0-BC62-746D-3B79-7FE4F2E076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1059" y="350771"/>
            <a:ext cx="10317169" cy="4878406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0D4710D2-01EC-5078-A3A1-BA356323D6B5}"/>
              </a:ext>
            </a:extLst>
          </p:cNvPr>
          <p:cNvSpPr txBox="1"/>
          <p:nvPr/>
        </p:nvSpPr>
        <p:spPr>
          <a:xfrm>
            <a:off x="16643789" y="25643750"/>
            <a:ext cx="15589553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O material obteve pontuação excelente (superior) conforme os itens do SAM, tendo IVC de 0,94, com recomendação para utilização pelas pessoas idosas com no mínimo 6 anos de estudo. </a:t>
            </a:r>
          </a:p>
          <a:p>
            <a:pPr marL="0" marR="0" lvl="0" indent="0" algn="just" rtl="0">
              <a:spcAft>
                <a:spcPts val="0"/>
              </a:spcAft>
              <a:buClr>
                <a:schemeClr val="dk1"/>
              </a:buClr>
              <a:buSzPts val="4200"/>
              <a:buFont typeface="Arial"/>
              <a:buNone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Houve aplicação do protótipo com 3 idosos:</a:t>
            </a:r>
          </a:p>
          <a:p>
            <a:pPr marL="457200" marR="0" lvl="0" indent="-457200" algn="just" rtl="0"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§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todos gostaram e elogiaram o material desenvolvido, apontando como excelente. </a:t>
            </a:r>
          </a:p>
          <a:p>
            <a:pPr marL="457200" marR="0" lvl="0" indent="-457200" algn="just" rtl="0"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§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Referiram que melhoraram os conhecimentos em relação aos acidentes por quedas e como evitá-los</a:t>
            </a:r>
          </a:p>
          <a:p>
            <a:pPr marL="457200" marR="0" lvl="0" indent="-457200" algn="just" rtl="0"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§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Enfatizaram que as orientações ajudam a pensar na casa com mais atenção e cuidado, evitando que ocorram os acidentes por descuido; </a:t>
            </a:r>
          </a:p>
          <a:p>
            <a:pPr marL="457200" marR="0" lvl="0" indent="-457200" algn="just" rtl="0">
              <a:spcAft>
                <a:spcPts val="0"/>
              </a:spcAft>
              <a:buClr>
                <a:schemeClr val="dk1"/>
              </a:buClr>
              <a:buSzPts val="4200"/>
              <a:buFont typeface="Wingdings" panose="05000000000000000000" pitchFamily="2" charset="2"/>
              <a:buChar char="§"/>
            </a:pPr>
            <a:r>
              <a:rPr lang="pt-BR" sz="3500" dirty="0">
                <a:solidFill>
                  <a:schemeClr val="dk1"/>
                </a:solidFill>
                <a:highlight>
                  <a:srgbClr val="FFFFFF"/>
                </a:highlight>
              </a:rPr>
              <a:t>Elogiaram a possibilidade de fazer algo atrativo em conjunto com os jovens. 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4503BE92-EE8B-15FA-7D62-4DDEB13560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8686" y="18674702"/>
            <a:ext cx="4615056" cy="6430816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2940EAE-99D0-807D-50E7-C953C08B6D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54582" y="15626703"/>
            <a:ext cx="4043604" cy="5698412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930693F-23C2-4900-B46E-908571234CAF}"/>
              </a:ext>
            </a:extLst>
          </p:cNvPr>
          <p:cNvSpPr txBox="1"/>
          <p:nvPr/>
        </p:nvSpPr>
        <p:spPr>
          <a:xfrm>
            <a:off x="16828415" y="24858233"/>
            <a:ext cx="10230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/>
              <a:t>Fontes: Gabriela de Almeida </a:t>
            </a:r>
            <a:r>
              <a:rPr lang="pt-BR" sz="2800" dirty="0" err="1"/>
              <a:t>Hammerschimidt</a:t>
            </a:r>
            <a:endParaRPr lang="pt-BR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667</Words>
  <Application>Microsoft Office PowerPoint</Application>
  <PresentationFormat>Personalizar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8" baseType="lpstr">
      <vt:lpstr>Franklin Gothic</vt:lpstr>
      <vt:lpstr>Libre Franklin</vt:lpstr>
      <vt:lpstr>Arial</vt:lpstr>
      <vt:lpstr>Wingdings</vt:lpstr>
      <vt:lpstr>Arial Black</vt:lpstr>
      <vt:lpstr>Calibri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EDUARDO TADEU DE MORAES</dc:creator>
  <cp:lastModifiedBy>cornelio schwambach</cp:lastModifiedBy>
  <cp:revision>9</cp:revision>
  <dcterms:created xsi:type="dcterms:W3CDTF">2016-10-14T12:08:44Z</dcterms:created>
  <dcterms:modified xsi:type="dcterms:W3CDTF">2022-12-27T17:07:50Z</dcterms:modified>
</cp:coreProperties>
</file>