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</p:sldIdLst>
  <p:sldSz cx="28800425" cy="32399288"/>
  <p:notesSz cx="6858000" cy="9144000"/>
  <p:defaultTextStyle>
    <a:defPPr>
      <a:defRPr lang="pt-BR"/>
    </a:defPPr>
    <a:lvl1pPr marL="0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1pPr>
    <a:lvl2pPr marL="1748473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2pPr>
    <a:lvl3pPr marL="3496945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3pPr>
    <a:lvl4pPr marL="5245418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4pPr>
    <a:lvl5pPr marL="6993890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5pPr>
    <a:lvl6pPr marL="8742362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6pPr>
    <a:lvl7pPr marL="10490835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7pPr>
    <a:lvl8pPr marL="12239308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8pPr>
    <a:lvl9pPr marL="13987780" algn="l" defTabSz="3496945" rtl="0" eaLnBrk="1" latinLnBrk="0" hangingPunct="1">
      <a:defRPr sz="68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17" d="100"/>
          <a:sy n="17" d="100"/>
        </p:scale>
        <p:origin x="2251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0032" y="5302386"/>
            <a:ext cx="24480361" cy="11279752"/>
          </a:xfrm>
        </p:spPr>
        <p:txBody>
          <a:bodyPr anchor="b"/>
          <a:lstStyle>
            <a:lvl1pPr algn="ctr">
              <a:defRPr sz="1889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0053" y="17017128"/>
            <a:ext cx="21600319" cy="7822326"/>
          </a:xfrm>
        </p:spPr>
        <p:txBody>
          <a:bodyPr/>
          <a:lstStyle>
            <a:lvl1pPr marL="0" indent="0" algn="ctr">
              <a:buNone/>
              <a:defRPr sz="7559"/>
            </a:lvl1pPr>
            <a:lvl2pPr marL="1440043" indent="0" algn="ctr">
              <a:buNone/>
              <a:defRPr sz="6299"/>
            </a:lvl2pPr>
            <a:lvl3pPr marL="2880086" indent="0" algn="ctr">
              <a:buNone/>
              <a:defRPr sz="5669"/>
            </a:lvl3pPr>
            <a:lvl4pPr marL="4320129" indent="0" algn="ctr">
              <a:buNone/>
              <a:defRPr sz="5040"/>
            </a:lvl4pPr>
            <a:lvl5pPr marL="5760171" indent="0" algn="ctr">
              <a:buNone/>
              <a:defRPr sz="5040"/>
            </a:lvl5pPr>
            <a:lvl6pPr marL="7200214" indent="0" algn="ctr">
              <a:buNone/>
              <a:defRPr sz="5040"/>
            </a:lvl6pPr>
            <a:lvl7pPr marL="8640257" indent="0" algn="ctr">
              <a:buNone/>
              <a:defRPr sz="5040"/>
            </a:lvl7pPr>
            <a:lvl8pPr marL="10080300" indent="0" algn="ctr">
              <a:buNone/>
              <a:defRPr sz="5040"/>
            </a:lvl8pPr>
            <a:lvl9pPr marL="11520343" indent="0" algn="ctr">
              <a:buNone/>
              <a:defRPr sz="504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259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5487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5030" y="8077332"/>
            <a:ext cx="24840367" cy="13477201"/>
          </a:xfrm>
        </p:spPr>
        <p:txBody>
          <a:bodyPr anchor="b"/>
          <a:lstStyle>
            <a:lvl1pPr>
              <a:defRPr sz="1889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65030" y="21682033"/>
            <a:ext cx="24840367" cy="7087342"/>
          </a:xfrm>
        </p:spPr>
        <p:txBody>
          <a:bodyPr/>
          <a:lstStyle>
            <a:lvl1pPr marL="0" indent="0">
              <a:buNone/>
              <a:defRPr sz="7559">
                <a:solidFill>
                  <a:schemeClr val="tx1"/>
                </a:solidFill>
              </a:defRPr>
            </a:lvl1pPr>
            <a:lvl2pPr marL="1440043" indent="0">
              <a:buNone/>
              <a:defRPr sz="6299">
                <a:solidFill>
                  <a:schemeClr val="tx1">
                    <a:tint val="75000"/>
                  </a:schemeClr>
                </a:solidFill>
              </a:defRPr>
            </a:lvl2pPr>
            <a:lvl3pPr marL="288008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3pPr>
            <a:lvl4pPr marL="4320129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5760171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7200214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8640257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008030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1520343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0572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0029" y="8624810"/>
            <a:ext cx="12240181" cy="2055705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80215" y="8624810"/>
            <a:ext cx="12240181" cy="2055705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6387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1724969"/>
            <a:ext cx="24840367" cy="626236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3784" y="7942328"/>
            <a:ext cx="12183928" cy="3892412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40043" indent="0">
              <a:buNone/>
              <a:defRPr sz="6299" b="1"/>
            </a:lvl2pPr>
            <a:lvl3pPr marL="2880086" indent="0">
              <a:buNone/>
              <a:defRPr sz="5669" b="1"/>
            </a:lvl3pPr>
            <a:lvl4pPr marL="4320129" indent="0">
              <a:buNone/>
              <a:defRPr sz="5040" b="1"/>
            </a:lvl4pPr>
            <a:lvl5pPr marL="5760171" indent="0">
              <a:buNone/>
              <a:defRPr sz="5040" b="1"/>
            </a:lvl5pPr>
            <a:lvl6pPr marL="7200214" indent="0">
              <a:buNone/>
              <a:defRPr sz="5040" b="1"/>
            </a:lvl6pPr>
            <a:lvl7pPr marL="8640257" indent="0">
              <a:buNone/>
              <a:defRPr sz="5040" b="1"/>
            </a:lvl7pPr>
            <a:lvl8pPr marL="10080300" indent="0">
              <a:buNone/>
              <a:defRPr sz="5040" b="1"/>
            </a:lvl8pPr>
            <a:lvl9pPr marL="11520343" indent="0">
              <a:buNone/>
              <a:defRPr sz="504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3784" y="11834740"/>
            <a:ext cx="12183928" cy="1740712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580217" y="7942328"/>
            <a:ext cx="12243932" cy="3892412"/>
          </a:xfrm>
        </p:spPr>
        <p:txBody>
          <a:bodyPr anchor="b"/>
          <a:lstStyle>
            <a:lvl1pPr marL="0" indent="0">
              <a:buNone/>
              <a:defRPr sz="7559" b="1"/>
            </a:lvl1pPr>
            <a:lvl2pPr marL="1440043" indent="0">
              <a:buNone/>
              <a:defRPr sz="6299" b="1"/>
            </a:lvl2pPr>
            <a:lvl3pPr marL="2880086" indent="0">
              <a:buNone/>
              <a:defRPr sz="5669" b="1"/>
            </a:lvl3pPr>
            <a:lvl4pPr marL="4320129" indent="0">
              <a:buNone/>
              <a:defRPr sz="5040" b="1"/>
            </a:lvl4pPr>
            <a:lvl5pPr marL="5760171" indent="0">
              <a:buNone/>
              <a:defRPr sz="5040" b="1"/>
            </a:lvl5pPr>
            <a:lvl6pPr marL="7200214" indent="0">
              <a:buNone/>
              <a:defRPr sz="5040" b="1"/>
            </a:lvl6pPr>
            <a:lvl7pPr marL="8640257" indent="0">
              <a:buNone/>
              <a:defRPr sz="5040" b="1"/>
            </a:lvl7pPr>
            <a:lvl8pPr marL="10080300" indent="0">
              <a:buNone/>
              <a:defRPr sz="5040" b="1"/>
            </a:lvl8pPr>
            <a:lvl9pPr marL="11520343" indent="0">
              <a:buNone/>
              <a:defRPr sz="504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580217" y="11834740"/>
            <a:ext cx="12243932" cy="1740712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674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173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1964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2159952"/>
            <a:ext cx="9288887" cy="7559834"/>
          </a:xfrm>
        </p:spPr>
        <p:txBody>
          <a:bodyPr anchor="b"/>
          <a:lstStyle>
            <a:lvl1pPr>
              <a:defRPr sz="1007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3932" y="4664905"/>
            <a:ext cx="14580215" cy="23024494"/>
          </a:xfrm>
        </p:spPr>
        <p:txBody>
          <a:bodyPr/>
          <a:lstStyle>
            <a:lvl1pPr>
              <a:defRPr sz="10079"/>
            </a:lvl1pPr>
            <a:lvl2pPr>
              <a:defRPr sz="8819"/>
            </a:lvl2pPr>
            <a:lvl3pPr>
              <a:defRPr sz="7559"/>
            </a:lvl3pPr>
            <a:lvl4pPr>
              <a:defRPr sz="6299"/>
            </a:lvl4pPr>
            <a:lvl5pPr>
              <a:defRPr sz="6299"/>
            </a:lvl5pPr>
            <a:lvl6pPr>
              <a:defRPr sz="6299"/>
            </a:lvl6pPr>
            <a:lvl7pPr>
              <a:defRPr sz="6299"/>
            </a:lvl7pPr>
            <a:lvl8pPr>
              <a:defRPr sz="6299"/>
            </a:lvl8pPr>
            <a:lvl9pPr>
              <a:defRPr sz="6299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83780" y="9719786"/>
            <a:ext cx="9288887" cy="18007107"/>
          </a:xfrm>
        </p:spPr>
        <p:txBody>
          <a:bodyPr/>
          <a:lstStyle>
            <a:lvl1pPr marL="0" indent="0">
              <a:buNone/>
              <a:defRPr sz="5040"/>
            </a:lvl1pPr>
            <a:lvl2pPr marL="1440043" indent="0">
              <a:buNone/>
              <a:defRPr sz="4410"/>
            </a:lvl2pPr>
            <a:lvl3pPr marL="2880086" indent="0">
              <a:buNone/>
              <a:defRPr sz="3780"/>
            </a:lvl3pPr>
            <a:lvl4pPr marL="4320129" indent="0">
              <a:buNone/>
              <a:defRPr sz="3150"/>
            </a:lvl4pPr>
            <a:lvl5pPr marL="5760171" indent="0">
              <a:buNone/>
              <a:defRPr sz="3150"/>
            </a:lvl5pPr>
            <a:lvl6pPr marL="7200214" indent="0">
              <a:buNone/>
              <a:defRPr sz="3150"/>
            </a:lvl6pPr>
            <a:lvl7pPr marL="8640257" indent="0">
              <a:buNone/>
              <a:defRPr sz="3150"/>
            </a:lvl7pPr>
            <a:lvl8pPr marL="10080300" indent="0">
              <a:buNone/>
              <a:defRPr sz="3150"/>
            </a:lvl8pPr>
            <a:lvl9pPr marL="11520343" indent="0">
              <a:buNone/>
              <a:defRPr sz="31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8090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780" y="2159952"/>
            <a:ext cx="9288887" cy="7559834"/>
          </a:xfrm>
        </p:spPr>
        <p:txBody>
          <a:bodyPr anchor="b"/>
          <a:lstStyle>
            <a:lvl1pPr>
              <a:defRPr sz="1007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243932" y="4664905"/>
            <a:ext cx="14580215" cy="23024494"/>
          </a:xfrm>
        </p:spPr>
        <p:txBody>
          <a:bodyPr anchor="t"/>
          <a:lstStyle>
            <a:lvl1pPr marL="0" indent="0">
              <a:buNone/>
              <a:defRPr sz="10079"/>
            </a:lvl1pPr>
            <a:lvl2pPr marL="1440043" indent="0">
              <a:buNone/>
              <a:defRPr sz="8819"/>
            </a:lvl2pPr>
            <a:lvl3pPr marL="2880086" indent="0">
              <a:buNone/>
              <a:defRPr sz="7559"/>
            </a:lvl3pPr>
            <a:lvl4pPr marL="4320129" indent="0">
              <a:buNone/>
              <a:defRPr sz="6299"/>
            </a:lvl4pPr>
            <a:lvl5pPr marL="5760171" indent="0">
              <a:buNone/>
              <a:defRPr sz="6299"/>
            </a:lvl5pPr>
            <a:lvl6pPr marL="7200214" indent="0">
              <a:buNone/>
              <a:defRPr sz="6299"/>
            </a:lvl6pPr>
            <a:lvl7pPr marL="8640257" indent="0">
              <a:buNone/>
              <a:defRPr sz="6299"/>
            </a:lvl7pPr>
            <a:lvl8pPr marL="10080300" indent="0">
              <a:buNone/>
              <a:defRPr sz="6299"/>
            </a:lvl8pPr>
            <a:lvl9pPr marL="11520343" indent="0">
              <a:buNone/>
              <a:defRPr sz="6299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83780" y="9719786"/>
            <a:ext cx="9288887" cy="18007107"/>
          </a:xfrm>
        </p:spPr>
        <p:txBody>
          <a:bodyPr/>
          <a:lstStyle>
            <a:lvl1pPr marL="0" indent="0">
              <a:buNone/>
              <a:defRPr sz="5040"/>
            </a:lvl1pPr>
            <a:lvl2pPr marL="1440043" indent="0">
              <a:buNone/>
              <a:defRPr sz="4410"/>
            </a:lvl2pPr>
            <a:lvl3pPr marL="2880086" indent="0">
              <a:buNone/>
              <a:defRPr sz="3780"/>
            </a:lvl3pPr>
            <a:lvl4pPr marL="4320129" indent="0">
              <a:buNone/>
              <a:defRPr sz="3150"/>
            </a:lvl4pPr>
            <a:lvl5pPr marL="5760171" indent="0">
              <a:buNone/>
              <a:defRPr sz="3150"/>
            </a:lvl5pPr>
            <a:lvl6pPr marL="7200214" indent="0">
              <a:buNone/>
              <a:defRPr sz="3150"/>
            </a:lvl6pPr>
            <a:lvl7pPr marL="8640257" indent="0">
              <a:buNone/>
              <a:defRPr sz="3150"/>
            </a:lvl7pPr>
            <a:lvl8pPr marL="10080300" indent="0">
              <a:buNone/>
              <a:defRPr sz="3150"/>
            </a:lvl8pPr>
            <a:lvl9pPr marL="11520343" indent="0">
              <a:buNone/>
              <a:defRPr sz="31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8291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2450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610306" y="1724962"/>
            <a:ext cx="6210092" cy="2745689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0031" y="1724962"/>
            <a:ext cx="18270270" cy="27456899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7402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1724969"/>
            <a:ext cx="24840367" cy="62623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8624810"/>
            <a:ext cx="24840367" cy="20557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30029347"/>
            <a:ext cx="6480096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C5B94-B869-47F2-99CE-837CDC999CA5}" type="datetimeFigureOut">
              <a:rPr lang="pt-BR" smtClean="0"/>
              <a:t>04/01/2023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30029347"/>
            <a:ext cx="9720143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30029347"/>
            <a:ext cx="6480096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BD756-415C-4419-BDE9-730212C47C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5443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hyperlink" Target="https://www.cnnbrasil.com.br/nacional/a-cada-10-minutos-uma-mulher-sofreu-abuso-sexual-no-primeiro-semestre-de-202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cnnbrasil.com.br/nacional/a-cada-10-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aralelogramo 13">
            <a:extLst>
              <a:ext uri="{FF2B5EF4-FFF2-40B4-BE49-F238E27FC236}">
                <a16:creationId xmlns:a16="http://schemas.microsoft.com/office/drawing/2014/main" id="{10997A6D-77F8-4235-8AFF-24C3F4C0A6DA}"/>
              </a:ext>
            </a:extLst>
          </p:cNvPr>
          <p:cNvSpPr/>
          <p:nvPr/>
        </p:nvSpPr>
        <p:spPr>
          <a:xfrm>
            <a:off x="1778564" y="5881028"/>
            <a:ext cx="25793341" cy="2364546"/>
          </a:xfrm>
          <a:prstGeom prst="parallelogram">
            <a:avLst/>
          </a:prstGeom>
          <a:gradFill>
            <a:gsLst>
              <a:gs pos="35000">
                <a:schemeClr val="accent6">
                  <a:lumMod val="0"/>
                  <a:lumOff val="100000"/>
                </a:schemeClr>
              </a:gs>
              <a:gs pos="95000">
                <a:srgbClr val="FFFF00"/>
              </a:gs>
            </a:gsLst>
            <a:path path="circle">
              <a:fillToRect l="50000" t="-80000" r="50000" b="180000"/>
            </a:path>
          </a:gra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33" name="Retângulo 32"/>
          <p:cNvSpPr/>
          <p:nvPr/>
        </p:nvSpPr>
        <p:spPr>
          <a:xfrm>
            <a:off x="-55187" y="5881028"/>
            <a:ext cx="28800425" cy="263190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13" name="CaixaDeTexto 12"/>
          <p:cNvSpPr txBox="1"/>
          <p:nvPr/>
        </p:nvSpPr>
        <p:spPr>
          <a:xfrm>
            <a:off x="1657211" y="6153382"/>
            <a:ext cx="25914694" cy="173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333" dirty="0">
                <a:latin typeface="Arial" panose="020B0604020202020204" pitchFamily="34" charset="0"/>
                <a:cs typeface="Arial" panose="020B0604020202020204" pitchFamily="34" charset="0"/>
              </a:rPr>
              <a:t>Integrantes: Nicole Borges, Aline Brito, Washington Oliveira –3º Integrado Eletrônica</a:t>
            </a:r>
          </a:p>
          <a:p>
            <a:pPr algn="ctr"/>
            <a:r>
              <a:rPr lang="pt-BR" sz="5333" dirty="0">
                <a:latin typeface="Arial" panose="020B0604020202020204" pitchFamily="34" charset="0"/>
                <a:cs typeface="Arial" panose="020B0604020202020204" pitchFamily="34" charset="0"/>
              </a:rPr>
              <a:t>Orientadores: Profs. </a:t>
            </a:r>
            <a:r>
              <a:rPr lang="pt-BR" sz="5333" dirty="0" err="1">
                <a:latin typeface="Arial" panose="020B0604020202020204" pitchFamily="34" charset="0"/>
                <a:cs typeface="Arial" panose="020B0604020202020204" pitchFamily="34" charset="0"/>
              </a:rPr>
              <a:t>Marcelus</a:t>
            </a:r>
            <a:r>
              <a:rPr lang="pt-BR" sz="53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5333" dirty="0" err="1">
                <a:latin typeface="Arial" panose="020B0604020202020204" pitchFamily="34" charset="0"/>
                <a:cs typeface="Arial" panose="020B0604020202020204" pitchFamily="34" charset="0"/>
              </a:rPr>
              <a:t>Guirardello</a:t>
            </a:r>
            <a:r>
              <a:rPr lang="pt-BR" sz="5333" dirty="0">
                <a:latin typeface="Arial" panose="020B0604020202020204" pitchFamily="34" charset="0"/>
                <a:cs typeface="Arial" panose="020B0604020202020204" pitchFamily="34" charset="0"/>
              </a:rPr>
              <a:t> e Regina </a:t>
            </a:r>
            <a:r>
              <a:rPr lang="pt-BR" sz="5333" dirty="0" err="1">
                <a:latin typeface="Arial" panose="020B0604020202020204" pitchFamily="34" charset="0"/>
                <a:cs typeface="Arial" panose="020B0604020202020204" pitchFamily="34" charset="0"/>
              </a:rPr>
              <a:t>Kawakami</a:t>
            </a:r>
            <a:r>
              <a:rPr lang="pt-BR" sz="533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7" name="CaixaDeTexto 26"/>
          <p:cNvSpPr txBox="1"/>
          <p:nvPr/>
        </p:nvSpPr>
        <p:spPr>
          <a:xfrm>
            <a:off x="0" y="9904644"/>
            <a:ext cx="1424105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56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Devido ao aumento no índice de violência doméstica acentuado com a pandemia da COVID-19, o grupo estabeleceu como objetivo um projeto que beneficie a causa. Para tal, foi desenvolvido o DELEM (Dispositivo Eletrônico Localizador Emergencial Para Mulheres) que é um dispositivo de auxílio às mulheres, servindo como um pedido de socorro imediato. O dispositivo possui a função de gravar uma mensagem de áudio, emitir  a localização da vítima  e encaminhar esses dados a um contato de segurança já determinado. Em suma, esse dispositivo busca auxiliar mulheres com obtenção de provas e socorro imediato quando solicitado.</a:t>
            </a:r>
            <a:endParaRPr lang="pt-BR" sz="356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14525353" y="10004995"/>
            <a:ext cx="14241055" cy="3922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556" dirty="0">
                <a:latin typeface="Arial" panose="020B0604020202020204" pitchFamily="34" charset="0"/>
                <a:cs typeface="Arial" panose="020B0604020202020204" pitchFamily="34" charset="0"/>
              </a:rPr>
              <a:t>O objetivo do projeto DELEM é ser um dispositivo prático, acessível e barato, que sirva de auxílio para as mulheres que estejam em situação de perigo de forma imediata, independente do local em que estiverem. Sua principal finalidade é contribuir para a causa e ajudar as mulheres a se sentirem mais seguras em seu dia a dia, e, posteriormente, possibilitar a obtenção de futuras provas para uma denúncia formal.</a:t>
            </a:r>
          </a:p>
        </p:txBody>
      </p:sp>
      <p:sp>
        <p:nvSpPr>
          <p:cNvPr id="29" name="CaixaDeTexto 28"/>
          <p:cNvSpPr txBox="1"/>
          <p:nvPr/>
        </p:nvSpPr>
        <p:spPr>
          <a:xfrm>
            <a:off x="35936" y="17527736"/>
            <a:ext cx="14241055" cy="337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56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Visando uma maior praticidade e funcionamento, o dispositivo será conectado via Bluetooth ao aplicativo desenvolvido dentro da plataforma Mit App Inventor, que estará instalado no celular. Dessa forma, o botão emergencial inserido no dispositivo físico não precisa estar junto do aparelho celular, quando acionado o aplicativo conectará automaticamente.</a:t>
            </a:r>
            <a:endParaRPr lang="pt-BR" sz="356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14465468" y="17464300"/>
            <a:ext cx="14241055" cy="3671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0">
              <a:spcBef>
                <a:spcPts val="1200"/>
              </a:spcBef>
              <a:spcAft>
                <a:spcPts val="1200"/>
              </a:spcAft>
            </a:pPr>
            <a:r>
              <a:rPr lang="pt-BR" sz="356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 o desenvolvimento do DELEM, espera-se que as mulheres possam se sentir mais seguras e protegidas, além de poder contar com a possibilidade de solicitar ajuda instantânea através do botão de emergência</a:t>
            </a:r>
            <a:r>
              <a:rPr lang="pt-BR" sz="356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bem como, utilizar como recurso judicial em um possível processo civil. </a:t>
            </a:r>
            <a:endParaRPr lang="pt-BR" sz="356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pt-BR" sz="900" dirty="0"/>
            </a:br>
            <a:endParaRPr lang="pt-BR" sz="3556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743252" y="1845994"/>
            <a:ext cx="1983014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000" b="1" dirty="0">
                <a:latin typeface="Arial" panose="020B0604020202020204" pitchFamily="34" charset="0"/>
                <a:cs typeface="Arial" panose="020B0604020202020204" pitchFamily="34" charset="0"/>
              </a:rPr>
              <a:t>DELEM</a:t>
            </a:r>
          </a:p>
        </p:txBody>
      </p:sp>
      <p:sp>
        <p:nvSpPr>
          <p:cNvPr id="11" name="Triângulo isósceles 10">
            <a:extLst>
              <a:ext uri="{FF2B5EF4-FFF2-40B4-BE49-F238E27FC236}">
                <a16:creationId xmlns:a16="http://schemas.microsoft.com/office/drawing/2014/main" id="{4D507378-EAF9-412B-857B-5E786B39B35F}"/>
              </a:ext>
            </a:extLst>
          </p:cNvPr>
          <p:cNvSpPr/>
          <p:nvPr/>
        </p:nvSpPr>
        <p:spPr>
          <a:xfrm rot="5400000">
            <a:off x="1719294" y="-1548945"/>
            <a:ext cx="4047916" cy="7526945"/>
          </a:xfrm>
          <a:prstGeom prst="triangle">
            <a:avLst>
              <a:gd name="adj" fmla="val 4882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 dirty="0"/>
          </a:p>
        </p:txBody>
      </p:sp>
      <p:sp>
        <p:nvSpPr>
          <p:cNvPr id="5" name="Retângulo 4"/>
          <p:cNvSpPr/>
          <p:nvPr/>
        </p:nvSpPr>
        <p:spPr>
          <a:xfrm>
            <a:off x="-109423" y="1"/>
            <a:ext cx="28897002" cy="323992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7" name="Triângulo retângulo 6"/>
          <p:cNvSpPr/>
          <p:nvPr/>
        </p:nvSpPr>
        <p:spPr>
          <a:xfrm rot="16200000">
            <a:off x="23864129" y="27532856"/>
            <a:ext cx="4269102" cy="5426989"/>
          </a:xfrm>
          <a:prstGeom prst="rt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0032" y="30096762"/>
            <a:ext cx="3619734" cy="1968856"/>
          </a:xfrm>
          <a:prstGeom prst="rect">
            <a:avLst/>
          </a:prstGeom>
        </p:spPr>
      </p:pic>
      <p:sp>
        <p:nvSpPr>
          <p:cNvPr id="2" name="Retângulo de cantos arredondados 1"/>
          <p:cNvSpPr/>
          <p:nvPr/>
        </p:nvSpPr>
        <p:spPr>
          <a:xfrm>
            <a:off x="3575" y="8527905"/>
            <a:ext cx="14182293" cy="95190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6" name="CaixaDeTexto 5"/>
          <p:cNvSpPr txBox="1"/>
          <p:nvPr/>
        </p:nvSpPr>
        <p:spPr>
          <a:xfrm>
            <a:off x="309109" y="8529923"/>
            <a:ext cx="3874542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333" b="1" dirty="0">
                <a:latin typeface="Arial" panose="020B0604020202020204" pitchFamily="34" charset="0"/>
                <a:cs typeface="Arial" panose="020B0604020202020204" pitchFamily="34" charset="0"/>
              </a:rPr>
              <a:t>RESUMO</a:t>
            </a:r>
          </a:p>
        </p:txBody>
      </p:sp>
      <p:sp>
        <p:nvSpPr>
          <p:cNvPr id="32" name="Retângulo de cantos arredondados 31"/>
          <p:cNvSpPr/>
          <p:nvPr/>
        </p:nvSpPr>
        <p:spPr>
          <a:xfrm>
            <a:off x="14539215" y="8524745"/>
            <a:ext cx="14182293" cy="95190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34" name="CaixaDeTexto 33"/>
          <p:cNvSpPr txBox="1"/>
          <p:nvPr/>
        </p:nvSpPr>
        <p:spPr>
          <a:xfrm>
            <a:off x="14903511" y="8607238"/>
            <a:ext cx="3874542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333" b="1" dirty="0">
                <a:latin typeface="Arial" panose="020B0604020202020204" pitchFamily="34" charset="0"/>
                <a:cs typeface="Arial" panose="020B0604020202020204" pitchFamily="34" charset="0"/>
              </a:rPr>
              <a:t>OBJETIVO</a:t>
            </a:r>
          </a:p>
        </p:txBody>
      </p:sp>
      <p:sp>
        <p:nvSpPr>
          <p:cNvPr id="35" name="Retângulo de cantos arredondados 34"/>
          <p:cNvSpPr/>
          <p:nvPr/>
        </p:nvSpPr>
        <p:spPr>
          <a:xfrm>
            <a:off x="7373" y="16117381"/>
            <a:ext cx="14182293" cy="95190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36" name="CaixaDeTexto 35"/>
          <p:cNvSpPr txBox="1"/>
          <p:nvPr/>
        </p:nvSpPr>
        <p:spPr>
          <a:xfrm>
            <a:off x="360720" y="16119400"/>
            <a:ext cx="5998477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333" b="1" dirty="0">
                <a:latin typeface="Arial" panose="020B0604020202020204" pitchFamily="34" charset="0"/>
                <a:cs typeface="Arial" panose="020B0604020202020204" pitchFamily="34" charset="0"/>
              </a:rPr>
              <a:t>METODOLOGIA</a:t>
            </a:r>
          </a:p>
        </p:txBody>
      </p:sp>
      <p:sp>
        <p:nvSpPr>
          <p:cNvPr id="37" name="Retângulo de cantos arredondados 36"/>
          <p:cNvSpPr/>
          <p:nvPr/>
        </p:nvSpPr>
        <p:spPr>
          <a:xfrm>
            <a:off x="14525353" y="16142598"/>
            <a:ext cx="14182293" cy="95190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38" name="CaixaDeTexto 37"/>
          <p:cNvSpPr txBox="1"/>
          <p:nvPr/>
        </p:nvSpPr>
        <p:spPr>
          <a:xfrm>
            <a:off x="14896358" y="16119400"/>
            <a:ext cx="9871045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333" b="1" dirty="0">
                <a:latin typeface="Arial" panose="020B0604020202020204" pitchFamily="34" charset="0"/>
                <a:cs typeface="Arial" panose="020B0604020202020204" pitchFamily="34" charset="0"/>
              </a:rPr>
              <a:t>RESULTADOS ESPERADOS</a:t>
            </a:r>
          </a:p>
        </p:txBody>
      </p:sp>
      <p:sp>
        <p:nvSpPr>
          <p:cNvPr id="39" name="Retângulo de cantos arredondados 38"/>
          <p:cNvSpPr/>
          <p:nvPr/>
        </p:nvSpPr>
        <p:spPr>
          <a:xfrm>
            <a:off x="36753" y="25836246"/>
            <a:ext cx="14182293" cy="95190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40" name="CaixaDeTexto 39"/>
          <p:cNvSpPr txBox="1"/>
          <p:nvPr/>
        </p:nvSpPr>
        <p:spPr>
          <a:xfrm>
            <a:off x="199700" y="25855694"/>
            <a:ext cx="11256995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333" b="1" dirty="0">
                <a:latin typeface="Arial" panose="020B0604020202020204" pitchFamily="34" charset="0"/>
                <a:cs typeface="Arial" panose="020B0604020202020204" pitchFamily="34" charset="0"/>
              </a:rPr>
              <a:t>REFERÊNCIAS BIBLIOGRÁFICAS</a:t>
            </a:r>
          </a:p>
        </p:txBody>
      </p:sp>
      <p:sp>
        <p:nvSpPr>
          <p:cNvPr id="42" name="Elipse 41"/>
          <p:cNvSpPr/>
          <p:nvPr/>
        </p:nvSpPr>
        <p:spPr>
          <a:xfrm>
            <a:off x="26906135" y="3944052"/>
            <a:ext cx="1785098" cy="178509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6119"/>
          </a:p>
        </p:txBody>
      </p:sp>
      <p:sp>
        <p:nvSpPr>
          <p:cNvPr id="31" name="CaixaDeTexto 30"/>
          <p:cNvSpPr txBox="1"/>
          <p:nvPr/>
        </p:nvSpPr>
        <p:spPr>
          <a:xfrm>
            <a:off x="7373" y="22851740"/>
            <a:ext cx="14241055" cy="688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20000"/>
              </a:lnSpc>
              <a:buClr>
                <a:schemeClr val="dk1"/>
              </a:buClr>
              <a:buSzPts val="1100"/>
            </a:pPr>
            <a:endParaRPr lang="pt-BR" sz="3556" dirty="0">
              <a:solidFill>
                <a:schemeClr val="dk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00" y="1553426"/>
            <a:ext cx="4496650" cy="1296225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4C77B8CC-2CB1-4643-B428-919645111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58455" y="22633377"/>
            <a:ext cx="5010916" cy="7055247"/>
          </a:xfrm>
          <a:prstGeom prst="rect">
            <a:avLst/>
          </a:prstGeom>
        </p:spPr>
      </p:pic>
      <p:pic>
        <p:nvPicPr>
          <p:cNvPr id="20" name="Imagem 19" descr="Desenho de um círculo&#10;&#10;Descrição gerada automaticamente com confiança média">
            <a:extLst>
              <a:ext uri="{FF2B5EF4-FFF2-40B4-BE49-F238E27FC236}">
                <a16:creationId xmlns:a16="http://schemas.microsoft.com/office/drawing/2014/main" id="{8C1F5834-C918-3EFD-A0B9-A4D1120B36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9398" y="22709316"/>
            <a:ext cx="4596737" cy="6504815"/>
          </a:xfrm>
          <a:prstGeom prst="rect">
            <a:avLst/>
          </a:prstGeom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98F3B9C7-B620-2008-6A6E-2647BCA2FBCF}"/>
              </a:ext>
            </a:extLst>
          </p:cNvPr>
          <p:cNvSpPr txBox="1"/>
          <p:nvPr/>
        </p:nvSpPr>
        <p:spPr>
          <a:xfrm>
            <a:off x="7373" y="26696664"/>
            <a:ext cx="14241055" cy="6800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2870" marR="461010" algn="just">
              <a:lnSpc>
                <a:spcPct val="107000"/>
              </a:lnSpc>
              <a:spcBef>
                <a:spcPts val="470"/>
              </a:spcBef>
              <a:spcAft>
                <a:spcPts val="0"/>
              </a:spcAft>
            </a:pPr>
            <a:endParaRPr lang="pt-BR" sz="355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102870" marR="461010" algn="just">
              <a:lnSpc>
                <a:spcPct val="107000"/>
              </a:lnSpc>
              <a:spcBef>
                <a:spcPts val="470"/>
              </a:spcBef>
              <a:spcAft>
                <a:spcPts val="0"/>
              </a:spcAft>
            </a:pP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CNN, Brasil. A cada 10 minutos, uma mulher sofreu abuso sexual no primeiro semestre de</a:t>
            </a:r>
            <a:r>
              <a:rPr lang="pt-BR" sz="3550" spc="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2021.</a:t>
            </a:r>
            <a:r>
              <a:rPr lang="pt-BR" sz="3550" spc="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Disponível</a:t>
            </a:r>
            <a:r>
              <a:rPr lang="pt-BR" sz="3550" spc="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em:&lt;</a:t>
            </a:r>
            <a:r>
              <a:rPr lang="pt-BR" sz="3550" spc="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u="sng" dirty="0">
                <a:solidFill>
                  <a:srgbClr val="0462C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hlinkClick r:id="rId6"/>
              </a:rPr>
              <a:t>https://www.cnnbrasil.com.br/nacional/a-cada-10-</a:t>
            </a:r>
            <a:r>
              <a:rPr lang="pt-BR" sz="3550" spc="-295" dirty="0">
                <a:solidFill>
                  <a:srgbClr val="0462C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u="sng" dirty="0">
                <a:solidFill>
                  <a:srgbClr val="0462C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hlinkClick r:id="rId7"/>
              </a:rPr>
              <a:t>minutos-uma-mulher-sofreu-abuso-sexual-no-primeiro-semestre-de-2021/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&gt;</a:t>
            </a:r>
            <a:r>
              <a:rPr lang="pt-BR" sz="3550" spc="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acesso</a:t>
            </a:r>
            <a:r>
              <a:rPr lang="pt-BR" sz="3550" spc="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em:</a:t>
            </a:r>
            <a:r>
              <a:rPr lang="pt-BR" sz="3550" spc="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04</a:t>
            </a:r>
            <a:r>
              <a:rPr lang="pt-BR" sz="3550" spc="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abr.</a:t>
            </a:r>
            <a:r>
              <a:rPr lang="pt-BR" sz="3550" spc="-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pt-BR" sz="355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2022.</a:t>
            </a:r>
          </a:p>
          <a:p>
            <a:pPr marL="102870" marR="461010" algn="just">
              <a:lnSpc>
                <a:spcPct val="107000"/>
              </a:lnSpc>
              <a:spcBef>
                <a:spcPts val="470"/>
              </a:spcBef>
              <a:spcAft>
                <a:spcPts val="0"/>
              </a:spcAft>
            </a:pPr>
            <a:r>
              <a:rPr lang="pt-BR" sz="3550" dirty="0">
                <a:latin typeface="Arial" panose="020B0604020202020204" pitchFamily="34" charset="0"/>
                <a:ea typeface="Arial" panose="020B0604020202020204" pitchFamily="34" charset="0"/>
              </a:rPr>
              <a:t>MIT APP INVENTOR. Disponível em:&lt; https://appinventor.mit.edu/&gt; acesso em: fev. 2022.</a:t>
            </a:r>
          </a:p>
          <a:p>
            <a:pPr marL="102870" marR="461010" algn="just">
              <a:lnSpc>
                <a:spcPct val="107000"/>
              </a:lnSpc>
              <a:spcBef>
                <a:spcPts val="470"/>
              </a:spcBef>
              <a:spcAft>
                <a:spcPts val="0"/>
              </a:spcAft>
            </a:pPr>
            <a:endParaRPr lang="pt-BR" sz="355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102870" marR="461010" algn="just">
              <a:lnSpc>
                <a:spcPct val="107000"/>
              </a:lnSpc>
              <a:spcBef>
                <a:spcPts val="470"/>
              </a:spcBef>
              <a:spcAft>
                <a:spcPts val="0"/>
              </a:spcAft>
            </a:pPr>
            <a:endParaRPr lang="pt-BR" sz="355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102870" marR="461010" algn="just">
              <a:lnSpc>
                <a:spcPct val="107000"/>
              </a:lnSpc>
              <a:spcBef>
                <a:spcPts val="470"/>
              </a:spcBef>
              <a:spcAft>
                <a:spcPts val="0"/>
              </a:spcAft>
            </a:pPr>
            <a:endParaRPr lang="pt-BR" sz="355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5857005" y="22146332"/>
            <a:ext cx="4989444" cy="64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60" dirty="0">
                <a:latin typeface="Arial" panose="020B0604020202020204" pitchFamily="34" charset="0"/>
                <a:cs typeface="Arial" panose="020B0604020202020204" pitchFamily="34" charset="0"/>
              </a:rPr>
              <a:t>Dispositivo Eletrônico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3201947" y="21993202"/>
            <a:ext cx="4596737" cy="64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60" dirty="0">
                <a:latin typeface="Arial" panose="020B0604020202020204" pitchFamily="34" charset="0"/>
                <a:cs typeface="Arial" panose="020B0604020202020204" pitchFamily="34" charset="0"/>
              </a:rPr>
              <a:t>Logotipo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16840782" y="29738334"/>
            <a:ext cx="7698234" cy="64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60" dirty="0">
                <a:latin typeface="Arial" panose="020B0604020202020204" pitchFamily="34" charset="0"/>
                <a:cs typeface="Arial" panose="020B0604020202020204" pitchFamily="34" charset="0"/>
              </a:rPr>
              <a:t>Fonte própria 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22679430" y="29758287"/>
            <a:ext cx="3021981" cy="6401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560" dirty="0">
                <a:latin typeface="Arial" panose="020B0604020202020204" pitchFamily="34" charset="0"/>
                <a:cs typeface="Arial" panose="020B0604020202020204" pitchFamily="34" charset="0"/>
              </a:rPr>
              <a:t>Fonte própria 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2298" y="21095000"/>
            <a:ext cx="12315158" cy="4330485"/>
          </a:xfrm>
          <a:prstGeom prst="rect">
            <a:avLst/>
          </a:prstGeom>
        </p:spPr>
      </p:pic>
      <p:sp>
        <p:nvSpPr>
          <p:cNvPr id="41" name="CaixaDeTexto 40"/>
          <p:cNvSpPr txBox="1"/>
          <p:nvPr/>
        </p:nvSpPr>
        <p:spPr>
          <a:xfrm>
            <a:off x="1882101" y="21257855"/>
            <a:ext cx="5628498" cy="64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60" dirty="0">
                <a:latin typeface="Arial" panose="020B0604020202020204" pitchFamily="34" charset="0"/>
                <a:cs typeface="Arial" panose="020B0604020202020204" pitchFamily="34" charset="0"/>
              </a:rPr>
              <a:t>Programação em blocos</a:t>
            </a:r>
          </a:p>
        </p:txBody>
      </p:sp>
      <p:sp>
        <p:nvSpPr>
          <p:cNvPr id="44" name="CaixaDeTexto 43"/>
          <p:cNvSpPr txBox="1"/>
          <p:nvPr/>
        </p:nvSpPr>
        <p:spPr>
          <a:xfrm>
            <a:off x="5650731" y="25030620"/>
            <a:ext cx="7698234" cy="64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560" dirty="0">
                <a:latin typeface="Arial" panose="020B0604020202020204" pitchFamily="34" charset="0"/>
                <a:cs typeface="Arial" panose="020B0604020202020204" pitchFamily="34" charset="0"/>
              </a:rPr>
              <a:t>Fonte própria </a:t>
            </a:r>
          </a:p>
        </p:txBody>
      </p:sp>
      <p:pic>
        <p:nvPicPr>
          <p:cNvPr id="1026" name="Picture 2" descr="IX Bragantec é encerrada com premiação cheia de ansiedade e emoção">
            <a:extLst>
              <a:ext uri="{FF2B5EF4-FFF2-40B4-BE49-F238E27FC236}">
                <a16:creationId xmlns:a16="http://schemas.microsoft.com/office/drawing/2014/main" id="{63C03814-3F87-2FB7-D799-882089BAB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3861" y="789932"/>
            <a:ext cx="6306628" cy="456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43827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397</Words>
  <Application>Microsoft Office PowerPoint</Application>
  <PresentationFormat>Personalizar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Daniel</dc:creator>
  <cp:lastModifiedBy>Aline de Lima Brito</cp:lastModifiedBy>
  <cp:revision>38</cp:revision>
  <dcterms:created xsi:type="dcterms:W3CDTF">2017-07-11T16:55:04Z</dcterms:created>
  <dcterms:modified xsi:type="dcterms:W3CDTF">2023-01-05T01:28:26Z</dcterms:modified>
</cp:coreProperties>
</file>