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32385000" cy="43192700"/>
  <p:notesSz cx="6858000" cy="9144000"/>
  <p:embeddedFontLst>
    <p:embeddedFont>
      <p:font typeface="Arimo" panose="020B0604020202020204" pitchFamily="34" charset="0"/>
      <p:regular r:id="rId3"/>
    </p:embeddedFont>
    <p:embeddedFont>
      <p:font typeface="Arimo Bold" panose="020B0704020202020204" pitchFamily="34" charset="0"/>
      <p:regular r:id="rId4"/>
    </p:embeddedFont>
    <p:embeddedFont>
      <p:font typeface="Arimo Bold Italics" panose="020B0704020202090204" pitchFamily="34" charset="0"/>
      <p:regular r:id="rId5"/>
    </p:embeddedFont>
    <p:embeddedFont>
      <p:font typeface="Arimo Italics" panose="020B0604020202090204" pitchFamily="34" charset="0"/>
      <p:regular r:id="rId6"/>
    </p:embeddedFont>
    <p:embeddedFont>
      <p:font typeface="Open Sans" panose="020B0606030504020204" pitchFamily="34" charset="0"/>
      <p:regular r:id="rId7"/>
    </p:embeddedFont>
    <p:embeddedFont>
      <p:font typeface="Open Sans Bold" panose="020B0806030504020204" pitchFamily="34" charset="0"/>
      <p:regular r:id="rId8"/>
    </p:embeddedFont>
    <p:embeddedFont>
      <p:font typeface="Open Sans Bold Italics" panose="020B0806030504020204" pitchFamily="34" charset="0"/>
      <p:regular r:id="rId9"/>
    </p:embeddedFont>
    <p:embeddedFont>
      <p:font typeface="Open Sans Extra Bold" panose="020B0906030804020204" pitchFamily="34" charset="0"/>
      <p:regular r:id="rId10"/>
    </p:embeddedFont>
    <p:embeddedFont>
      <p:font typeface="Open Sans Extra Bold Italics" panose="020B0906030804020204" pitchFamily="34" charset="0"/>
      <p:regular r:id="rId11"/>
    </p:embeddedFont>
    <p:embeddedFont>
      <p:font typeface="Open Sans Italics" panose="020B0606030504020204" pitchFamily="34" charset="0"/>
      <p:regular r:id="rId12"/>
    </p:embeddedFont>
    <p:embeddedFont>
      <p:font typeface="Open Sans Light" panose="020B0306030504020204" pitchFamily="34" charset="0"/>
      <p:regular r:id="rId13"/>
    </p:embeddedFont>
    <p:embeddedFont>
      <p:font typeface="Open Sans Light Bold" panose="020B0806030504020204" pitchFamily="34" charset="0"/>
      <p:regular r:id="rId14"/>
    </p:embeddedFont>
    <p:embeddedFont>
      <p:font typeface="Open Sans Light Bold Italics" panose="020B0806030504020204" pitchFamily="34" charset="0"/>
      <p:regular r:id="rId15"/>
    </p:embeddedFont>
    <p:embeddedFont>
      <p:font typeface="Open Sans Light Italics" panose="020B0306030504020204" pitchFamily="34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 /><Relationship Id="rId13" Type="http://schemas.openxmlformats.org/officeDocument/2006/relationships/font" Target="fonts/font11.fntdata" /><Relationship Id="rId18" Type="http://schemas.openxmlformats.org/officeDocument/2006/relationships/viewProps" Target="viewProps.xml" /><Relationship Id="rId3" Type="http://schemas.openxmlformats.org/officeDocument/2006/relationships/font" Target="fonts/font1.fntdata" /><Relationship Id="rId7" Type="http://schemas.openxmlformats.org/officeDocument/2006/relationships/font" Target="fonts/font5.fntdata" /><Relationship Id="rId12" Type="http://schemas.openxmlformats.org/officeDocument/2006/relationships/font" Target="fonts/font10.fntdata" /><Relationship Id="rId17" Type="http://schemas.openxmlformats.org/officeDocument/2006/relationships/presProps" Target="presProps.xml" /><Relationship Id="rId2" Type="http://schemas.openxmlformats.org/officeDocument/2006/relationships/slide" Target="slides/slide1.xml" /><Relationship Id="rId16" Type="http://schemas.openxmlformats.org/officeDocument/2006/relationships/font" Target="fonts/font14.fntdata" /><Relationship Id="rId20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font" Target="fonts/font4.fntdata" /><Relationship Id="rId11" Type="http://schemas.openxmlformats.org/officeDocument/2006/relationships/font" Target="fonts/font9.fntdata" /><Relationship Id="rId5" Type="http://schemas.openxmlformats.org/officeDocument/2006/relationships/font" Target="fonts/font3.fntdata" /><Relationship Id="rId15" Type="http://schemas.openxmlformats.org/officeDocument/2006/relationships/font" Target="fonts/font13.fntdata" /><Relationship Id="rId10" Type="http://schemas.openxmlformats.org/officeDocument/2006/relationships/font" Target="fonts/font8.fntdata" /><Relationship Id="rId19" Type="http://schemas.openxmlformats.org/officeDocument/2006/relationships/theme" Target="theme/theme1.xml" /><Relationship Id="rId4" Type="http://schemas.openxmlformats.org/officeDocument/2006/relationships/font" Target="fonts/font2.fntdata" /><Relationship Id="rId9" Type="http://schemas.openxmlformats.org/officeDocument/2006/relationships/font" Target="fonts/font7.fntdata" /><Relationship Id="rId14" Type="http://schemas.openxmlformats.org/officeDocument/2006/relationships/font" Target="fonts/font12.fntdata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7" Type="http://schemas.openxmlformats.org/officeDocument/2006/relationships/image" Target="../media/image6.pn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5.png" /><Relationship Id="rId5" Type="http://schemas.openxmlformats.org/officeDocument/2006/relationships/image" Target="../media/image4.jpeg" /><Relationship Id="rId4" Type="http://schemas.openxmlformats.org/officeDocument/2006/relationships/image" Target="../media/image3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9070" b="8722"/>
          <a:stretch>
            <a:fillRect/>
          </a:stretch>
        </p:blipFill>
        <p:spPr>
          <a:xfrm>
            <a:off x="698317" y="3440703"/>
            <a:ext cx="3034006" cy="249417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 l="6730" t="33584" r="6532" b="33506"/>
          <a:stretch>
            <a:fillRect/>
          </a:stretch>
        </p:blipFill>
        <p:spPr>
          <a:xfrm>
            <a:off x="698317" y="726684"/>
            <a:ext cx="3057292" cy="251331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7556082"/>
            <a:ext cx="32400000" cy="32400000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698317" y="10231496"/>
            <a:ext cx="14647363" cy="15533863"/>
            <a:chOff x="0" y="0"/>
            <a:chExt cx="19529817" cy="2071181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529806" cy="20711796"/>
            </a:xfrm>
            <a:custGeom>
              <a:avLst/>
              <a:gdLst/>
              <a:ahLst/>
              <a:cxnLst/>
              <a:rect l="l" t="t" r="r" b="b"/>
              <a:pathLst>
                <a:path w="19529806" h="20711796">
                  <a:moveTo>
                    <a:pt x="18768568" y="0"/>
                  </a:moveTo>
                  <a:lnTo>
                    <a:pt x="761238" y="0"/>
                  </a:lnTo>
                  <a:cubicBezTo>
                    <a:pt x="339344" y="0"/>
                    <a:pt x="0" y="339344"/>
                    <a:pt x="0" y="761238"/>
                  </a:cubicBezTo>
                  <a:lnTo>
                    <a:pt x="0" y="19950557"/>
                  </a:lnTo>
                  <a:cubicBezTo>
                    <a:pt x="0" y="20372451"/>
                    <a:pt x="339344" y="20711796"/>
                    <a:pt x="761238" y="20711796"/>
                  </a:cubicBezTo>
                  <a:lnTo>
                    <a:pt x="18768569" y="20711796"/>
                  </a:lnTo>
                  <a:cubicBezTo>
                    <a:pt x="19190463" y="20711796"/>
                    <a:pt x="19529806" y="20372451"/>
                    <a:pt x="19529806" y="19950557"/>
                  </a:cubicBezTo>
                  <a:lnTo>
                    <a:pt x="19529806" y="761238"/>
                  </a:lnTo>
                  <a:cubicBezTo>
                    <a:pt x="19529806" y="339344"/>
                    <a:pt x="19190463" y="0"/>
                    <a:pt x="18768569" y="0"/>
                  </a:cubicBezTo>
                  <a:close/>
                </a:path>
              </a:pathLst>
            </a:custGeom>
            <a:solidFill>
              <a:srgbClr val="F3FEFF">
                <a:alpha val="65490"/>
              </a:srgbClr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1071665" y="11660956"/>
            <a:ext cx="13855775" cy="1399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941"/>
              </a:lnSpc>
            </a:pPr>
            <a:r>
              <a:rPr lang="en-US" sz="4957">
                <a:solidFill>
                  <a:srgbClr val="000000"/>
                </a:solidFill>
                <a:latin typeface="Open Sans Light"/>
              </a:rPr>
              <a:t>Tendo em vista a influência da China no mundo contemporâneo, seja na economia ou na cultura, é inegável reconhecer que indústrias desta origem se tornam cada vez mais presentes em nosso cotidiano. No Brasil, o chinês é considerado o 3° idioma mais importante para os negócios, porém, por ser uma língua  considerada difícil e cara de aprender muitas pessoas deixam de lado a vontade de se aprofundar no assunto, perdendo grandes chances profissionais já que a China é um dos principais parceiros comerciais do Brasil e, assim como nós a taxa de falantes de inglês lá é pequena, então saber falar mandarim e entender a cultura do país é um grande diferencial para os negócios.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2838808" y="9944375"/>
            <a:ext cx="11543583" cy="1948186"/>
            <a:chOff x="0" y="0"/>
            <a:chExt cx="15391444" cy="259758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5391510" cy="2597658"/>
            </a:xfrm>
            <a:custGeom>
              <a:avLst/>
              <a:gdLst/>
              <a:ahLst/>
              <a:cxnLst/>
              <a:rect l="l" t="t" r="r" b="b"/>
              <a:pathLst>
                <a:path w="15391510" h="2597658">
                  <a:moveTo>
                    <a:pt x="0" y="0"/>
                  </a:moveTo>
                  <a:lnTo>
                    <a:pt x="0" y="219583"/>
                  </a:lnTo>
                  <a:lnTo>
                    <a:pt x="0" y="302260"/>
                  </a:lnTo>
                  <a:lnTo>
                    <a:pt x="0" y="1690878"/>
                  </a:lnTo>
                  <a:lnTo>
                    <a:pt x="0" y="1843278"/>
                  </a:lnTo>
                  <a:lnTo>
                    <a:pt x="0" y="2016379"/>
                  </a:lnTo>
                  <a:lnTo>
                    <a:pt x="7406386" y="2016379"/>
                  </a:lnTo>
                  <a:lnTo>
                    <a:pt x="7646670" y="2597658"/>
                  </a:lnTo>
                  <a:lnTo>
                    <a:pt x="7886954" y="2016379"/>
                  </a:lnTo>
                  <a:lnTo>
                    <a:pt x="15391510" y="2016379"/>
                  </a:lnTo>
                  <a:lnTo>
                    <a:pt x="15391510" y="1843278"/>
                  </a:lnTo>
                  <a:lnTo>
                    <a:pt x="15391510" y="1690878"/>
                  </a:lnTo>
                  <a:lnTo>
                    <a:pt x="15391510" y="302260"/>
                  </a:lnTo>
                  <a:lnTo>
                    <a:pt x="15391510" y="219583"/>
                  </a:lnTo>
                  <a:lnTo>
                    <a:pt x="153915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BED4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884991" y="26536883"/>
            <a:ext cx="14274015" cy="8203752"/>
            <a:chOff x="0" y="0"/>
            <a:chExt cx="19032020" cy="1093833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9032094" cy="10938383"/>
            </a:xfrm>
            <a:custGeom>
              <a:avLst/>
              <a:gdLst/>
              <a:ahLst/>
              <a:cxnLst/>
              <a:rect l="l" t="t" r="r" b="b"/>
              <a:pathLst>
                <a:path w="19032094" h="10938383">
                  <a:moveTo>
                    <a:pt x="18270855" y="0"/>
                  </a:moveTo>
                  <a:lnTo>
                    <a:pt x="761238" y="0"/>
                  </a:lnTo>
                  <a:cubicBezTo>
                    <a:pt x="339344" y="0"/>
                    <a:pt x="0" y="339344"/>
                    <a:pt x="0" y="761238"/>
                  </a:cubicBezTo>
                  <a:lnTo>
                    <a:pt x="0" y="10177145"/>
                  </a:lnTo>
                  <a:cubicBezTo>
                    <a:pt x="0" y="10599039"/>
                    <a:pt x="339344" y="10938383"/>
                    <a:pt x="761238" y="10938383"/>
                  </a:cubicBezTo>
                  <a:lnTo>
                    <a:pt x="18270855" y="10938383"/>
                  </a:lnTo>
                  <a:cubicBezTo>
                    <a:pt x="18692749" y="10938383"/>
                    <a:pt x="19032094" y="10599038"/>
                    <a:pt x="19032094" y="10177145"/>
                  </a:cubicBezTo>
                  <a:lnTo>
                    <a:pt x="19032094" y="761238"/>
                  </a:lnTo>
                  <a:cubicBezTo>
                    <a:pt x="19032094" y="339344"/>
                    <a:pt x="18692749" y="0"/>
                    <a:pt x="18270855" y="0"/>
                  </a:cubicBezTo>
                  <a:close/>
                </a:path>
              </a:pathLst>
            </a:custGeom>
            <a:solidFill>
              <a:srgbClr val="F3FEFF">
                <a:alpha val="65490"/>
              </a:srgbClr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2838808" y="26139420"/>
            <a:ext cx="11543583" cy="1948186"/>
            <a:chOff x="0" y="0"/>
            <a:chExt cx="15391444" cy="2597581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391510" cy="2597658"/>
            </a:xfrm>
            <a:custGeom>
              <a:avLst/>
              <a:gdLst/>
              <a:ahLst/>
              <a:cxnLst/>
              <a:rect l="l" t="t" r="r" b="b"/>
              <a:pathLst>
                <a:path w="15391510" h="2597658">
                  <a:moveTo>
                    <a:pt x="0" y="0"/>
                  </a:moveTo>
                  <a:lnTo>
                    <a:pt x="0" y="219583"/>
                  </a:lnTo>
                  <a:lnTo>
                    <a:pt x="0" y="302260"/>
                  </a:lnTo>
                  <a:lnTo>
                    <a:pt x="0" y="1690878"/>
                  </a:lnTo>
                  <a:lnTo>
                    <a:pt x="0" y="1843278"/>
                  </a:lnTo>
                  <a:lnTo>
                    <a:pt x="0" y="2016379"/>
                  </a:lnTo>
                  <a:lnTo>
                    <a:pt x="7406386" y="2016379"/>
                  </a:lnTo>
                  <a:lnTo>
                    <a:pt x="7646670" y="2597658"/>
                  </a:lnTo>
                  <a:lnTo>
                    <a:pt x="7886954" y="2016379"/>
                  </a:lnTo>
                  <a:lnTo>
                    <a:pt x="15391510" y="2016379"/>
                  </a:lnTo>
                  <a:lnTo>
                    <a:pt x="15391510" y="1843278"/>
                  </a:lnTo>
                  <a:lnTo>
                    <a:pt x="15391510" y="1690878"/>
                  </a:lnTo>
                  <a:lnTo>
                    <a:pt x="15391510" y="302260"/>
                  </a:lnTo>
                  <a:lnTo>
                    <a:pt x="15391510" y="219583"/>
                  </a:lnTo>
                  <a:lnTo>
                    <a:pt x="153915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BED4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16799898" y="22364932"/>
            <a:ext cx="14647363" cy="7399301"/>
            <a:chOff x="0" y="0"/>
            <a:chExt cx="19529817" cy="986573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9529806" cy="9865741"/>
            </a:xfrm>
            <a:custGeom>
              <a:avLst/>
              <a:gdLst/>
              <a:ahLst/>
              <a:cxnLst/>
              <a:rect l="l" t="t" r="r" b="b"/>
              <a:pathLst>
                <a:path w="19529806" h="9865741">
                  <a:moveTo>
                    <a:pt x="18768568" y="0"/>
                  </a:moveTo>
                  <a:lnTo>
                    <a:pt x="761238" y="0"/>
                  </a:lnTo>
                  <a:cubicBezTo>
                    <a:pt x="339344" y="0"/>
                    <a:pt x="0" y="339344"/>
                    <a:pt x="0" y="761238"/>
                  </a:cubicBezTo>
                  <a:lnTo>
                    <a:pt x="0" y="9104503"/>
                  </a:lnTo>
                  <a:cubicBezTo>
                    <a:pt x="0" y="9526398"/>
                    <a:pt x="339344" y="9865741"/>
                    <a:pt x="761238" y="9865741"/>
                  </a:cubicBezTo>
                  <a:lnTo>
                    <a:pt x="18768569" y="9865741"/>
                  </a:lnTo>
                  <a:cubicBezTo>
                    <a:pt x="19190463" y="9865741"/>
                    <a:pt x="19529806" y="9526397"/>
                    <a:pt x="19529806" y="9104503"/>
                  </a:cubicBezTo>
                  <a:lnTo>
                    <a:pt x="19529806" y="761238"/>
                  </a:lnTo>
                  <a:cubicBezTo>
                    <a:pt x="19529806" y="339344"/>
                    <a:pt x="19190463" y="0"/>
                    <a:pt x="18768569" y="0"/>
                  </a:cubicBezTo>
                  <a:close/>
                </a:path>
              </a:pathLst>
            </a:custGeom>
            <a:solidFill>
              <a:srgbClr val="F3FEFF">
                <a:alpha val="65490"/>
              </a:srgbClr>
            </a:solidFill>
          </p:spPr>
        </p:sp>
      </p:grpSp>
      <p:pic>
        <p:nvPicPr>
          <p:cNvPr id="16" name="Picture 16"/>
          <p:cNvPicPr>
            <a:picLocks noChangeAspect="1"/>
          </p:cNvPicPr>
          <p:nvPr/>
        </p:nvPicPr>
        <p:blipFill>
          <a:blip r:embed="rId5"/>
          <a:srcRect t="5483" r="39" b="3944"/>
          <a:stretch>
            <a:fillRect/>
          </a:stretch>
        </p:blipFill>
        <p:spPr>
          <a:xfrm>
            <a:off x="16799898" y="9596336"/>
            <a:ext cx="14134179" cy="11702797"/>
          </a:xfrm>
          <a:prstGeom prst="rect">
            <a:avLst/>
          </a:prstGeom>
        </p:spPr>
      </p:pic>
      <p:grpSp>
        <p:nvGrpSpPr>
          <p:cNvPr id="17" name="Group 17"/>
          <p:cNvGrpSpPr/>
          <p:nvPr/>
        </p:nvGrpSpPr>
        <p:grpSpPr>
          <a:xfrm>
            <a:off x="18351787" y="21977995"/>
            <a:ext cx="11543583" cy="1948186"/>
            <a:chOff x="0" y="0"/>
            <a:chExt cx="15391444" cy="2597581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5391510" cy="2597658"/>
            </a:xfrm>
            <a:custGeom>
              <a:avLst/>
              <a:gdLst/>
              <a:ahLst/>
              <a:cxnLst/>
              <a:rect l="l" t="t" r="r" b="b"/>
              <a:pathLst>
                <a:path w="15391510" h="2597658">
                  <a:moveTo>
                    <a:pt x="0" y="0"/>
                  </a:moveTo>
                  <a:lnTo>
                    <a:pt x="0" y="219583"/>
                  </a:lnTo>
                  <a:lnTo>
                    <a:pt x="0" y="302260"/>
                  </a:lnTo>
                  <a:lnTo>
                    <a:pt x="0" y="1690878"/>
                  </a:lnTo>
                  <a:lnTo>
                    <a:pt x="0" y="1843278"/>
                  </a:lnTo>
                  <a:lnTo>
                    <a:pt x="0" y="2016379"/>
                  </a:lnTo>
                  <a:lnTo>
                    <a:pt x="7406386" y="2016379"/>
                  </a:lnTo>
                  <a:lnTo>
                    <a:pt x="7646670" y="2597658"/>
                  </a:lnTo>
                  <a:lnTo>
                    <a:pt x="7886954" y="2016379"/>
                  </a:lnTo>
                  <a:lnTo>
                    <a:pt x="15391510" y="2016379"/>
                  </a:lnTo>
                  <a:lnTo>
                    <a:pt x="15391510" y="1843278"/>
                  </a:lnTo>
                  <a:lnTo>
                    <a:pt x="15391510" y="1690878"/>
                  </a:lnTo>
                  <a:lnTo>
                    <a:pt x="15391510" y="302260"/>
                  </a:lnTo>
                  <a:lnTo>
                    <a:pt x="15391510" y="219583"/>
                  </a:lnTo>
                  <a:lnTo>
                    <a:pt x="153915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BED4"/>
            </a:solidFill>
          </p:spPr>
        </p:sp>
      </p:grpSp>
      <p:grpSp>
        <p:nvGrpSpPr>
          <p:cNvPr id="19" name="Group 19"/>
          <p:cNvGrpSpPr/>
          <p:nvPr/>
        </p:nvGrpSpPr>
        <p:grpSpPr>
          <a:xfrm>
            <a:off x="16799898" y="30842983"/>
            <a:ext cx="14647363" cy="7399301"/>
            <a:chOff x="0" y="0"/>
            <a:chExt cx="19529817" cy="986573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9529806" cy="9865741"/>
            </a:xfrm>
            <a:custGeom>
              <a:avLst/>
              <a:gdLst/>
              <a:ahLst/>
              <a:cxnLst/>
              <a:rect l="l" t="t" r="r" b="b"/>
              <a:pathLst>
                <a:path w="19529806" h="9865741">
                  <a:moveTo>
                    <a:pt x="18768568" y="0"/>
                  </a:moveTo>
                  <a:lnTo>
                    <a:pt x="761238" y="0"/>
                  </a:lnTo>
                  <a:cubicBezTo>
                    <a:pt x="339344" y="0"/>
                    <a:pt x="0" y="339344"/>
                    <a:pt x="0" y="761238"/>
                  </a:cubicBezTo>
                  <a:lnTo>
                    <a:pt x="0" y="9104503"/>
                  </a:lnTo>
                  <a:cubicBezTo>
                    <a:pt x="0" y="9526398"/>
                    <a:pt x="339344" y="9865741"/>
                    <a:pt x="761238" y="9865741"/>
                  </a:cubicBezTo>
                  <a:lnTo>
                    <a:pt x="18768569" y="9865741"/>
                  </a:lnTo>
                  <a:cubicBezTo>
                    <a:pt x="19190463" y="9865741"/>
                    <a:pt x="19529806" y="9526397"/>
                    <a:pt x="19529806" y="9104503"/>
                  </a:cubicBezTo>
                  <a:lnTo>
                    <a:pt x="19529806" y="761238"/>
                  </a:lnTo>
                  <a:cubicBezTo>
                    <a:pt x="19529806" y="339344"/>
                    <a:pt x="19190463" y="0"/>
                    <a:pt x="18768569" y="0"/>
                  </a:cubicBezTo>
                  <a:close/>
                </a:path>
              </a:pathLst>
            </a:custGeom>
            <a:solidFill>
              <a:srgbClr val="F3FEFF">
                <a:alpha val="65490"/>
              </a:srgbClr>
            </a:solidFill>
          </p:spPr>
        </p:sp>
      </p:grpSp>
      <p:grpSp>
        <p:nvGrpSpPr>
          <p:cNvPr id="21" name="Group 21"/>
          <p:cNvGrpSpPr/>
          <p:nvPr/>
        </p:nvGrpSpPr>
        <p:grpSpPr>
          <a:xfrm>
            <a:off x="18351787" y="30214495"/>
            <a:ext cx="11543583" cy="1948186"/>
            <a:chOff x="0" y="0"/>
            <a:chExt cx="15391444" cy="2597581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5391510" cy="2597658"/>
            </a:xfrm>
            <a:custGeom>
              <a:avLst/>
              <a:gdLst/>
              <a:ahLst/>
              <a:cxnLst/>
              <a:rect l="l" t="t" r="r" b="b"/>
              <a:pathLst>
                <a:path w="15391510" h="2597658">
                  <a:moveTo>
                    <a:pt x="0" y="0"/>
                  </a:moveTo>
                  <a:lnTo>
                    <a:pt x="0" y="219583"/>
                  </a:lnTo>
                  <a:lnTo>
                    <a:pt x="0" y="302260"/>
                  </a:lnTo>
                  <a:lnTo>
                    <a:pt x="0" y="1690878"/>
                  </a:lnTo>
                  <a:lnTo>
                    <a:pt x="0" y="1843278"/>
                  </a:lnTo>
                  <a:lnTo>
                    <a:pt x="0" y="2016379"/>
                  </a:lnTo>
                  <a:lnTo>
                    <a:pt x="7406386" y="2016379"/>
                  </a:lnTo>
                  <a:lnTo>
                    <a:pt x="7646670" y="2597658"/>
                  </a:lnTo>
                  <a:lnTo>
                    <a:pt x="7886954" y="2016379"/>
                  </a:lnTo>
                  <a:lnTo>
                    <a:pt x="15391510" y="2016379"/>
                  </a:lnTo>
                  <a:lnTo>
                    <a:pt x="15391510" y="1843278"/>
                  </a:lnTo>
                  <a:lnTo>
                    <a:pt x="15391510" y="1690878"/>
                  </a:lnTo>
                  <a:lnTo>
                    <a:pt x="15391510" y="302260"/>
                  </a:lnTo>
                  <a:lnTo>
                    <a:pt x="15391510" y="219583"/>
                  </a:lnTo>
                  <a:lnTo>
                    <a:pt x="153915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BED4"/>
            </a:solidFill>
          </p:spPr>
        </p:sp>
      </p:grpSp>
      <p:grpSp>
        <p:nvGrpSpPr>
          <p:cNvPr id="23" name="Group 23"/>
          <p:cNvGrpSpPr/>
          <p:nvPr/>
        </p:nvGrpSpPr>
        <p:grpSpPr>
          <a:xfrm>
            <a:off x="16799898" y="39223360"/>
            <a:ext cx="15392968" cy="4329445"/>
            <a:chOff x="0" y="0"/>
            <a:chExt cx="20523957" cy="5772593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0523963" cy="5772658"/>
            </a:xfrm>
            <a:custGeom>
              <a:avLst/>
              <a:gdLst/>
              <a:ahLst/>
              <a:cxnLst/>
              <a:rect l="l" t="t" r="r" b="b"/>
              <a:pathLst>
                <a:path w="20523963" h="5772658">
                  <a:moveTo>
                    <a:pt x="19762724" y="0"/>
                  </a:moveTo>
                  <a:lnTo>
                    <a:pt x="761238" y="0"/>
                  </a:lnTo>
                  <a:cubicBezTo>
                    <a:pt x="339344" y="0"/>
                    <a:pt x="0" y="339344"/>
                    <a:pt x="0" y="761238"/>
                  </a:cubicBezTo>
                  <a:lnTo>
                    <a:pt x="0" y="5011420"/>
                  </a:lnTo>
                  <a:cubicBezTo>
                    <a:pt x="0" y="5433314"/>
                    <a:pt x="339344" y="5772658"/>
                    <a:pt x="761238" y="5772658"/>
                  </a:cubicBezTo>
                  <a:lnTo>
                    <a:pt x="19762724" y="5772658"/>
                  </a:lnTo>
                  <a:cubicBezTo>
                    <a:pt x="20184618" y="5772658"/>
                    <a:pt x="20523963" y="5433314"/>
                    <a:pt x="20523963" y="5011420"/>
                  </a:cubicBezTo>
                  <a:lnTo>
                    <a:pt x="20523963" y="761238"/>
                  </a:lnTo>
                  <a:cubicBezTo>
                    <a:pt x="20523963" y="339344"/>
                    <a:pt x="20184618" y="0"/>
                    <a:pt x="19762724" y="0"/>
                  </a:cubicBezTo>
                  <a:close/>
                </a:path>
              </a:pathLst>
            </a:custGeom>
            <a:solidFill>
              <a:srgbClr val="F3FEFF">
                <a:alpha val="65490"/>
              </a:srgbClr>
            </a:solidFill>
          </p:spPr>
        </p:sp>
      </p:grpSp>
      <p:grpSp>
        <p:nvGrpSpPr>
          <p:cNvPr id="25" name="Group 25"/>
          <p:cNvGrpSpPr/>
          <p:nvPr/>
        </p:nvGrpSpPr>
        <p:grpSpPr>
          <a:xfrm>
            <a:off x="18351787" y="38692547"/>
            <a:ext cx="11543583" cy="1948186"/>
            <a:chOff x="0" y="0"/>
            <a:chExt cx="15391444" cy="2597581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5391510" cy="2597658"/>
            </a:xfrm>
            <a:custGeom>
              <a:avLst/>
              <a:gdLst/>
              <a:ahLst/>
              <a:cxnLst/>
              <a:rect l="l" t="t" r="r" b="b"/>
              <a:pathLst>
                <a:path w="15391510" h="2597658">
                  <a:moveTo>
                    <a:pt x="0" y="0"/>
                  </a:moveTo>
                  <a:lnTo>
                    <a:pt x="0" y="219583"/>
                  </a:lnTo>
                  <a:lnTo>
                    <a:pt x="0" y="302260"/>
                  </a:lnTo>
                  <a:lnTo>
                    <a:pt x="0" y="1690878"/>
                  </a:lnTo>
                  <a:lnTo>
                    <a:pt x="0" y="1843278"/>
                  </a:lnTo>
                  <a:lnTo>
                    <a:pt x="0" y="2016379"/>
                  </a:lnTo>
                  <a:lnTo>
                    <a:pt x="7406386" y="2016379"/>
                  </a:lnTo>
                  <a:lnTo>
                    <a:pt x="7646670" y="2597658"/>
                  </a:lnTo>
                  <a:lnTo>
                    <a:pt x="7886954" y="2016379"/>
                  </a:lnTo>
                  <a:lnTo>
                    <a:pt x="15391510" y="2016379"/>
                  </a:lnTo>
                  <a:lnTo>
                    <a:pt x="15391510" y="1843278"/>
                  </a:lnTo>
                  <a:lnTo>
                    <a:pt x="15391510" y="1690878"/>
                  </a:lnTo>
                  <a:lnTo>
                    <a:pt x="15391510" y="302260"/>
                  </a:lnTo>
                  <a:lnTo>
                    <a:pt x="15391510" y="219583"/>
                  </a:lnTo>
                  <a:lnTo>
                    <a:pt x="153915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BED4"/>
            </a:solidFill>
          </p:spPr>
        </p:sp>
      </p:grpSp>
      <p:pic>
        <p:nvPicPr>
          <p:cNvPr id="27" name="Picture 27"/>
          <p:cNvPicPr>
            <a:picLocks noChangeAspect="1"/>
          </p:cNvPicPr>
          <p:nvPr/>
        </p:nvPicPr>
        <p:blipFill>
          <a:blip r:embed="rId6"/>
          <a:srcRect b="7"/>
          <a:stretch>
            <a:fillRect/>
          </a:stretch>
        </p:blipFill>
        <p:spPr>
          <a:xfrm>
            <a:off x="27949729" y="726684"/>
            <a:ext cx="3497532" cy="2445357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7"/>
          <a:srcRect l="13193" t="15243" r="12414" b="17243"/>
          <a:stretch>
            <a:fillRect/>
          </a:stretch>
        </p:blipFill>
        <p:spPr>
          <a:xfrm>
            <a:off x="28191888" y="3333632"/>
            <a:ext cx="3013213" cy="2734595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5615912" y="548649"/>
            <a:ext cx="21170345" cy="48683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519"/>
              </a:lnSpc>
            </a:pPr>
            <a:r>
              <a:rPr lang="en-US" sz="13228">
                <a:solidFill>
                  <a:srgbClr val="000000"/>
                </a:solidFill>
                <a:latin typeface="Open Sans Extra Bold Bold"/>
              </a:rPr>
              <a:t>Gengo - Aplicativo de Idiomas Asiáticos 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0" y="5581866"/>
            <a:ext cx="32400000" cy="17449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000000"/>
                </a:solidFill>
                <a:latin typeface="Open Sans Bold"/>
              </a:rPr>
              <a:t>Izabelle Poyer de Siqueira¹; Rafaella Sampaio Muller²; Isabelly de Araújo³;</a:t>
            </a:r>
          </a:p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000000"/>
                </a:solidFill>
                <a:latin typeface="Open Sans Bold"/>
              </a:rPr>
              <a:t>Raquel Maia  Carneiro⁴; Gilson Alexis Godoi Muller⁵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-3199907" y="8515516"/>
            <a:ext cx="38799814" cy="696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79"/>
              </a:lnSpc>
            </a:pPr>
            <a:r>
              <a:rPr lang="en-US" sz="3699">
                <a:solidFill>
                  <a:srgbClr val="000000"/>
                </a:solidFill>
                <a:latin typeface="Open Sans Light Bold"/>
              </a:rPr>
              <a:t>¹'²'³ Alunas Colégio Sesi; ⁴ Professora orientadora (licenciada em história); ⁵ Professor coorientador (licenciado em química)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384000" y="7306476"/>
            <a:ext cx="1680142" cy="647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Light Bold"/>
              </a:rPr>
              <a:t>e-mails: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4374805" y="7296951"/>
            <a:ext cx="26087940" cy="1247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Light"/>
              </a:rPr>
              <a:t>izabelle.poyer@gmail.com;  rafaella.2005.sampaio@gmail.com; belly.araujo13@gmail.com; raquel.martinelli@sistemafiep.org.br; gilson.muller@sistemafiep.org.br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695534" y="9845414"/>
            <a:ext cx="7260006" cy="14746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332"/>
              </a:lnSpc>
            </a:pPr>
            <a:r>
              <a:rPr lang="en-US" sz="8809">
                <a:solidFill>
                  <a:srgbClr val="FFFFFF"/>
                </a:solidFill>
                <a:latin typeface="Open Sans Bold Italics"/>
              </a:rPr>
              <a:t>Introdução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6325961" y="25974908"/>
            <a:ext cx="4569279" cy="1681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32"/>
              </a:lnSpc>
            </a:pPr>
            <a:r>
              <a:rPr lang="en-US" sz="8809">
                <a:solidFill>
                  <a:srgbClr val="FFFFFF"/>
                </a:solidFill>
                <a:latin typeface="Open Sans Bold Italics"/>
              </a:rPr>
              <a:t>Métodos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188502" y="27646633"/>
            <a:ext cx="13622101" cy="70940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941"/>
              </a:lnSpc>
            </a:pPr>
            <a:r>
              <a:rPr lang="en-US" sz="4957">
                <a:solidFill>
                  <a:srgbClr val="000000"/>
                </a:solidFill>
                <a:latin typeface="Open Sans Light"/>
              </a:rPr>
              <a:t>O aplicativo foi desenvolvido através da plataforma online Fabapp que auxilia no processo de criação de apps sem a necessidade de linguagem de programação. Para aplicar o conteúdo foi preciso realizar pesquisas em livros didáticos sobre como ensinar uma nova língua, já o conhecimento sobre o idioma foi adquirido através de um curso.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20404189" y="21926308"/>
            <a:ext cx="8136618" cy="1681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32"/>
              </a:lnSpc>
            </a:pPr>
            <a:r>
              <a:rPr lang="en-US" sz="8809">
                <a:solidFill>
                  <a:srgbClr val="FFFFFF"/>
                </a:solidFill>
                <a:latin typeface="Open Sans Bold Italics"/>
              </a:rPr>
              <a:t>Resultados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7312528" y="23546532"/>
            <a:ext cx="13622101" cy="6217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941"/>
              </a:lnSpc>
            </a:pPr>
            <a:r>
              <a:rPr lang="en-US" sz="4957">
                <a:solidFill>
                  <a:srgbClr val="000000"/>
                </a:solidFill>
                <a:latin typeface="Open Sans Light"/>
              </a:rPr>
              <a:t>O aplicativo funcionará por etapas, através de um método simplificado e eficiente com atividades para a expansão do vocabulário e para a escrita, com apostilas em PDFs e esperamos aprimorar o app para que futuramente tenha vídeo aulas, jogos interativos e atividades de pronúncia. 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21028885" y="30219851"/>
            <a:ext cx="6189379" cy="1681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32"/>
              </a:lnSpc>
            </a:pPr>
            <a:r>
              <a:rPr lang="en-US" sz="8809">
                <a:solidFill>
                  <a:srgbClr val="FFFFFF"/>
                </a:solidFill>
                <a:latin typeface="Open Sans Bold Italics"/>
              </a:rPr>
              <a:t>Conclusões 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7312528" y="31940783"/>
            <a:ext cx="13622101" cy="6217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941"/>
              </a:lnSpc>
            </a:pPr>
            <a:r>
              <a:rPr lang="en-US" sz="4957">
                <a:solidFill>
                  <a:srgbClr val="000000"/>
                </a:solidFill>
                <a:latin typeface="Open Sans Light"/>
              </a:rPr>
              <a:t>Ao realizar a pesquisa sobre o idioma chinês, analisou-se que a língua em si não é difícil de aprender. Entretanto, métodos eficientes e de fácil acesso são difíceis de se encontrar, com isso, apostamos na possibilidade do aplicativo Gengo ser uma porta de entrada para uma nova oportunidade de aprendizado.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20803503" y="38613182"/>
            <a:ext cx="6640144" cy="14746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332"/>
              </a:lnSpc>
            </a:pPr>
            <a:r>
              <a:rPr lang="en-US" sz="8809">
                <a:solidFill>
                  <a:srgbClr val="FFFFFF"/>
                </a:solidFill>
                <a:latin typeface="Open Sans Bold Italics"/>
              </a:rPr>
              <a:t>Referências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16799898" y="40352160"/>
            <a:ext cx="15392968" cy="629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179"/>
              </a:lnSpc>
            </a:pPr>
            <a:r>
              <a:rPr lang="en-US" sz="3699">
                <a:solidFill>
                  <a:srgbClr val="000000"/>
                </a:solidFill>
                <a:latin typeface="Open Sans Light"/>
              </a:rPr>
              <a:t>CAMILA. Como aprender mandarim - Superprof, 2017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16799898" y="40850133"/>
            <a:ext cx="15392968" cy="696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179"/>
              </a:lnSpc>
            </a:pPr>
            <a:r>
              <a:rPr lang="en-US" sz="3699">
                <a:solidFill>
                  <a:srgbClr val="000000"/>
                </a:solidFill>
                <a:latin typeface="Open Sans Light"/>
              </a:rPr>
              <a:t>CHEN XIAOFEN. Aulas de Chinês - Youtube, 2013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16799898" y="41413378"/>
            <a:ext cx="15392968" cy="696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179"/>
              </a:lnSpc>
            </a:pPr>
            <a:r>
              <a:rPr lang="en-US" sz="3699">
                <a:solidFill>
                  <a:srgbClr val="000000"/>
                </a:solidFill>
                <a:latin typeface="Open Sans Light"/>
              </a:rPr>
              <a:t>FABAPP. Fábrica de Aplicativos. Brasil, 2013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16799898" y="41976623"/>
            <a:ext cx="15392968" cy="696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179"/>
              </a:lnSpc>
            </a:pPr>
            <a:r>
              <a:rPr lang="en-US" sz="3699">
                <a:solidFill>
                  <a:srgbClr val="000000"/>
                </a:solidFill>
                <a:latin typeface="Open Sans Light"/>
              </a:rPr>
              <a:t>ANDROLDESON. Chinese Learning Pro - Aprenda Chines - App, 2019</a:t>
            </a:r>
          </a:p>
        </p:txBody>
      </p:sp>
      <p:grpSp>
        <p:nvGrpSpPr>
          <p:cNvPr id="46" name="Group 46"/>
          <p:cNvGrpSpPr/>
          <p:nvPr/>
        </p:nvGrpSpPr>
        <p:grpSpPr>
          <a:xfrm>
            <a:off x="1188502" y="35596733"/>
            <a:ext cx="14274015" cy="7397552"/>
            <a:chOff x="0" y="0"/>
            <a:chExt cx="19032020" cy="9863403"/>
          </a:xfrm>
        </p:grpSpPr>
        <p:sp>
          <p:nvSpPr>
            <p:cNvPr id="47" name="Freeform 47"/>
            <p:cNvSpPr/>
            <p:nvPr/>
          </p:nvSpPr>
          <p:spPr>
            <a:xfrm>
              <a:off x="0" y="0"/>
              <a:ext cx="19032094" cy="9863455"/>
            </a:xfrm>
            <a:custGeom>
              <a:avLst/>
              <a:gdLst/>
              <a:ahLst/>
              <a:cxnLst/>
              <a:rect l="l" t="t" r="r" b="b"/>
              <a:pathLst>
                <a:path w="19032094" h="9863455">
                  <a:moveTo>
                    <a:pt x="18270855" y="0"/>
                  </a:moveTo>
                  <a:lnTo>
                    <a:pt x="761238" y="0"/>
                  </a:lnTo>
                  <a:cubicBezTo>
                    <a:pt x="339344" y="0"/>
                    <a:pt x="0" y="339344"/>
                    <a:pt x="0" y="761238"/>
                  </a:cubicBezTo>
                  <a:lnTo>
                    <a:pt x="0" y="9102217"/>
                  </a:lnTo>
                  <a:cubicBezTo>
                    <a:pt x="0" y="9524112"/>
                    <a:pt x="339344" y="9863455"/>
                    <a:pt x="761238" y="9863455"/>
                  </a:cubicBezTo>
                  <a:lnTo>
                    <a:pt x="18270855" y="9863455"/>
                  </a:lnTo>
                  <a:cubicBezTo>
                    <a:pt x="18692749" y="9863455"/>
                    <a:pt x="19032094" y="9524111"/>
                    <a:pt x="19032094" y="9102217"/>
                  </a:cubicBezTo>
                  <a:lnTo>
                    <a:pt x="19032094" y="761238"/>
                  </a:lnTo>
                  <a:cubicBezTo>
                    <a:pt x="19032094" y="339344"/>
                    <a:pt x="18692749" y="0"/>
                    <a:pt x="18270855" y="0"/>
                  </a:cubicBezTo>
                  <a:close/>
                </a:path>
              </a:pathLst>
            </a:custGeom>
            <a:solidFill>
              <a:srgbClr val="F3FEFF">
                <a:alpha val="65490"/>
              </a:srgbClr>
            </a:solidFill>
          </p:spPr>
        </p:sp>
      </p:grpSp>
      <p:grpSp>
        <p:nvGrpSpPr>
          <p:cNvPr id="48" name="Group 48"/>
          <p:cNvGrpSpPr/>
          <p:nvPr/>
        </p:nvGrpSpPr>
        <p:grpSpPr>
          <a:xfrm>
            <a:off x="2838808" y="35114697"/>
            <a:ext cx="11543583" cy="1948186"/>
            <a:chOff x="0" y="0"/>
            <a:chExt cx="15391444" cy="2597581"/>
          </a:xfrm>
        </p:grpSpPr>
        <p:sp>
          <p:nvSpPr>
            <p:cNvPr id="49" name="Freeform 49"/>
            <p:cNvSpPr/>
            <p:nvPr/>
          </p:nvSpPr>
          <p:spPr>
            <a:xfrm>
              <a:off x="0" y="0"/>
              <a:ext cx="15391510" cy="2597658"/>
            </a:xfrm>
            <a:custGeom>
              <a:avLst/>
              <a:gdLst/>
              <a:ahLst/>
              <a:cxnLst/>
              <a:rect l="l" t="t" r="r" b="b"/>
              <a:pathLst>
                <a:path w="15391510" h="2597658">
                  <a:moveTo>
                    <a:pt x="0" y="0"/>
                  </a:moveTo>
                  <a:lnTo>
                    <a:pt x="0" y="219583"/>
                  </a:lnTo>
                  <a:lnTo>
                    <a:pt x="0" y="302260"/>
                  </a:lnTo>
                  <a:lnTo>
                    <a:pt x="0" y="1690878"/>
                  </a:lnTo>
                  <a:lnTo>
                    <a:pt x="0" y="1843278"/>
                  </a:lnTo>
                  <a:lnTo>
                    <a:pt x="0" y="2016379"/>
                  </a:lnTo>
                  <a:lnTo>
                    <a:pt x="7406386" y="2016379"/>
                  </a:lnTo>
                  <a:lnTo>
                    <a:pt x="7646670" y="2597658"/>
                  </a:lnTo>
                  <a:lnTo>
                    <a:pt x="7886954" y="2016379"/>
                  </a:lnTo>
                  <a:lnTo>
                    <a:pt x="15391510" y="2016379"/>
                  </a:lnTo>
                  <a:lnTo>
                    <a:pt x="15391510" y="1843278"/>
                  </a:lnTo>
                  <a:lnTo>
                    <a:pt x="15391510" y="1690878"/>
                  </a:lnTo>
                  <a:lnTo>
                    <a:pt x="15391510" y="302260"/>
                  </a:lnTo>
                  <a:lnTo>
                    <a:pt x="15391510" y="219583"/>
                  </a:lnTo>
                  <a:lnTo>
                    <a:pt x="153915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BED4"/>
            </a:solidFill>
          </p:spPr>
        </p:sp>
      </p:grpSp>
      <p:sp>
        <p:nvSpPr>
          <p:cNvPr id="50" name="TextBox 50"/>
          <p:cNvSpPr txBox="1"/>
          <p:nvPr/>
        </p:nvSpPr>
        <p:spPr>
          <a:xfrm>
            <a:off x="3722929" y="35050130"/>
            <a:ext cx="9775341" cy="14746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332"/>
              </a:lnSpc>
            </a:pPr>
            <a:r>
              <a:rPr lang="en-US" sz="8809">
                <a:solidFill>
                  <a:srgbClr val="FFFFFF"/>
                </a:solidFill>
                <a:latin typeface="Open Sans Bold Italics"/>
              </a:rPr>
              <a:t>Desenvolvimento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16840644" y="21338348"/>
            <a:ext cx="13622101" cy="739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59"/>
              </a:lnSpc>
            </a:pPr>
            <a:r>
              <a:rPr lang="en-US" sz="3900">
                <a:solidFill>
                  <a:srgbClr val="000000"/>
                </a:solidFill>
                <a:latin typeface="Open Sans Bold"/>
              </a:rPr>
              <a:t>Fonte: própria autoria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1536904" y="36776584"/>
            <a:ext cx="13622101" cy="6217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941"/>
              </a:lnSpc>
            </a:pPr>
            <a:r>
              <a:rPr lang="en-US" sz="4957">
                <a:solidFill>
                  <a:srgbClr val="000000"/>
                </a:solidFill>
                <a:latin typeface="Open Sans Light"/>
              </a:rPr>
              <a:t>Apesar da plataforma Fabapp facilitar o processo de criação do projeto, sua metodologia é limitada, impossibilitando a conclusão do aplicativo que no momento está na internet como forma demonstrativa. A intenção é se aperfeiçoar em programação e finalizar nosso projeto adequadamente.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Personalizar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Office Theme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DOC-20230112-WA0024.</dc:title>
  <cp:lastModifiedBy>Izabelle Poyer</cp:lastModifiedBy>
  <cp:revision>3</cp:revision>
  <dcterms:created xsi:type="dcterms:W3CDTF">2006-08-16T00:00:00Z</dcterms:created>
  <dcterms:modified xsi:type="dcterms:W3CDTF">2023-01-13T00:57:30Z</dcterms:modified>
  <dc:identifier>DAFXgLGmeWA</dc:identifier>
</cp:coreProperties>
</file>