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7" r:id="rId2"/>
  </p:sldIdLst>
  <p:sldSz cx="32399288" cy="43200638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70" autoAdjust="0"/>
    <p:restoredTop sz="94660"/>
  </p:normalViewPr>
  <p:slideViewPr>
    <p:cSldViewPr snapToGrid="0">
      <p:cViewPr varScale="1">
        <p:scale>
          <a:sx n="13" d="100"/>
          <a:sy n="13" d="100"/>
        </p:scale>
        <p:origin x="2419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3F9483-D4D8-489D-83BA-55C1824F6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50FB764-F7DF-4269-85E3-CD36FF5BE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A4F6B45-9192-45FE-83FD-188830F202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7A5C584-DB7F-427B-9292-5119D8281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0CE9-2771-4B3C-9D22-5B844ADD96AE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C70F784-5C1F-4200-AC5E-87758B1A0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A85B9FD-B4B0-4476-99D0-8933A4765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1E559-26D1-4233-AAED-2057480831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781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8B610C1-8153-4948-A53A-D40CBA10B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7451" y="2300037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F4CC30E-D45E-4DC6-A278-0A27BAB6E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FE6B9D-A88A-4D48-9A69-53E1728830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227451" y="40040594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B0CE9-2771-4B3C-9D22-5B844ADD96AE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135E87-0CFE-4D21-9DDD-61B3E5FFC0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732264" y="40040594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2407D27-B8DE-4BA9-A6E2-69632BBC19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2881997" y="40040594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18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1E559-26D1-4233-AAED-2057480831B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8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</p:sldLayoutIdLst>
  <p:txStyles>
    <p:titleStyle>
      <a:lvl1pPr algn="l" defTabSz="2429927" rtl="0" eaLnBrk="1" latinLnBrk="0" hangingPunct="1">
        <a:lnSpc>
          <a:spcPct val="90000"/>
        </a:lnSpc>
        <a:spcBef>
          <a:spcPct val="0"/>
        </a:spcBef>
        <a:buNone/>
        <a:defRPr sz="116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7482" indent="-607482" algn="l" defTabSz="2429927" rtl="0" eaLnBrk="1" latinLnBrk="0" hangingPunct="1">
        <a:lnSpc>
          <a:spcPct val="90000"/>
        </a:lnSpc>
        <a:spcBef>
          <a:spcPts val="265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1pPr>
      <a:lvl2pPr marL="182244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03740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5315" kern="1200">
          <a:solidFill>
            <a:schemeClr val="tx1"/>
          </a:solidFill>
          <a:latin typeface="+mn-lt"/>
          <a:ea typeface="+mn-ea"/>
          <a:cs typeface="+mn-cs"/>
        </a:defRPr>
      </a:lvl3pPr>
      <a:lvl4pPr marL="4252371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4pPr>
      <a:lvl5pPr marL="546733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5pPr>
      <a:lvl6pPr marL="668229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6pPr>
      <a:lvl7pPr marL="7897261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7pPr>
      <a:lvl8pPr marL="9112225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8pPr>
      <a:lvl9pPr marL="10327188" indent="-607482" algn="l" defTabSz="2429927" rtl="0" eaLnBrk="1" latinLnBrk="0" hangingPunct="1">
        <a:lnSpc>
          <a:spcPct val="90000"/>
        </a:lnSpc>
        <a:spcBef>
          <a:spcPts val="1329"/>
        </a:spcBef>
        <a:buFont typeface="Arial" panose="020B0604020202020204" pitchFamily="34" charset="0"/>
        <a:buChar char="•"/>
        <a:defRPr sz="478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1pPr>
      <a:lvl2pPr marL="121496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2pPr>
      <a:lvl3pPr marL="2429927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3pPr>
      <a:lvl4pPr marL="364489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4pPr>
      <a:lvl5pPr marL="485985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5pPr>
      <a:lvl6pPr marL="6074816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6pPr>
      <a:lvl7pPr marL="7289780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7pPr>
      <a:lvl8pPr marL="8504743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8pPr>
      <a:lvl9pPr marL="9719706" algn="l" defTabSz="2429927" rtl="0" eaLnBrk="1" latinLnBrk="0" hangingPunct="1">
        <a:defRPr sz="47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BEE475-5922-49B7-B7F8-615D686AC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883" y="1828800"/>
            <a:ext cx="24237086" cy="4137047"/>
          </a:xfrm>
        </p:spPr>
        <p:txBody>
          <a:bodyPr>
            <a:normAutofit fontScale="90000"/>
          </a:bodyPr>
          <a:lstStyle/>
          <a:p>
            <a:pPr algn="ctr"/>
            <a:br>
              <a:rPr lang="pt-BR" sz="6700" dirty="0"/>
            </a:br>
            <a:br>
              <a:rPr lang="pt-BR" sz="5300" dirty="0"/>
            </a:br>
            <a:r>
              <a:rPr lang="pt-BR" sz="5300" dirty="0"/>
              <a:t>EE Carlos Alberto Pereira – Itapecerica da Serra</a:t>
            </a:r>
            <a:br>
              <a:rPr lang="pt-BR" sz="5300" dirty="0"/>
            </a:br>
            <a:r>
              <a:rPr lang="pt-BR" sz="5300" dirty="0"/>
              <a:t>Julia Ferreira Aragão </a:t>
            </a:r>
            <a:br>
              <a:rPr lang="pt-BR" sz="5300" dirty="0"/>
            </a:br>
            <a:r>
              <a:rPr lang="pt-BR" sz="5300" dirty="0" err="1"/>
              <a:t>Prof</a:t>
            </a:r>
            <a:r>
              <a:rPr lang="pt-BR" sz="5300" dirty="0"/>
              <a:t> Mauro Henrique Santos (orientador)</a:t>
            </a:r>
            <a:br>
              <a:rPr lang="pt-BR" sz="5300" dirty="0"/>
            </a:br>
            <a:r>
              <a:rPr lang="pt-BR" sz="5300" dirty="0" err="1"/>
              <a:t>Prof</a:t>
            </a:r>
            <a:r>
              <a:rPr lang="pt-BR" sz="5300" dirty="0"/>
              <a:t> Gabriela Canuto dos Reis (coorientadora)  </a:t>
            </a:r>
            <a:br>
              <a:rPr lang="pt-BR" b="1" dirty="0"/>
            </a:br>
            <a:endParaRPr lang="pt-BR" sz="5000" b="1" dirty="0"/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EDBD726-7F9E-409D-B92D-AE892C125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729299" y="36137115"/>
            <a:ext cx="14732958" cy="672410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BR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Referências bibliográficas</a:t>
            </a:r>
            <a:r>
              <a:rPr lang="pt-BR" sz="4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BRASIL. </a:t>
            </a:r>
            <a:r>
              <a:rPr lang="pt-PT" sz="4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Anuário Brasileiro de Segurança Pública</a:t>
            </a: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Fórum Brasileiro de Segurança Pública, 2021.	Disponível	em:	</a:t>
            </a:r>
            <a:r>
              <a:rPr lang="pt-PT" sz="460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https://www.bibliotecadeseguranca.com.br/wp-</a:t>
            </a: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460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content/uploads/2021/07/anuario-brasileiro-de-seguranca-publica-2021.pdf</a:t>
            </a: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Acesso em 29 de set. 2021.</a:t>
            </a:r>
            <a:endParaRPr lang="pt-BR" sz="4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t-PT" sz="4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PAULA, D. O. </a:t>
            </a:r>
            <a:r>
              <a:rPr lang="pt-PT" sz="4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Interseccionalidade e a violência contra a mulher negra</a:t>
            </a:r>
            <a:r>
              <a:rPr lang="pt-PT" sz="4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Congresso Brasileiro de Pesquisadores Negros. Uberlândia, 2018.</a:t>
            </a: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4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71120" indent="0" algn="just">
              <a:buNone/>
            </a:pP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SAMPIERI, R. H.; COLLADO, C. F.; LUCIO, M. P. B. </a:t>
            </a:r>
            <a:r>
              <a:rPr lang="pt-PT" sz="4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Metodologia de Pesquisa</a:t>
            </a:r>
            <a:r>
              <a:rPr lang="pt-PT" sz="4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Tradução: Daisy Vaz de Moraes. 5ªedição. Porto Alegre: Editora Penso, 2013.</a:t>
            </a:r>
            <a:endParaRPr lang="pt-BR" sz="4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sz="4400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691B5DEA-EF5E-4C0B-A2B2-9AAD4D82D7CD}"/>
              </a:ext>
            </a:extLst>
          </p:cNvPr>
          <p:cNvSpPr txBox="1"/>
          <p:nvPr/>
        </p:nvSpPr>
        <p:spPr>
          <a:xfrm rot="10800000" flipV="1">
            <a:off x="1219933" y="18632922"/>
            <a:ext cx="14614313" cy="11896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pt-BR" sz="4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Justificativa e objetivos: </a:t>
            </a:r>
            <a:r>
              <a:rPr lang="pt-BR" sz="47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 Brasil de acordo com as estatísticas do Anuário Brasileiro de Segurança Pública (2021) revelam que o número de estupros aumentou drasticamente nos últimos anos. Em 2015, a cada 11 minutos alguém era vítima de estupro, quatro anos depois, em 2019, esse intervalo diminuiu para 8 minutos, ou seja, o número de pessoas que são estupradas o país aumentou. Diante do aumento, esperava-se que os casos fossem mais visibilizados pela mídia, o que não aconteceu. Portanto, este trabalho procura discutir o espaço e atenção que os casos de estupros, em especial envolvendo as </a:t>
            </a:r>
            <a:r>
              <a:rPr lang="pt-BR" sz="47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mulheres negras.</a:t>
            </a:r>
            <a:endParaRPr lang="pt-BR" sz="47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AD30C56-B9D0-45F9-94B4-547C103BAB24}"/>
              </a:ext>
            </a:extLst>
          </p:cNvPr>
          <p:cNvSpPr txBox="1"/>
          <p:nvPr/>
        </p:nvSpPr>
        <p:spPr>
          <a:xfrm>
            <a:off x="1546438" y="30954114"/>
            <a:ext cx="14523828" cy="92256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4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Metodologia: </a:t>
            </a:r>
            <a:r>
              <a:rPr lang="pt-BR" sz="47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Este estudo utiliza de estratégia qualitativa, de caráter descritivo, pois buscou-se descrever uma realidade existente no país, fazendo análises sobre os fatos. Esta pesquisa pretende demonstrar o estudo para compreensão de objetos em profundidade, sendo-lhe atribuída a análise qualitativa das informações (SAMPIERI; CALLADO, LUCIO, 2013).</a:t>
            </a:r>
          </a:p>
          <a:p>
            <a:pPr algn="ctr" rtl="0">
              <a:spcBef>
                <a:spcPts val="0"/>
              </a:spcBef>
              <a:spcAft>
                <a:spcPts val="1000"/>
              </a:spcAft>
            </a:pPr>
            <a:r>
              <a:rPr lang="pt-BR" sz="5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br>
              <a:rPr lang="pt-BR" sz="5000" b="1" dirty="0"/>
            </a:br>
            <a:endParaRPr lang="pt-BR" sz="50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84AD7BC-5ECA-46F4-A351-C6364C295044}"/>
              </a:ext>
            </a:extLst>
          </p:cNvPr>
          <p:cNvSpPr txBox="1"/>
          <p:nvPr/>
        </p:nvSpPr>
        <p:spPr>
          <a:xfrm>
            <a:off x="16329024" y="28089010"/>
            <a:ext cx="14665897" cy="75745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1" algn="just">
              <a:lnSpc>
                <a:spcPct val="150000"/>
              </a:lnSpc>
            </a:pPr>
            <a:r>
              <a:rPr lang="pt-BR" sz="4700" b="1" dirty="0"/>
              <a:t>Considerações finais:</a:t>
            </a:r>
            <a:r>
              <a:rPr lang="pt-BR" sz="4700" b="1" dirty="0">
                <a:ea typeface="+mn-lt"/>
                <a:cs typeface="+mn-lt"/>
              </a:rPr>
              <a:t> </a:t>
            </a:r>
            <a:r>
              <a:rPr lang="pt-BR" sz="4700" dirty="0">
                <a:ea typeface="+mn-lt"/>
                <a:cs typeface="+mn-lt"/>
              </a:rPr>
              <a:t>Com base nas informações apresentadas, o estupro em grupos minoritários possui pouca visibilidade em um dos maiores jornais brasileiros, a Folha de São Paulo. Nossa proposta agora é seguir analisando outros veículos de comunicação e estabelecer se é um padrão ou não de comunicação e entender o motivo disso.</a:t>
            </a:r>
            <a:endParaRPr lang="pt-BR" sz="4700" b="1" dirty="0">
              <a:effectLst/>
              <a:cs typeface="Calibri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38964C19-7FA2-44CE-AAA5-8CBE82CF6865}"/>
              </a:ext>
            </a:extLst>
          </p:cNvPr>
          <p:cNvSpPr txBox="1"/>
          <p:nvPr/>
        </p:nvSpPr>
        <p:spPr>
          <a:xfrm rot="10800000" flipV="1">
            <a:off x="1754123" y="610011"/>
            <a:ext cx="30194548" cy="22159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pt-BR" sz="6000" b="1" dirty="0"/>
              <a:t>RELAÇÃO ESTUPRO E MÍDIA: OLHAR SOBRE A VIOLÊNCIA CONTRA MULHERES NEGRAS RETRATADAS NO JORNALISMO IMPRESSO BRASILEIRO</a:t>
            </a:r>
            <a:br>
              <a:rPr lang="pt-BR" sz="1800" dirty="0"/>
            </a:br>
            <a:endParaRPr lang="pt-BR" dirty="0">
              <a:cs typeface="Calibri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F5AEBB8-5BCE-C42F-FD43-4F784CD126FD}"/>
              </a:ext>
            </a:extLst>
          </p:cNvPr>
          <p:cNvSpPr txBox="1"/>
          <p:nvPr/>
        </p:nvSpPr>
        <p:spPr>
          <a:xfrm>
            <a:off x="4953000" y="9524999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735B521-0263-64D0-CEE3-230FD044CDD1}"/>
              </a:ext>
            </a:extLst>
          </p:cNvPr>
          <p:cNvSpPr txBox="1"/>
          <p:nvPr/>
        </p:nvSpPr>
        <p:spPr>
          <a:xfrm>
            <a:off x="8074330" y="12003267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FBF6AC9-AE96-A4BA-DE5D-70FB444019FC}"/>
              </a:ext>
            </a:extLst>
          </p:cNvPr>
          <p:cNvSpPr txBox="1"/>
          <p:nvPr/>
        </p:nvSpPr>
        <p:spPr>
          <a:xfrm>
            <a:off x="3238500" y="8191500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0681914C-C7A9-CB3A-4819-64E33A477A20}"/>
              </a:ext>
            </a:extLst>
          </p:cNvPr>
          <p:cNvSpPr txBox="1"/>
          <p:nvPr/>
        </p:nvSpPr>
        <p:spPr>
          <a:xfrm>
            <a:off x="2000250" y="6572250"/>
            <a:ext cx="571500" cy="38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7D30B30F-212D-12C5-1BA1-A0507729581C}"/>
              </a:ext>
            </a:extLst>
          </p:cNvPr>
          <p:cNvSpPr txBox="1"/>
          <p:nvPr/>
        </p:nvSpPr>
        <p:spPr>
          <a:xfrm>
            <a:off x="15706630" y="10825937"/>
            <a:ext cx="180974" cy="3619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pt-BR"/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F2E88737-E561-7E95-C897-E4BF2C8EB27E}"/>
              </a:ext>
            </a:extLst>
          </p:cNvPr>
          <p:cNvSpPr txBox="1"/>
          <p:nvPr/>
        </p:nvSpPr>
        <p:spPr>
          <a:xfrm>
            <a:off x="1381763" y="6454895"/>
            <a:ext cx="14344011" cy="1431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R="70485" algn="just">
              <a:lnSpc>
                <a:spcPct val="150000"/>
              </a:lnSpc>
            </a:pPr>
            <a:r>
              <a:rPr lang="pt-BR" sz="4700" b="1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Introdução: </a:t>
            </a:r>
            <a:r>
              <a:rPr lang="pt-BR" sz="4700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O jornalismo por sua natureza e relação com a sociedade, por retratá-la acaba por influenciando-a. E </a:t>
            </a:r>
            <a:r>
              <a:rPr lang="pt-BR" sz="4700" b="1" dirty="0">
                <a:latin typeface="Times New Roman" panose="02020603050405020304" pitchFamily="18" charset="0"/>
                <a:ea typeface="+mn-lt"/>
                <a:cs typeface="Times New Roman" panose="02020603050405020304" pitchFamily="18" charset="0"/>
              </a:rPr>
              <a:t>e</a:t>
            </a:r>
            <a:r>
              <a:rPr lang="pt-PT" sz="47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 projeto, por sua vez,  pretende examinar como o jornalismo impresso brasileiro veicula um violência praticada contra mulheres negras, especificamente, o estupro.. Portanto, o objetivo é trazer essa discussão à tona, pois é necessário falar sobre o assunto abordando-o de maneira crítica. </a:t>
            </a:r>
            <a:r>
              <a:rPr lang="pt-PT" sz="4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Trazer em questão, a interseccionalidade em meio a esses casos e como ela prejudica e faz os casos terem menos visibilidade e reconhecimento.</a:t>
            </a:r>
            <a:endParaRPr lang="pt-BR" sz="47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770" marR="70485" algn="just">
              <a:lnSpc>
                <a:spcPct val="150000"/>
              </a:lnSpc>
              <a:spcAft>
                <a:spcPts val="0"/>
              </a:spcAft>
            </a:pPr>
            <a:r>
              <a:rPr lang="pt-PT" sz="48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4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endParaRPr lang="pt-BR" sz="6000" dirty="0"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6A37427-A8B7-C648-9471-83ADDE3847E2}"/>
              </a:ext>
            </a:extLst>
          </p:cNvPr>
          <p:cNvSpPr txBox="1"/>
          <p:nvPr/>
        </p:nvSpPr>
        <p:spPr>
          <a:xfrm>
            <a:off x="16877426" y="6849048"/>
            <a:ext cx="14436705" cy="11914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700" b="1" dirty="0" err="1"/>
              <a:t>Levantamento</a:t>
            </a:r>
            <a:r>
              <a:rPr lang="en-US" sz="4700" b="1" dirty="0"/>
              <a:t> de </a:t>
            </a:r>
            <a:r>
              <a:rPr lang="en-US" sz="4700" b="1" dirty="0" err="1"/>
              <a:t>casos</a:t>
            </a:r>
            <a:r>
              <a:rPr lang="en-US" sz="4700" b="1" dirty="0"/>
              <a:t>: </a:t>
            </a:r>
            <a:r>
              <a:rPr lang="en-US" sz="4700" dirty="0" err="1"/>
              <a:t>Foram</a:t>
            </a:r>
            <a:r>
              <a:rPr lang="en-US" sz="4700" dirty="0"/>
              <a:t> </a:t>
            </a:r>
            <a:r>
              <a:rPr lang="en-US" sz="4700" dirty="0" err="1"/>
              <a:t>realizadas</a:t>
            </a:r>
            <a:r>
              <a:rPr lang="en-US" sz="4700" dirty="0"/>
              <a:t> no </a:t>
            </a:r>
            <a:r>
              <a:rPr lang="en-US" sz="4700" dirty="0" err="1"/>
              <a:t>Jornal</a:t>
            </a:r>
            <a:r>
              <a:rPr lang="en-US" sz="4700" dirty="0"/>
              <a:t> </a:t>
            </a:r>
            <a:r>
              <a:rPr lang="en-US" sz="4700" dirty="0" err="1"/>
              <a:t>Folha</a:t>
            </a:r>
            <a:r>
              <a:rPr lang="en-US" sz="4700" dirty="0"/>
              <a:t> de São Paulo </a:t>
            </a:r>
            <a:r>
              <a:rPr lang="en-US" sz="4700" dirty="0" err="1"/>
              <a:t>pesquisas</a:t>
            </a:r>
            <a:r>
              <a:rPr lang="en-US" sz="4700" dirty="0"/>
              <a:t> com o </a:t>
            </a:r>
            <a:r>
              <a:rPr lang="en-US" sz="4700" dirty="0" err="1"/>
              <a:t>objetivo</a:t>
            </a:r>
            <a:r>
              <a:rPr lang="en-US" sz="4700" dirty="0"/>
              <a:t> de </a:t>
            </a:r>
            <a:r>
              <a:rPr lang="en-US" sz="4700" dirty="0" err="1"/>
              <a:t>compreender</a:t>
            </a:r>
            <a:r>
              <a:rPr lang="en-US" sz="4700" dirty="0"/>
              <a:t> o espaço das </a:t>
            </a:r>
            <a:r>
              <a:rPr lang="en-US" sz="4700" dirty="0" err="1"/>
              <a:t>mulheres</a:t>
            </a:r>
            <a:r>
              <a:rPr lang="en-US" sz="4700" dirty="0"/>
              <a:t> </a:t>
            </a:r>
            <a:r>
              <a:rPr lang="en-US" sz="4700" dirty="0" err="1"/>
              <a:t>negras</a:t>
            </a:r>
            <a:r>
              <a:rPr lang="en-US" sz="4700" dirty="0"/>
              <a:t> dentro da </a:t>
            </a:r>
            <a:r>
              <a:rPr lang="en-US" sz="4700" dirty="0" err="1"/>
              <a:t>mídia</a:t>
            </a:r>
            <a:r>
              <a:rPr lang="en-US" sz="4700" dirty="0"/>
              <a:t> </a:t>
            </a:r>
            <a:r>
              <a:rPr lang="en-US" sz="4700" dirty="0" err="1"/>
              <a:t>jornalística</a:t>
            </a:r>
            <a:r>
              <a:rPr lang="en-US" sz="4700" dirty="0"/>
              <a:t>, </a:t>
            </a:r>
            <a:r>
              <a:rPr lang="en-US" sz="4700" dirty="0" err="1"/>
              <a:t>além</a:t>
            </a:r>
            <a:r>
              <a:rPr lang="en-US" sz="4700" dirty="0"/>
              <a:t> de </a:t>
            </a:r>
            <a:r>
              <a:rPr lang="en-US" sz="4700" dirty="0" err="1"/>
              <a:t>compreender</a:t>
            </a:r>
            <a:r>
              <a:rPr lang="en-US" sz="4700" dirty="0"/>
              <a:t> a </a:t>
            </a:r>
            <a:r>
              <a:rPr lang="en-US" sz="4700" dirty="0" err="1"/>
              <a:t>quantidade</a:t>
            </a:r>
            <a:r>
              <a:rPr lang="en-US" sz="4700" dirty="0"/>
              <a:t> de </a:t>
            </a:r>
            <a:r>
              <a:rPr lang="en-US" sz="4700" dirty="0" err="1"/>
              <a:t>notícias</a:t>
            </a:r>
            <a:r>
              <a:rPr lang="en-US" sz="4700" dirty="0"/>
              <a:t> e </a:t>
            </a:r>
            <a:r>
              <a:rPr lang="en-US" sz="4700" dirty="0" err="1"/>
              <a:t>analisando</a:t>
            </a:r>
            <a:r>
              <a:rPr lang="en-US" sz="4700" dirty="0"/>
              <a:t> a </a:t>
            </a:r>
            <a:r>
              <a:rPr lang="en-US" sz="4700" dirty="0" err="1"/>
              <a:t>visibilidade</a:t>
            </a:r>
            <a:r>
              <a:rPr lang="en-US" sz="4700" dirty="0"/>
              <a:t> que a </a:t>
            </a:r>
            <a:r>
              <a:rPr lang="en-US" sz="4700" dirty="0" err="1"/>
              <a:t>mulher</a:t>
            </a:r>
            <a:r>
              <a:rPr lang="en-US" sz="4700" dirty="0"/>
              <a:t> </a:t>
            </a:r>
            <a:r>
              <a:rPr lang="en-US" sz="4700" dirty="0" err="1"/>
              <a:t>negra</a:t>
            </a:r>
            <a:r>
              <a:rPr lang="en-US" sz="4700" dirty="0"/>
              <a:t> </a:t>
            </a:r>
            <a:r>
              <a:rPr lang="en-US" sz="4700" dirty="0" err="1"/>
              <a:t>tem</a:t>
            </a:r>
            <a:r>
              <a:rPr lang="en-US" sz="4700" dirty="0"/>
              <a:t> dentro dessa </a:t>
            </a:r>
            <a:r>
              <a:rPr lang="en-US" sz="4700" dirty="0" err="1"/>
              <a:t>mídia</a:t>
            </a:r>
            <a:r>
              <a:rPr lang="en-US" sz="4700" dirty="0"/>
              <a:t>. </a:t>
            </a:r>
            <a:r>
              <a:rPr lang="en-US" sz="4700" dirty="0" err="1"/>
              <a:t>Foram</a:t>
            </a:r>
            <a:r>
              <a:rPr lang="en-US" sz="4700" dirty="0"/>
              <a:t> </a:t>
            </a:r>
            <a:r>
              <a:rPr lang="en-US" sz="4700" dirty="0" err="1"/>
              <a:t>inseridos</a:t>
            </a:r>
            <a:r>
              <a:rPr lang="en-US" sz="4700" dirty="0"/>
              <a:t> </a:t>
            </a:r>
            <a:r>
              <a:rPr lang="en-US" sz="4700" dirty="0" err="1"/>
              <a:t>na</a:t>
            </a:r>
            <a:r>
              <a:rPr lang="en-US" sz="4700" dirty="0"/>
              <a:t> </a:t>
            </a:r>
            <a:r>
              <a:rPr lang="en-US" sz="4700" dirty="0" err="1"/>
              <a:t>busca</a:t>
            </a:r>
            <a:r>
              <a:rPr lang="en-US" sz="4700" dirty="0"/>
              <a:t> as </a:t>
            </a:r>
            <a:r>
              <a:rPr lang="en-US" sz="4700" dirty="0" err="1"/>
              <a:t>palavras</a:t>
            </a:r>
            <a:r>
              <a:rPr lang="en-US" sz="4700" dirty="0"/>
              <a:t> </a:t>
            </a:r>
            <a:r>
              <a:rPr lang="en-US" sz="4700" dirty="0" err="1"/>
              <a:t>estupro</a:t>
            </a:r>
            <a:r>
              <a:rPr lang="en-US" sz="4700" dirty="0"/>
              <a:t> e </a:t>
            </a:r>
            <a:r>
              <a:rPr lang="en-US" sz="4700" dirty="0" err="1"/>
              <a:t>mulher</a:t>
            </a:r>
            <a:r>
              <a:rPr lang="en-US" sz="4700" dirty="0"/>
              <a:t>; </a:t>
            </a:r>
            <a:r>
              <a:rPr lang="en-US" sz="4700" dirty="0" err="1"/>
              <a:t>foram</a:t>
            </a:r>
            <a:r>
              <a:rPr lang="en-US" sz="4700" dirty="0"/>
              <a:t> </a:t>
            </a:r>
            <a:r>
              <a:rPr lang="en-US" sz="4700" dirty="0" err="1"/>
              <a:t>considerados</a:t>
            </a:r>
            <a:r>
              <a:rPr lang="en-US" sz="4700" dirty="0"/>
              <a:t> </a:t>
            </a:r>
            <a:r>
              <a:rPr lang="en-US" sz="4700" dirty="0" err="1"/>
              <a:t>apenas</a:t>
            </a:r>
            <a:r>
              <a:rPr lang="en-US" sz="4700" dirty="0"/>
              <a:t> </a:t>
            </a:r>
            <a:r>
              <a:rPr lang="en-US" sz="4700" dirty="0" err="1"/>
              <a:t>os</a:t>
            </a:r>
            <a:r>
              <a:rPr lang="en-US" sz="4700" dirty="0"/>
              <a:t> </a:t>
            </a:r>
            <a:r>
              <a:rPr lang="en-US" sz="4700" dirty="0" err="1"/>
              <a:t>resultados</a:t>
            </a:r>
            <a:r>
              <a:rPr lang="en-US" sz="4700" dirty="0"/>
              <a:t> </a:t>
            </a:r>
            <a:r>
              <a:rPr lang="en-US" sz="4700" dirty="0" err="1"/>
              <a:t>encontrados</a:t>
            </a:r>
            <a:r>
              <a:rPr lang="en-US" sz="4700" dirty="0"/>
              <a:t> no </a:t>
            </a:r>
            <a:r>
              <a:rPr lang="en-US" sz="4700" dirty="0" err="1"/>
              <a:t>recorte</a:t>
            </a:r>
            <a:r>
              <a:rPr lang="en-US" sz="4700" dirty="0"/>
              <a:t> de tempo de </a:t>
            </a:r>
            <a:r>
              <a:rPr lang="en-US" sz="4700" dirty="0" err="1"/>
              <a:t>até</a:t>
            </a:r>
            <a:r>
              <a:rPr lang="en-US" sz="4700" dirty="0"/>
              <a:t> um </a:t>
            </a:r>
            <a:r>
              <a:rPr lang="en-US" sz="4700" dirty="0" err="1"/>
              <a:t>ano</a:t>
            </a:r>
            <a:r>
              <a:rPr lang="en-US" sz="4700" dirty="0"/>
              <a:t>. </a:t>
            </a:r>
            <a:r>
              <a:rPr lang="en-US" sz="4700" dirty="0" err="1"/>
              <a:t>Nestas</a:t>
            </a:r>
            <a:r>
              <a:rPr lang="en-US" sz="4700" dirty="0"/>
              <a:t> </a:t>
            </a:r>
            <a:r>
              <a:rPr lang="en-US" sz="4700" dirty="0" err="1"/>
              <a:t>condições</a:t>
            </a:r>
            <a:r>
              <a:rPr lang="en-US" sz="4700" dirty="0"/>
              <a:t> </a:t>
            </a:r>
            <a:r>
              <a:rPr lang="en-US" sz="4700" dirty="0" err="1"/>
              <a:t>foram</a:t>
            </a:r>
            <a:r>
              <a:rPr lang="en-US" sz="4700" dirty="0"/>
              <a:t> </a:t>
            </a:r>
            <a:r>
              <a:rPr lang="en-US" sz="4700" dirty="0" err="1"/>
              <a:t>encontradas</a:t>
            </a:r>
            <a:r>
              <a:rPr lang="en-US" sz="4700" dirty="0"/>
              <a:t> 427 </a:t>
            </a:r>
            <a:r>
              <a:rPr lang="en-US" sz="4700" dirty="0" err="1"/>
              <a:t>notícias</a:t>
            </a:r>
            <a:r>
              <a:rPr lang="en-US" sz="4700" dirty="0"/>
              <a:t>, </a:t>
            </a:r>
            <a:r>
              <a:rPr lang="en-US" sz="4700" dirty="0" err="1"/>
              <a:t>sendo</a:t>
            </a:r>
            <a:r>
              <a:rPr lang="en-US" sz="4700" dirty="0"/>
              <a:t> que </a:t>
            </a:r>
            <a:r>
              <a:rPr lang="en-US" sz="4700" dirty="0" err="1"/>
              <a:t>desse</a:t>
            </a:r>
            <a:r>
              <a:rPr lang="en-US" sz="4700" dirty="0"/>
              <a:t> total </a:t>
            </a:r>
            <a:r>
              <a:rPr lang="en-US" sz="4700" dirty="0" err="1"/>
              <a:t>apenas</a:t>
            </a:r>
            <a:r>
              <a:rPr lang="en-US" sz="4700" dirty="0"/>
              <a:t> 44 </a:t>
            </a:r>
            <a:r>
              <a:rPr lang="en-US" sz="4700" dirty="0" err="1"/>
              <a:t>eram</a:t>
            </a:r>
            <a:r>
              <a:rPr lang="en-US" sz="4700" dirty="0"/>
              <a:t> </a:t>
            </a:r>
            <a:r>
              <a:rPr lang="en-US" sz="4700" dirty="0" err="1"/>
              <a:t>casos</a:t>
            </a:r>
            <a:r>
              <a:rPr lang="en-US" sz="4700" dirty="0"/>
              <a:t> </a:t>
            </a:r>
            <a:r>
              <a:rPr lang="en-US" sz="4700" dirty="0" err="1"/>
              <a:t>retratados</a:t>
            </a:r>
            <a:r>
              <a:rPr lang="en-US" sz="4700" dirty="0"/>
              <a:t> de </a:t>
            </a:r>
            <a:r>
              <a:rPr lang="en-US" sz="4700" dirty="0" err="1"/>
              <a:t>estupro</a:t>
            </a:r>
            <a:r>
              <a:rPr lang="en-US" sz="4700" dirty="0"/>
              <a:t>, </a:t>
            </a:r>
            <a:r>
              <a:rPr lang="en-US" sz="4700" dirty="0" err="1"/>
              <a:t>destes</a:t>
            </a:r>
            <a:r>
              <a:rPr lang="en-US" sz="4700" dirty="0"/>
              <a:t> </a:t>
            </a:r>
            <a:r>
              <a:rPr lang="en-US" sz="4700" dirty="0" err="1"/>
              <a:t>apenas</a:t>
            </a:r>
            <a:r>
              <a:rPr lang="en-US" sz="4700" dirty="0"/>
              <a:t> 8 </a:t>
            </a:r>
            <a:r>
              <a:rPr lang="en-US" sz="4700" dirty="0" err="1"/>
              <a:t>eram</a:t>
            </a:r>
            <a:r>
              <a:rPr lang="en-US" sz="4700" dirty="0"/>
              <a:t> de </a:t>
            </a:r>
            <a:r>
              <a:rPr lang="en-US" sz="4700" dirty="0" err="1"/>
              <a:t>mulheres</a:t>
            </a:r>
            <a:r>
              <a:rPr lang="en-US" sz="4700" dirty="0"/>
              <a:t> </a:t>
            </a:r>
            <a:r>
              <a:rPr lang="en-US" sz="4700" dirty="0" err="1"/>
              <a:t>negras</a:t>
            </a:r>
            <a:r>
              <a:rPr lang="en-US" sz="4700" dirty="0"/>
              <a:t>.</a:t>
            </a:r>
          </a:p>
        </p:txBody>
      </p:sp>
      <p:pic>
        <p:nvPicPr>
          <p:cNvPr id="4" name="Imagem 3" descr="Tabela&#10;&#10;Descrição gerada automaticamente">
            <a:extLst>
              <a:ext uri="{FF2B5EF4-FFF2-40B4-BE49-F238E27FC236}">
                <a16:creationId xmlns:a16="http://schemas.microsoft.com/office/drawing/2014/main" id="{19E9906F-AE7B-1A70-776F-3050739FB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3200" y="19646473"/>
            <a:ext cx="11383477" cy="796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942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597</Words>
  <Application>Microsoft Office PowerPoint</Application>
  <PresentationFormat>Personalizar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  EE Carlos Alberto Pereira – Itapecerica da Serra Julia Ferreira Aragão  Prof Mauro Henrique Santos (orientador) Prof Gabriela Canuto dos Reis (coorientadora)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Análise sobre a relação – estupro e mídia: um olhar sobre a violência contra as minorias no país.  Julia Ferreira Aragão  Prof Mauro Henrique Santos (orientador) Prof Gabriela Canuto dos Reis (coorientadora)   Carlos Alberto Pereira</dc:title>
  <dc:creator>GRAZIELE LOPES DA SILVA</dc:creator>
  <cp:lastModifiedBy>Mauro Henrique</cp:lastModifiedBy>
  <cp:revision>208</cp:revision>
  <dcterms:created xsi:type="dcterms:W3CDTF">2021-10-13T15:11:28Z</dcterms:created>
  <dcterms:modified xsi:type="dcterms:W3CDTF">2022-12-28T23:03:13Z</dcterms:modified>
</cp:coreProperties>
</file>