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2399288" cy="43200638"/>
  <p:notesSz cx="6797675" cy="992663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109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217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326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434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5543" algn="l" defTabSz="914217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2651" algn="l" defTabSz="914217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199760" algn="l" defTabSz="914217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6868" algn="l" defTabSz="914217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3607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9242"/>
    <a:srgbClr val="12C412"/>
    <a:srgbClr val="3A835B"/>
    <a:srgbClr val="A8E8E0"/>
    <a:srgbClr val="9ADDE4"/>
    <a:srgbClr val="009999"/>
    <a:srgbClr val="0099FF"/>
    <a:srgbClr val="0066FF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 autoAdjust="0"/>
  </p:normalViewPr>
  <p:slideViewPr>
    <p:cSldViewPr>
      <p:cViewPr varScale="1">
        <p:scale>
          <a:sx n="13" d="100"/>
          <a:sy n="13" d="100"/>
        </p:scale>
        <p:origin x="2582" y="110"/>
      </p:cViewPr>
      <p:guideLst>
        <p:guide orient="horz" pos="13607"/>
        <p:guide pos="102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9B5EEA-CF5C-4953-A631-4A3BA800D508}" type="datetimeFigureOut">
              <a:rPr lang="pt-BR" smtClean="0"/>
              <a:t>11/11/2023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8627A8-A133-4B01-BB40-AE274C8F91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8532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9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17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26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34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43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51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68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627A8-A133-4B01-BB40-AE274C8F916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145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106" y="13420834"/>
            <a:ext cx="27539077" cy="9258866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211" y="24479728"/>
            <a:ext cx="22678867" cy="1104143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4F093-F7E1-45DA-9391-B2F7A14313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80EA2-93FC-4BD2-8259-B874BD661A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8675" y="27760730"/>
            <a:ext cx="27540665" cy="857949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8675" y="18309795"/>
            <a:ext cx="27540665" cy="945093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3C8A6-C413-4BB7-A271-F514DFD037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430106" y="12479550"/>
            <a:ext cx="13693349" cy="2592101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75835" y="12479550"/>
            <a:ext cx="13693350" cy="2592101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7469B-0527-43DB-9C4E-3062C68BD3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600" y="1730184"/>
            <a:ext cx="29158089" cy="7200106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602" y="9669985"/>
            <a:ext cx="14313971" cy="40302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602" y="13700204"/>
            <a:ext cx="14313971" cy="248908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58372" y="9669985"/>
            <a:ext cx="14320320" cy="40302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58372" y="13700204"/>
            <a:ext cx="14320320" cy="248908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A5BCD-0422-4370-9E85-176260D3EB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8C129-4BED-4739-9B3F-925B3DAF6D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BF34D-243E-42E7-8A10-B572EAF228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600" y="1720661"/>
            <a:ext cx="10658495" cy="731915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7979" y="1720661"/>
            <a:ext cx="18110713" cy="368703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600" y="9039818"/>
            <a:ext cx="10658495" cy="295512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C78FC-743E-496F-8594-0F4A02B8FF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0655" y="30240131"/>
            <a:ext cx="19439255" cy="35698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0655" y="3860375"/>
            <a:ext cx="19439255" cy="259194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0655" y="33810025"/>
            <a:ext cx="19439255" cy="50699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CA24A-80BA-4342-8F65-FAFC2AF5D7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37B4F-779D-47EF-8A10-9324E240E0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085207" y="3839741"/>
            <a:ext cx="6883976" cy="34560827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430108" y="3839741"/>
            <a:ext cx="20502724" cy="34560827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2B7E-442E-4B0B-94BA-2002F6EE9F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30106" y="3839740"/>
            <a:ext cx="27539077" cy="7200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3656" tIns="206828" rIns="413656" bIns="2068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0106" y="12479550"/>
            <a:ext cx="27539077" cy="2592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0106" y="39360899"/>
            <a:ext cx="6749058" cy="288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>
              <a:defRPr sz="63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69598" y="39360899"/>
            <a:ext cx="10260092" cy="288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 algn="ctr">
              <a:defRPr sz="6300"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0125" y="39360899"/>
            <a:ext cx="6749058" cy="288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 algn="r">
              <a:defRPr sz="6300">
                <a:cs typeface="+mn-cs"/>
              </a:defRPr>
            </a:lvl1pPr>
          </a:lstStyle>
          <a:p>
            <a:pPr>
              <a:defRPr/>
            </a:pPr>
            <a:fld id="{CEE194E2-5F15-447B-B336-18B034C6F7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2pPr>
      <a:lvl3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3pPr>
      <a:lvl4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4pPr>
      <a:lvl5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5pPr>
      <a:lvl6pPr marL="4572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6pPr>
      <a:lvl7pPr marL="9144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7pPr>
      <a:lvl8pPr marL="13716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8pPr>
      <a:lvl9pPr marL="18288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9pPr>
    </p:titleStyle>
    <p:bodyStyle>
      <a:lvl1pPr marL="1550988" indent="-1550988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360738" indent="-1292225" algn="l" defTabSz="4137025" rtl="0" eaLnBrk="0" fontAlgn="base" hangingPunct="0">
        <a:spcBef>
          <a:spcPct val="20000"/>
        </a:spcBef>
        <a:spcAft>
          <a:spcPct val="0"/>
        </a:spcAft>
        <a:buChar char="–"/>
        <a:defRPr sz="12700">
          <a:solidFill>
            <a:schemeClr val="tx1"/>
          </a:solidFill>
          <a:latin typeface="+mn-lt"/>
        </a:defRPr>
      </a:lvl2pPr>
      <a:lvl3pPr marL="5170488" indent="-1033463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0900">
          <a:solidFill>
            <a:schemeClr val="tx1"/>
          </a:solidFill>
          <a:latin typeface="+mn-lt"/>
        </a:defRPr>
      </a:lvl3pPr>
      <a:lvl4pPr marL="7239000" indent="-1033463" algn="l" defTabSz="4137025" rtl="0" eaLnBrk="0" fontAlgn="base" hangingPunct="0">
        <a:spcBef>
          <a:spcPct val="20000"/>
        </a:spcBef>
        <a:spcAft>
          <a:spcPct val="0"/>
        </a:spcAft>
        <a:buChar char="–"/>
        <a:defRPr sz="9000">
          <a:solidFill>
            <a:schemeClr val="tx1"/>
          </a:solidFill>
          <a:latin typeface="+mn-lt"/>
        </a:defRPr>
      </a:lvl4pPr>
      <a:lvl5pPr marL="9307513" indent="-1035050" algn="l" defTabSz="4137025" rtl="0" eaLnBrk="0" fontAlgn="base" hangingPunct="0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5pPr>
      <a:lvl6pPr marL="97647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6pPr>
      <a:lvl7pPr marL="102219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7pPr>
      <a:lvl8pPr marL="106791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8pPr>
      <a:lvl9pPr marL="111363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eg"/><Relationship Id="rId18" Type="http://schemas.openxmlformats.org/officeDocument/2006/relationships/image" Target="../media/image16.jpg"/><Relationship Id="rId26" Type="http://schemas.openxmlformats.org/officeDocument/2006/relationships/image" Target="../media/image24.png"/><Relationship Id="rId3" Type="http://schemas.openxmlformats.org/officeDocument/2006/relationships/image" Target="../media/image1.jpeg"/><Relationship Id="rId21" Type="http://schemas.openxmlformats.org/officeDocument/2006/relationships/image" Target="../media/image19.jpg"/><Relationship Id="rId7" Type="http://schemas.openxmlformats.org/officeDocument/2006/relationships/image" Target="../media/image5.jp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23" Type="http://schemas.openxmlformats.org/officeDocument/2006/relationships/image" Target="../media/image21.jpeg"/><Relationship Id="rId10" Type="http://schemas.openxmlformats.org/officeDocument/2006/relationships/image" Target="../media/image8.jpeg"/><Relationship Id="rId19" Type="http://schemas.openxmlformats.org/officeDocument/2006/relationships/image" Target="../media/image17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Relationship Id="rId22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m 68">
            <a:extLst>
              <a:ext uri="{FF2B5EF4-FFF2-40B4-BE49-F238E27FC236}">
                <a16:creationId xmlns:a16="http://schemas.microsoft.com/office/drawing/2014/main" id="{031A3B54-1911-82DD-DA5B-F46F3E5C45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1981" y="4546485"/>
            <a:ext cx="2549780" cy="2333647"/>
          </a:xfrm>
          <a:prstGeom prst="rect">
            <a:avLst/>
          </a:prstGeom>
        </p:spPr>
      </p:pic>
      <p:sp>
        <p:nvSpPr>
          <p:cNvPr id="26" name="Title 1"/>
          <p:cNvSpPr txBox="1">
            <a:spLocks/>
          </p:cNvSpPr>
          <p:nvPr/>
        </p:nvSpPr>
        <p:spPr>
          <a:xfrm>
            <a:off x="2518124" y="1150047"/>
            <a:ext cx="27027357" cy="2480796"/>
          </a:xfrm>
          <a:prstGeom prst="rect">
            <a:avLst/>
          </a:prstGeom>
        </p:spPr>
        <p:txBody>
          <a:bodyPr>
            <a:noAutofit/>
          </a:bodyPr>
          <a:lstStyle/>
          <a:p>
            <a:pPr marL="1994535" marR="1421765" algn="ctr">
              <a:lnSpc>
                <a:spcPct val="100299"/>
              </a:lnSpc>
              <a:spcBef>
                <a:spcPts val="95"/>
              </a:spcBef>
            </a:pPr>
            <a:r>
              <a:rPr lang="pt-BR" sz="7800" b="1" i="1" spc="5" dirty="0" err="1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Hove</a:t>
            </a:r>
            <a:r>
              <a:rPr lang="pt-BR" sz="7800" b="1" i="1" dirty="0" err="1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nia</a:t>
            </a:r>
            <a:r>
              <a:rPr lang="pt-BR" sz="7800" b="1" i="1" spc="-20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i="1" dirty="0" err="1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dulcis</a:t>
            </a:r>
            <a:r>
              <a:rPr lang="pt-BR" sz="7800" b="1" i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UMA</a:t>
            </a:r>
            <a:r>
              <a:rPr lang="pt-BR" sz="7800" b="1" spc="-24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</a:t>
            </a:r>
            <a:r>
              <a:rPr lang="pt-BR" sz="7800" b="1" spc="-23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L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TERN</a:t>
            </a:r>
            <a:r>
              <a:rPr lang="pt-BR" sz="7800" b="1" spc="-240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TI</a:t>
            </a:r>
            <a:r>
              <a:rPr lang="pt-BR" sz="7800" b="1" spc="-250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V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</a:t>
            </a:r>
            <a:r>
              <a:rPr lang="pt-BR" sz="7800" b="1" spc="-13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NO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CONTROLE  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DA</a:t>
            </a:r>
            <a:r>
              <a:rPr lang="pt-BR" sz="7800" b="1" spc="-240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ANT</a:t>
            </a:r>
            <a:r>
              <a:rPr lang="pt-BR" sz="7800" b="1" spc="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R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ACNOSE</a:t>
            </a:r>
            <a:r>
              <a:rPr lang="pt-BR" sz="7800" b="1" spc="-1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 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- </a:t>
            </a:r>
            <a:r>
              <a:rPr lang="pt-BR" sz="7800" b="1" spc="-17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F</a:t>
            </a:r>
            <a:r>
              <a:rPr lang="pt-BR" sz="7800" b="1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ASE </a:t>
            </a:r>
            <a:r>
              <a:rPr lang="pt-BR" sz="7800" b="1" spc="-5" dirty="0">
                <a:ln w="38100">
                  <a:solidFill>
                    <a:schemeClr val="tx1"/>
                  </a:solidFill>
                </a:ln>
                <a:solidFill>
                  <a:srgbClr val="009242"/>
                </a:solidFill>
                <a:latin typeface="Arial Black" panose="020B0A04020102020204" pitchFamily="34" charset="0"/>
                <a:cs typeface="Arial"/>
              </a:rPr>
              <a:t>IV</a:t>
            </a:r>
            <a:endParaRPr lang="pt-BR" sz="7800" dirty="0">
              <a:ln w="38100">
                <a:solidFill>
                  <a:schemeClr val="tx1"/>
                </a:solidFill>
              </a:ln>
              <a:solidFill>
                <a:srgbClr val="009242"/>
              </a:solidFill>
              <a:latin typeface="Arial Black" panose="020B0A04020102020204" pitchFamily="34" charset="0"/>
              <a:cs typeface="Arial"/>
            </a:endParaRPr>
          </a:p>
          <a:p>
            <a:pPr algn="ctr"/>
            <a:endParaRPr lang="pt-BR" sz="7800" b="1" i="1" dirty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 bwMode="auto">
          <a:xfrm>
            <a:off x="423382" y="4885056"/>
            <a:ext cx="31247724" cy="1339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054" tIns="216027" rIns="432054" bIns="216027" anchor="ctr"/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449580" algn="l"/>
              </a:tabLst>
            </a:pPr>
            <a:r>
              <a:rPr lang="pt-BR" sz="3600" baseline="30000" dirty="0">
                <a:latin typeface="Arial" panose="020B0604020202020204" pitchFamily="34" charset="0"/>
              </a:rPr>
              <a:t>1</a:t>
            </a:r>
            <a:r>
              <a:rPr lang="pt-BR" sz="3600" dirty="0">
                <a:solidFill>
                  <a:srgbClr val="00000A"/>
                </a:solidFill>
                <a:latin typeface="Arial" panose="020B0604020202020204" pitchFamily="34" charset="0"/>
                <a:ea typeface="Droid Sans Fallback"/>
                <a:cs typeface="Lohit Hindi"/>
              </a:rPr>
              <a:t>Alisson Rodrigo </a:t>
            </a:r>
            <a:r>
              <a:rPr lang="pt-BR" sz="3600" dirty="0" err="1">
                <a:solidFill>
                  <a:srgbClr val="00000A"/>
                </a:solidFill>
                <a:latin typeface="Arial" panose="020B0604020202020204" pitchFamily="34" charset="0"/>
                <a:ea typeface="Droid Sans Fallback"/>
                <a:cs typeface="Lohit Hindi"/>
              </a:rPr>
              <a:t>Klauck</a:t>
            </a:r>
            <a:r>
              <a:rPr lang="pt-BR" sz="3600" dirty="0">
                <a:latin typeface="Arial" panose="020B0604020202020204" pitchFamily="34" charset="0"/>
              </a:rPr>
              <a:t>, </a:t>
            </a:r>
            <a:r>
              <a:rPr lang="pt-BR" sz="3600" baseline="30000" dirty="0">
                <a:latin typeface="Arial" panose="020B0604020202020204" pitchFamily="34" charset="0"/>
              </a:rPr>
              <a:t>2</a:t>
            </a:r>
            <a:r>
              <a:rPr lang="pt-BR" sz="3600" dirty="0">
                <a:latin typeface="Arial" panose="020B0604020202020204" pitchFamily="34" charset="0"/>
              </a:rPr>
              <a:t>Leandro Marcelo </a:t>
            </a:r>
            <a:r>
              <a:rPr lang="pt-BR" sz="3600" dirty="0" err="1">
                <a:latin typeface="Arial" panose="020B0604020202020204" pitchFamily="34" charset="0"/>
              </a:rPr>
              <a:t>Miglioretto</a:t>
            </a:r>
            <a:r>
              <a:rPr lang="pt-BR" sz="3600" dirty="0">
                <a:latin typeface="Arial" panose="020B0604020202020204" pitchFamily="34" charset="0"/>
              </a:rPr>
              <a:t>, </a:t>
            </a:r>
            <a:r>
              <a:rPr lang="pt-BR" sz="3600" baseline="30000" dirty="0">
                <a:latin typeface="Arial" panose="020B0604020202020204" pitchFamily="34" charset="0"/>
              </a:rPr>
              <a:t>3</a:t>
            </a:r>
            <a:r>
              <a:rPr lang="pt-BR" sz="3600" dirty="0">
                <a:latin typeface="Arial" panose="020B0604020202020204" pitchFamily="34" charset="0"/>
              </a:rPr>
              <a:t>Dionéia Schauren</a:t>
            </a:r>
          </a:p>
          <a:p>
            <a:pPr algn="ctr"/>
            <a:r>
              <a:rPr lang="pt-BR" sz="2800" baseline="30000" dirty="0">
                <a:latin typeface="Arial" panose="020B0604020202020204" pitchFamily="34" charset="0"/>
              </a:rPr>
              <a:t>1</a:t>
            </a:r>
            <a:r>
              <a:rPr lang="pt-BR" sz="2800" dirty="0">
                <a:latin typeface="Arial" panose="020B0604020202020204" pitchFamily="34" charset="0"/>
              </a:rPr>
              <a:t>Discente do Ensino Médio do Colégio Estadual Jardim Porto Alegre – Clube de Ciências.</a:t>
            </a:r>
          </a:p>
          <a:p>
            <a:pPr algn="ctr"/>
            <a:r>
              <a:rPr lang="pt-BR" sz="2800" baseline="30000" dirty="0">
                <a:latin typeface="Arial" panose="020B0604020202020204" pitchFamily="34" charset="0"/>
              </a:rPr>
              <a:t>2</a:t>
            </a:r>
            <a:r>
              <a:rPr lang="pt-BR" sz="2800" dirty="0">
                <a:latin typeface="Arial" panose="020B0604020202020204" pitchFamily="34" charset="0"/>
              </a:rPr>
              <a:t> Colaborador do Clube de Ciências do Colégio Estadual Jardim Porto Alegre.</a:t>
            </a:r>
            <a:endParaRPr lang="pt-BR" sz="2800" baseline="30000" dirty="0">
              <a:latin typeface="Arial" panose="020B0604020202020204" pitchFamily="34" charset="0"/>
            </a:endParaRPr>
          </a:p>
          <a:p>
            <a:pPr algn="ctr"/>
            <a:r>
              <a:rPr lang="pt-BR" sz="2800" baseline="30000" dirty="0">
                <a:latin typeface="Arial" panose="020B0604020202020204" pitchFamily="34" charset="0"/>
              </a:rPr>
              <a:t>3</a:t>
            </a:r>
            <a:r>
              <a:rPr lang="pt-BR" sz="2800" dirty="0">
                <a:latin typeface="Arial" panose="020B0604020202020204" pitchFamily="34" charset="0"/>
              </a:rPr>
              <a:t>Docente do Clube de Ciências do Colégio Estadual Jardim Porto Alegre.</a:t>
            </a:r>
          </a:p>
          <a:p>
            <a:pPr algn="ctr"/>
            <a:r>
              <a:rPr lang="en-US" sz="2800" dirty="0">
                <a:latin typeface="Arial" pitchFamily="34" charset="0"/>
              </a:rPr>
              <a:t>klauck@colegiojpa.com.br, miglioretto@colegiojpa.com.br, dioneiasch@colegiojpa.com.br</a:t>
            </a:r>
          </a:p>
        </p:txBody>
      </p:sp>
      <p:cxnSp>
        <p:nvCxnSpPr>
          <p:cNvPr id="28" name="Straight Connector 8"/>
          <p:cNvCxnSpPr>
            <a:cxnSpLocks noChangeShapeType="1"/>
          </p:cNvCxnSpPr>
          <p:nvPr/>
        </p:nvCxnSpPr>
        <p:spPr bwMode="auto">
          <a:xfrm flipV="1">
            <a:off x="536858" y="7630767"/>
            <a:ext cx="31317640" cy="67286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" name="Retângulo de cantos arredondados 1"/>
          <p:cNvSpPr/>
          <p:nvPr/>
        </p:nvSpPr>
        <p:spPr>
          <a:xfrm>
            <a:off x="536858" y="529195"/>
            <a:ext cx="31325572" cy="42181602"/>
          </a:xfrm>
          <a:prstGeom prst="roundRect">
            <a:avLst>
              <a:gd name="adj" fmla="val 7294"/>
            </a:avLst>
          </a:prstGeom>
          <a:noFill/>
          <a:ln w="889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42" name="Retângulo 10"/>
          <p:cNvSpPr>
            <a:spLocks noChangeArrowheads="1"/>
          </p:cNvSpPr>
          <p:nvPr/>
        </p:nvSpPr>
        <p:spPr bwMode="auto">
          <a:xfrm>
            <a:off x="717924" y="6982695"/>
            <a:ext cx="299228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/>
            <a:r>
              <a:rPr lang="pt-BR" altLang="pt-BR" sz="3200" b="1" dirty="0">
                <a:latin typeface="Arial" panose="020B0604020202020204" pitchFamily="34" charset="0"/>
              </a:rPr>
              <a:t>Palavras-chave:</a:t>
            </a:r>
            <a:r>
              <a:rPr lang="pt-BR" altLang="pt-BR" sz="3200" i="1" dirty="0">
                <a:latin typeface="Arial" panose="020B0604020202020204" pitchFamily="34" charset="0"/>
              </a:rPr>
              <a:t> Patógenos</a:t>
            </a:r>
            <a:r>
              <a:rPr lang="pt-BR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 Frutos; </a:t>
            </a:r>
            <a:r>
              <a:rPr lang="pt-BR" sz="3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Alelopatia</a:t>
            </a:r>
            <a:r>
              <a:rPr lang="pt-BR" altLang="pt-BR" sz="3200" dirty="0">
                <a:latin typeface="Arial" panose="020B0604020202020204" pitchFamily="34" charset="0"/>
              </a:rPr>
              <a:t>.</a:t>
            </a:r>
            <a:r>
              <a:rPr lang="pt-BR" altLang="pt-BR" sz="3200" i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2381" y="-233213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2" name="AutoShape 2" descr="blob:https://web.whatsapp.com/f11b7e69-4bd6-460d-b6b9-d7d6be738a88">
            <a:extLst>
              <a:ext uri="{FF2B5EF4-FFF2-40B4-BE49-F238E27FC236}">
                <a16:creationId xmlns:a16="http://schemas.microsoft.com/office/drawing/2014/main" id="{EF5AAEED-C105-470A-8753-B6AA0B359B2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047244" y="21447919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cxnSp>
        <p:nvCxnSpPr>
          <p:cNvPr id="15" name="Straight Connector 8">
            <a:extLst>
              <a:ext uri="{FF2B5EF4-FFF2-40B4-BE49-F238E27FC236}">
                <a16:creationId xmlns:a16="http://schemas.microsoft.com/office/drawing/2014/main" id="{AFEB151B-9507-8990-C252-669BDC20B3A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8950" y="4102375"/>
            <a:ext cx="3131764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1" name="Subtítulo 2">
            <a:extLst>
              <a:ext uri="{FF2B5EF4-FFF2-40B4-BE49-F238E27FC236}">
                <a16:creationId xmlns:a16="http://schemas.microsoft.com/office/drawing/2014/main" id="{F0B86578-480A-D089-28F1-B0380E39927C}"/>
              </a:ext>
            </a:extLst>
          </p:cNvPr>
          <p:cNvSpPr txBox="1">
            <a:spLocks/>
          </p:cNvSpPr>
          <p:nvPr/>
        </p:nvSpPr>
        <p:spPr>
          <a:xfrm>
            <a:off x="776679" y="9309981"/>
            <a:ext cx="14551648" cy="29294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2339950" rtl="0" eaLnBrk="1" latinLnBrk="0" hangingPunct="1">
              <a:lnSpc>
                <a:spcPct val="90000"/>
              </a:lnSpc>
              <a:spcBef>
                <a:spcPts val="2559"/>
              </a:spcBef>
              <a:buFont typeface="Arial" panose="020B0604020202020204" pitchFamily="34" charset="0"/>
              <a:buNone/>
              <a:defRPr sz="61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169975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511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339950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6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509924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79899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849874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7019849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189824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359798" indent="0" algn="ctr" defTabSz="2339950" rtl="0" eaLnBrk="1" latinLnBrk="0" hangingPunct="1">
              <a:lnSpc>
                <a:spcPct val="90000"/>
              </a:lnSpc>
              <a:spcBef>
                <a:spcPts val="1280"/>
              </a:spcBef>
              <a:buFont typeface="Arial" panose="020B0604020202020204" pitchFamily="34" charset="0"/>
              <a:buNone/>
              <a:defRPr sz="409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41910" indent="540000" algn="just">
              <a:lnSpc>
                <a:spcPct val="100000"/>
              </a:lnSpc>
              <a:spcBef>
                <a:spcPts val="0"/>
              </a:spcBef>
            </a:pP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Avaliar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eficácia do extrato 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aquoso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uva-do-Japão (</a:t>
            </a:r>
            <a:r>
              <a:rPr lang="pt-BR" sz="3600" i="1" spc="-5" dirty="0" err="1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Hovenia</a:t>
            </a:r>
            <a:r>
              <a:rPr lang="pt-BR" sz="3600" i="1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i="1" spc="-10" dirty="0" err="1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dulcis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 situação 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campo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controle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possível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inibição,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patógeno</a:t>
            </a:r>
            <a:r>
              <a:rPr lang="pt-BR" sz="360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i="1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</a:t>
            </a:r>
            <a:r>
              <a:rPr lang="pt-BR" sz="3600" i="1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i="1" spc="-10" dirty="0" err="1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gloeosporioides</a:t>
            </a:r>
            <a:r>
              <a:rPr lang="pt-BR" sz="3600" i="1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diferentes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concentrações</a:t>
            </a:r>
            <a:r>
              <a:rPr lang="pt-BR" sz="3600" spc="16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viabilidade</a:t>
            </a:r>
            <a:r>
              <a:rPr lang="pt-BR" sz="3600" spc="16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pt-BR" sz="3600" spc="17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aplicação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extrato</a:t>
            </a:r>
            <a:r>
              <a:rPr lang="pt-BR" sz="3600" spc="16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preparados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pt-BR" sz="3600" spc="17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partir </a:t>
            </a:r>
            <a:r>
              <a:rPr lang="pt-BR" sz="3600" spc="-38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600" spc="-5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diferentes partes de uva-do-Japão no controle ou redução do </a:t>
            </a:r>
            <a:r>
              <a:rPr lang="pt-BR" sz="3600" spc="-10" dirty="0">
                <a:solidFill>
                  <a:srgbClr val="0000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patógeno.</a:t>
            </a:r>
            <a:endParaRPr lang="pt-B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92E5F9E8-C4A5-D403-D269-BC1F3F467844}"/>
              </a:ext>
            </a:extLst>
          </p:cNvPr>
          <p:cNvSpPr txBox="1"/>
          <p:nvPr/>
        </p:nvSpPr>
        <p:spPr>
          <a:xfrm>
            <a:off x="776678" y="8206831"/>
            <a:ext cx="14443540" cy="1015663"/>
          </a:xfrm>
          <a:prstGeom prst="rect">
            <a:avLst/>
          </a:prstGeom>
          <a:solidFill>
            <a:srgbClr val="00924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lgerian" panose="04020705040A02060702" pitchFamily="82" charset="0"/>
              </a:rPr>
              <a:t>objetivo</a:t>
            </a: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72507DD1-D8B0-81B0-7413-9C5B70DFA633}"/>
              </a:ext>
            </a:extLst>
          </p:cNvPr>
          <p:cNvSpPr txBox="1"/>
          <p:nvPr/>
        </p:nvSpPr>
        <p:spPr>
          <a:xfrm>
            <a:off x="813055" y="12239279"/>
            <a:ext cx="14603918" cy="1015663"/>
          </a:xfrm>
          <a:prstGeom prst="rect">
            <a:avLst/>
          </a:prstGeom>
          <a:solidFill>
            <a:srgbClr val="00924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lgerian" panose="04020705040A02060702" pitchFamily="82" charset="0"/>
                <a:cs typeface="Arial" panose="020B0604020202020204" pitchFamily="34" charset="0"/>
              </a:rPr>
              <a:t>METODOLOGIA</a:t>
            </a:r>
          </a:p>
        </p:txBody>
      </p:sp>
      <p:sp>
        <p:nvSpPr>
          <p:cNvPr id="114" name="CaixaDeTexto 113">
            <a:extLst>
              <a:ext uri="{FF2B5EF4-FFF2-40B4-BE49-F238E27FC236}">
                <a16:creationId xmlns:a16="http://schemas.microsoft.com/office/drawing/2014/main" id="{AFDB3CCE-1D2F-BC73-FED3-A14C4ACE2FCB}"/>
              </a:ext>
            </a:extLst>
          </p:cNvPr>
          <p:cNvSpPr txBox="1"/>
          <p:nvPr/>
        </p:nvSpPr>
        <p:spPr>
          <a:xfrm>
            <a:off x="16801376" y="34717964"/>
            <a:ext cx="145782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31750" indent="540000" algn="just">
              <a:spcBef>
                <a:spcPts val="0"/>
              </a:spcBef>
            </a:pP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Concluiu-se que de modo geral a Uva do Japão é eficiente no controle da antracnose. No </a:t>
            </a:r>
            <a:r>
              <a:rPr lang="pt-BR" sz="3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pré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colheita apresentou maior numero de frutos saudáveis na concentração de 50gL</a:t>
            </a:r>
            <a:r>
              <a:rPr lang="pt-BR" sz="36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e para o pós colheita de morango recomenda-se o uso de 60gL</a:t>
            </a:r>
            <a:r>
              <a:rPr lang="pt-BR" sz="36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 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 65gL</a:t>
            </a:r>
            <a:r>
              <a:rPr lang="pt-BR" sz="36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extrato preparado com água aquecida e 45 gL</a:t>
            </a:r>
            <a:r>
              <a:rPr lang="pt-BR" sz="3600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extrato preparado em temperatura ambiente. O teste de germinação não </a:t>
            </a:r>
            <a:r>
              <a:rPr lang="pt-BR" sz="3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paresentou</a:t>
            </a:r>
            <a:r>
              <a:rPr lang="pt-BR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diferença estatística entre os tratamento e o teste de pós colheita do pepino encontra-se em andamento e não apresenta resultados até o momento.</a:t>
            </a:r>
            <a:endParaRPr lang="pt-BR" sz="3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8" name="Imagem 67">
            <a:extLst>
              <a:ext uri="{FF2B5EF4-FFF2-40B4-BE49-F238E27FC236}">
                <a16:creationId xmlns:a16="http://schemas.microsoft.com/office/drawing/2014/main" id="{0C539A47-DA2F-827C-FDF9-572BC0DF9B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814" y="4526691"/>
            <a:ext cx="2428019" cy="2333646"/>
          </a:xfrm>
          <a:prstGeom prst="rect">
            <a:avLst/>
          </a:prstGeom>
        </p:spPr>
      </p:pic>
      <p:sp>
        <p:nvSpPr>
          <p:cNvPr id="60" name="CaixaDeTexto 59">
            <a:extLst>
              <a:ext uri="{FF2B5EF4-FFF2-40B4-BE49-F238E27FC236}">
                <a16:creationId xmlns:a16="http://schemas.microsoft.com/office/drawing/2014/main" id="{7EBE5D05-5979-704E-D9BC-C333A068BEE0}"/>
              </a:ext>
            </a:extLst>
          </p:cNvPr>
          <p:cNvSpPr txBox="1"/>
          <p:nvPr/>
        </p:nvSpPr>
        <p:spPr>
          <a:xfrm>
            <a:off x="789932" y="13391407"/>
            <a:ext cx="161992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10"/>
              </a:spcBef>
            </a:pPr>
            <a:r>
              <a:rPr lang="pt-BR" sz="2800" b="1" spc="-5" dirty="0">
                <a:latin typeface="Arial" panose="020B0604020202020204" pitchFamily="34" charset="0"/>
              </a:rPr>
              <a:t>Fluxograma</a:t>
            </a:r>
            <a:r>
              <a:rPr lang="pt-BR" sz="2800" b="1" spc="-20" dirty="0">
                <a:latin typeface="Arial" panose="020B0604020202020204" pitchFamily="34" charset="0"/>
              </a:rPr>
              <a:t> </a:t>
            </a:r>
            <a:r>
              <a:rPr lang="pt-BR" sz="2800" b="1" spc="-5" dirty="0">
                <a:latin typeface="Arial" panose="020B0604020202020204" pitchFamily="34" charset="0"/>
              </a:rPr>
              <a:t>1</a:t>
            </a:r>
            <a:r>
              <a:rPr lang="pt-BR" sz="2800" spc="-5" dirty="0">
                <a:latin typeface="Arial" panose="020B0604020202020204" pitchFamily="34" charset="0"/>
              </a:rPr>
              <a:t>:</a:t>
            </a:r>
            <a:r>
              <a:rPr lang="pt-BR" sz="2800" spc="-10" dirty="0">
                <a:latin typeface="Arial" panose="020B0604020202020204" pitchFamily="34" charset="0"/>
              </a:rPr>
              <a:t> </a:t>
            </a:r>
            <a:r>
              <a:rPr lang="pt-BR" sz="2800" spc="-5" dirty="0">
                <a:latin typeface="Arial" panose="020B0604020202020204" pitchFamily="34" charset="0"/>
              </a:rPr>
              <a:t>Preparo</a:t>
            </a:r>
            <a:r>
              <a:rPr lang="pt-BR" sz="2800" spc="-20" dirty="0">
                <a:latin typeface="Arial" panose="020B0604020202020204" pitchFamily="34" charset="0"/>
              </a:rPr>
              <a:t> </a:t>
            </a:r>
            <a:r>
              <a:rPr lang="pt-BR" sz="2800" spc="-5" dirty="0">
                <a:latin typeface="Arial" panose="020B0604020202020204" pitchFamily="34" charset="0"/>
              </a:rPr>
              <a:t>dos</a:t>
            </a:r>
            <a:r>
              <a:rPr lang="pt-BR" sz="2800" spc="-10" dirty="0">
                <a:latin typeface="Arial" panose="020B0604020202020204" pitchFamily="34" charset="0"/>
              </a:rPr>
              <a:t> </a:t>
            </a:r>
            <a:r>
              <a:rPr lang="pt-BR" sz="2800" spc="-5" dirty="0">
                <a:latin typeface="Arial" panose="020B0604020202020204" pitchFamily="34" charset="0"/>
              </a:rPr>
              <a:t>extratos.</a:t>
            </a:r>
            <a:endParaRPr lang="pt-BR" sz="2800" dirty="0">
              <a:latin typeface="Arial" panose="020B0604020202020204" pitchFamily="34" charset="0"/>
            </a:endParaRPr>
          </a:p>
        </p:txBody>
      </p:sp>
      <p:sp>
        <p:nvSpPr>
          <p:cNvPr id="71" name="object 14">
            <a:extLst>
              <a:ext uri="{FF2B5EF4-FFF2-40B4-BE49-F238E27FC236}">
                <a16:creationId xmlns:a16="http://schemas.microsoft.com/office/drawing/2014/main" id="{E668A450-87B5-EA8A-543D-73664EE27CFF}"/>
              </a:ext>
            </a:extLst>
          </p:cNvPr>
          <p:cNvSpPr/>
          <p:nvPr/>
        </p:nvSpPr>
        <p:spPr>
          <a:xfrm>
            <a:off x="1284038" y="15034117"/>
            <a:ext cx="453690" cy="428063"/>
          </a:xfrm>
          <a:custGeom>
            <a:avLst/>
            <a:gdLst/>
            <a:ahLst/>
            <a:cxnLst/>
            <a:rect l="l" t="t" r="r" b="b"/>
            <a:pathLst>
              <a:path w="224790" h="215264">
                <a:moveTo>
                  <a:pt x="224560" y="0"/>
                </a:moveTo>
                <a:lnTo>
                  <a:pt x="0" y="0"/>
                </a:lnTo>
                <a:lnTo>
                  <a:pt x="0" y="215105"/>
                </a:lnTo>
                <a:lnTo>
                  <a:pt x="224560" y="215105"/>
                </a:lnTo>
                <a:lnTo>
                  <a:pt x="2245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9" name="Google Shape;121;p18">
            <a:extLst>
              <a:ext uri="{FF2B5EF4-FFF2-40B4-BE49-F238E27FC236}">
                <a16:creationId xmlns:a16="http://schemas.microsoft.com/office/drawing/2014/main" id="{17599E31-835B-F69B-83AC-22969D2090ED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39672" y="14030188"/>
            <a:ext cx="2776277" cy="4553183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2" name="Google Shape;139;p19">
            <a:extLst>
              <a:ext uri="{FF2B5EF4-FFF2-40B4-BE49-F238E27FC236}">
                <a16:creationId xmlns:a16="http://schemas.microsoft.com/office/drawing/2014/main" id="{AFC11DBE-761B-7A14-5A4E-0B0F472BD944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77292" y="14036985"/>
            <a:ext cx="2776277" cy="4545845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3" name="Google Shape;161;p20">
            <a:extLst>
              <a:ext uri="{FF2B5EF4-FFF2-40B4-BE49-F238E27FC236}">
                <a16:creationId xmlns:a16="http://schemas.microsoft.com/office/drawing/2014/main" id="{533BCB3D-8330-673C-95B8-1FC9D95DA936}"/>
              </a:ext>
            </a:extLst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730034" y="14024540"/>
            <a:ext cx="2763787" cy="4551493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4" name="Google Shape;177;p21">
            <a:extLst>
              <a:ext uri="{FF2B5EF4-FFF2-40B4-BE49-F238E27FC236}">
                <a16:creationId xmlns:a16="http://schemas.microsoft.com/office/drawing/2014/main" id="{20D66047-9992-F850-6E4A-ABC01C6FF141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554009" y="14030188"/>
            <a:ext cx="2763787" cy="4545845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5" name="Google Shape;86;p16" descr="Resultado de imagem para uva do japão">
            <a:extLst>
              <a:ext uri="{FF2B5EF4-FFF2-40B4-BE49-F238E27FC236}">
                <a16:creationId xmlns:a16="http://schemas.microsoft.com/office/drawing/2014/main" id="{828B4CFB-17F1-C816-A586-9232DB9094BA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 r="38017"/>
          <a:stretch/>
        </p:blipFill>
        <p:spPr>
          <a:xfrm>
            <a:off x="913446" y="14030188"/>
            <a:ext cx="3032306" cy="4553183"/>
          </a:xfrm>
          <a:prstGeom prst="rect">
            <a:avLst/>
          </a:prstGeom>
          <a:solidFill>
            <a:srgbClr val="ECECEC"/>
          </a:solidFill>
          <a:ln w="57150" cap="sq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6" name="CaixaDeTexto 95">
            <a:extLst>
              <a:ext uri="{FF2B5EF4-FFF2-40B4-BE49-F238E27FC236}">
                <a16:creationId xmlns:a16="http://schemas.microsoft.com/office/drawing/2014/main" id="{69E500E3-4CD2-659B-EBFC-C931FB3CDB19}"/>
              </a:ext>
            </a:extLst>
          </p:cNvPr>
          <p:cNvSpPr txBox="1"/>
          <p:nvPr/>
        </p:nvSpPr>
        <p:spPr>
          <a:xfrm>
            <a:off x="913446" y="14001483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97" name="CaixaDeTexto 96">
            <a:extLst>
              <a:ext uri="{FF2B5EF4-FFF2-40B4-BE49-F238E27FC236}">
                <a16:creationId xmlns:a16="http://schemas.microsoft.com/office/drawing/2014/main" id="{9BC9837E-4D0C-731E-57BD-AD330AE7F827}"/>
              </a:ext>
            </a:extLst>
          </p:cNvPr>
          <p:cNvSpPr txBox="1"/>
          <p:nvPr/>
        </p:nvSpPr>
        <p:spPr>
          <a:xfrm>
            <a:off x="3977578" y="13999357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98" name="CaixaDeTexto 97">
            <a:extLst>
              <a:ext uri="{FF2B5EF4-FFF2-40B4-BE49-F238E27FC236}">
                <a16:creationId xmlns:a16="http://schemas.microsoft.com/office/drawing/2014/main" id="{97641437-CE6C-2E1B-479E-86BE97BE74CB}"/>
              </a:ext>
            </a:extLst>
          </p:cNvPr>
          <p:cNvSpPr txBox="1"/>
          <p:nvPr/>
        </p:nvSpPr>
        <p:spPr>
          <a:xfrm>
            <a:off x="6843673" y="14001482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99" name="CaixaDeTexto 98">
            <a:extLst>
              <a:ext uri="{FF2B5EF4-FFF2-40B4-BE49-F238E27FC236}">
                <a16:creationId xmlns:a16="http://schemas.microsoft.com/office/drawing/2014/main" id="{CC008028-92C1-C74B-3CF3-DEB395ECEFCC}"/>
              </a:ext>
            </a:extLst>
          </p:cNvPr>
          <p:cNvSpPr txBox="1"/>
          <p:nvPr/>
        </p:nvSpPr>
        <p:spPr>
          <a:xfrm>
            <a:off x="9701052" y="14013294"/>
            <a:ext cx="1073663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sp>
        <p:nvSpPr>
          <p:cNvPr id="100" name="CaixaDeTexto 99">
            <a:extLst>
              <a:ext uri="{FF2B5EF4-FFF2-40B4-BE49-F238E27FC236}">
                <a16:creationId xmlns:a16="http://schemas.microsoft.com/office/drawing/2014/main" id="{53154502-D75E-6E1B-9169-DA9965E03B96}"/>
              </a:ext>
            </a:extLst>
          </p:cNvPr>
          <p:cNvSpPr txBox="1"/>
          <p:nvPr/>
        </p:nvSpPr>
        <p:spPr>
          <a:xfrm>
            <a:off x="12534203" y="14022711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</a:p>
        </p:txBody>
      </p:sp>
      <p:sp>
        <p:nvSpPr>
          <p:cNvPr id="108" name="Seta: para a Direita 107">
            <a:extLst>
              <a:ext uri="{FF2B5EF4-FFF2-40B4-BE49-F238E27FC236}">
                <a16:creationId xmlns:a16="http://schemas.microsoft.com/office/drawing/2014/main" id="{01BD1BB0-F7F6-AAEA-D465-A482297096EE}"/>
              </a:ext>
            </a:extLst>
          </p:cNvPr>
          <p:cNvSpPr/>
          <p:nvPr/>
        </p:nvSpPr>
        <p:spPr>
          <a:xfrm>
            <a:off x="3503516" y="16691808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9" name="Seta: para a Direita 108">
            <a:extLst>
              <a:ext uri="{FF2B5EF4-FFF2-40B4-BE49-F238E27FC236}">
                <a16:creationId xmlns:a16="http://schemas.microsoft.com/office/drawing/2014/main" id="{146EDF7C-EF26-33B0-568A-C10763DE3F45}"/>
              </a:ext>
            </a:extLst>
          </p:cNvPr>
          <p:cNvSpPr/>
          <p:nvPr/>
        </p:nvSpPr>
        <p:spPr>
          <a:xfrm>
            <a:off x="6336145" y="16691808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8" name="Seta: para a Direita 117">
            <a:extLst>
              <a:ext uri="{FF2B5EF4-FFF2-40B4-BE49-F238E27FC236}">
                <a16:creationId xmlns:a16="http://schemas.microsoft.com/office/drawing/2014/main" id="{814F60F5-AD1C-440E-0787-FD1A31E7249B}"/>
              </a:ext>
            </a:extLst>
          </p:cNvPr>
          <p:cNvSpPr/>
          <p:nvPr/>
        </p:nvSpPr>
        <p:spPr>
          <a:xfrm>
            <a:off x="12023180" y="16681841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9" name="Seta: para a Direita 118">
            <a:extLst>
              <a:ext uri="{FF2B5EF4-FFF2-40B4-BE49-F238E27FC236}">
                <a16:creationId xmlns:a16="http://schemas.microsoft.com/office/drawing/2014/main" id="{36D1045E-A6B1-45DA-3BE9-D1BF920FC6F8}"/>
              </a:ext>
            </a:extLst>
          </p:cNvPr>
          <p:cNvSpPr/>
          <p:nvPr/>
        </p:nvSpPr>
        <p:spPr>
          <a:xfrm>
            <a:off x="9216465" y="16681841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0" name="CaixaDeTexto 119">
            <a:extLst>
              <a:ext uri="{FF2B5EF4-FFF2-40B4-BE49-F238E27FC236}">
                <a16:creationId xmlns:a16="http://schemas.microsoft.com/office/drawing/2014/main" id="{11BC2182-3409-3FB0-4B47-B5C3F6036DD4}"/>
              </a:ext>
            </a:extLst>
          </p:cNvPr>
          <p:cNvSpPr txBox="1"/>
          <p:nvPr/>
        </p:nvSpPr>
        <p:spPr>
          <a:xfrm>
            <a:off x="789931" y="18678469"/>
            <a:ext cx="14627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>
                <a:latin typeface="Arial" panose="020B0604020202020204" pitchFamily="34" charset="0"/>
              </a:rPr>
              <a:t>Figura A:</a:t>
            </a:r>
            <a:r>
              <a:rPr lang="pt-BR" sz="2000" dirty="0">
                <a:latin typeface="Arial" panose="020B0604020202020204" pitchFamily="34" charset="0"/>
              </a:rPr>
              <a:t> Arvore de Uva-do-Japão</a:t>
            </a:r>
            <a:r>
              <a:rPr lang="pt-BR" sz="2000" b="1" dirty="0">
                <a:latin typeface="Arial" panose="020B0604020202020204" pitchFamily="34" charset="0"/>
              </a:rPr>
              <a:t> Figura B: </a:t>
            </a:r>
            <a:r>
              <a:rPr lang="pt-BR" sz="2000" dirty="0">
                <a:latin typeface="Arial" panose="020B0604020202020204" pitchFamily="34" charset="0"/>
              </a:rPr>
              <a:t>Retirando as folhas da arvore; </a:t>
            </a:r>
            <a:r>
              <a:rPr lang="pt-BR" sz="2000" b="1" dirty="0">
                <a:latin typeface="Arial" panose="020B0604020202020204" pitchFamily="34" charset="0"/>
              </a:rPr>
              <a:t>Figura C: </a:t>
            </a:r>
            <a:r>
              <a:rPr lang="pt-BR" sz="2000" dirty="0">
                <a:latin typeface="Arial" panose="020B0604020202020204" pitchFamily="34" charset="0"/>
              </a:rPr>
              <a:t>Desidratando as folhas;  </a:t>
            </a:r>
            <a:r>
              <a:rPr lang="pt-BR" sz="2000" b="1" dirty="0">
                <a:latin typeface="Arial" panose="020B0604020202020204" pitchFamily="34" charset="0"/>
              </a:rPr>
              <a:t>Figura D:</a:t>
            </a:r>
            <a:r>
              <a:rPr lang="pt-BR" sz="2000" dirty="0">
                <a:latin typeface="Arial" panose="020B0604020202020204" pitchFamily="34" charset="0"/>
              </a:rPr>
              <a:t> Folhas trituradas e </a:t>
            </a:r>
            <a:r>
              <a:rPr lang="pt-BR" sz="2000" dirty="0" err="1">
                <a:latin typeface="Arial" panose="020B0604020202020204" pitchFamily="34" charset="0"/>
              </a:rPr>
              <a:t>protas</a:t>
            </a:r>
            <a:r>
              <a:rPr lang="pt-BR" sz="2000" dirty="0">
                <a:latin typeface="Arial" panose="020B0604020202020204" pitchFamily="34" charset="0"/>
              </a:rPr>
              <a:t> para misturar com agua; </a:t>
            </a:r>
            <a:r>
              <a:rPr lang="pt-BR" sz="2000" b="1" dirty="0">
                <a:latin typeface="Arial" panose="020B0604020202020204" pitchFamily="34" charset="0"/>
              </a:rPr>
              <a:t>Figura E</a:t>
            </a:r>
            <a:r>
              <a:rPr lang="pt-BR" sz="2000" dirty="0">
                <a:latin typeface="Arial" panose="020B0604020202020204" pitchFamily="34" charset="0"/>
              </a:rPr>
              <a:t>: Extratos prontos.</a:t>
            </a:r>
          </a:p>
          <a:p>
            <a:pPr algn="just"/>
            <a:r>
              <a:rPr lang="pt-BR" altLang="pt-BR" sz="2000" b="1" dirty="0">
                <a:latin typeface="Arial" panose="020B0604020202020204" pitchFamily="34" charset="0"/>
              </a:rPr>
              <a:t>Fonte: </a:t>
            </a:r>
            <a:r>
              <a:rPr lang="pt-BR" altLang="pt-BR" sz="2000" dirty="0">
                <a:latin typeface="Arial" panose="020B0604020202020204" pitchFamily="34" charset="0"/>
              </a:rPr>
              <a:t>Alisson Rodrigo </a:t>
            </a:r>
            <a:r>
              <a:rPr lang="pt-BR" altLang="pt-BR" sz="2000" dirty="0" err="1">
                <a:latin typeface="Arial" panose="020B0604020202020204" pitchFamily="34" charset="0"/>
              </a:rPr>
              <a:t>Klauck</a:t>
            </a:r>
            <a:r>
              <a:rPr lang="pt-BR" altLang="pt-BR" sz="2000" dirty="0">
                <a:latin typeface="Arial" panose="020B0604020202020204" pitchFamily="34" charset="0"/>
              </a:rPr>
              <a:t>/</a:t>
            </a:r>
            <a:r>
              <a:rPr lang="pt-BR" altLang="pt-BR" sz="2000" b="1" dirty="0">
                <a:latin typeface="Arial" panose="020B0604020202020204" pitchFamily="34" charset="0"/>
              </a:rPr>
              <a:t> </a:t>
            </a:r>
            <a:r>
              <a:rPr lang="pt-BR" altLang="pt-BR" sz="2000" dirty="0" err="1">
                <a:latin typeface="Arial" panose="020B0604020202020204" pitchFamily="34" charset="0"/>
              </a:rPr>
              <a:t>Gabrieli</a:t>
            </a:r>
            <a:r>
              <a:rPr lang="pt-BR" altLang="pt-BR" sz="2000" dirty="0">
                <a:latin typeface="Arial" panose="020B0604020202020204" pitchFamily="34" charset="0"/>
              </a:rPr>
              <a:t> Monique Campos/ </a:t>
            </a:r>
            <a:r>
              <a:rPr lang="pt-BR" altLang="pt-BR" sz="2000" dirty="0" err="1">
                <a:latin typeface="Arial" panose="020B0604020202020204" pitchFamily="34" charset="0"/>
              </a:rPr>
              <a:t>Gabrieli</a:t>
            </a:r>
            <a:r>
              <a:rPr lang="pt-BR" altLang="pt-BR" sz="2000" dirty="0">
                <a:latin typeface="Arial" panose="020B0604020202020204" pitchFamily="34" charset="0"/>
              </a:rPr>
              <a:t> Monique Campos / Alisson R. </a:t>
            </a:r>
            <a:r>
              <a:rPr lang="pt-BR" altLang="pt-BR" sz="2000" dirty="0" err="1">
                <a:latin typeface="Arial" panose="020B0604020202020204" pitchFamily="34" charset="0"/>
              </a:rPr>
              <a:t>Klauck</a:t>
            </a:r>
            <a:r>
              <a:rPr lang="pt-BR" altLang="pt-BR" sz="2000" dirty="0">
                <a:latin typeface="Arial" panose="020B0604020202020204" pitchFamily="34" charset="0"/>
              </a:rPr>
              <a:t> / Alisson R. </a:t>
            </a:r>
            <a:r>
              <a:rPr lang="pt-BR" altLang="pt-BR" sz="2000" dirty="0" err="1">
                <a:latin typeface="Arial" panose="020B0604020202020204" pitchFamily="34" charset="0"/>
              </a:rPr>
              <a:t>Klauck</a:t>
            </a:r>
            <a:r>
              <a:rPr lang="pt-BR" altLang="pt-BR" sz="2000" dirty="0">
                <a:latin typeface="Arial" panose="020B0604020202020204" pitchFamily="34" charset="0"/>
              </a:rPr>
              <a:t>.</a:t>
            </a:r>
          </a:p>
          <a:p>
            <a:pPr algn="just"/>
            <a:endParaRPr lang="pt-BR" sz="2000" dirty="0">
              <a:latin typeface="Arial" panose="020B0604020202020204" pitchFamily="34" charset="0"/>
            </a:endParaRPr>
          </a:p>
        </p:txBody>
      </p:sp>
      <p:sp>
        <p:nvSpPr>
          <p:cNvPr id="123" name="Retângulo 122">
            <a:extLst>
              <a:ext uri="{FF2B5EF4-FFF2-40B4-BE49-F238E27FC236}">
                <a16:creationId xmlns:a16="http://schemas.microsoft.com/office/drawing/2014/main" id="{4C86B3CE-7FAC-FC74-C419-FA8C2C24FFD6}"/>
              </a:ext>
            </a:extLst>
          </p:cNvPr>
          <p:cNvSpPr/>
          <p:nvPr/>
        </p:nvSpPr>
        <p:spPr>
          <a:xfrm>
            <a:off x="703366" y="19760131"/>
            <a:ext cx="84214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altLang="pt-BR" sz="3000" b="1" dirty="0">
                <a:latin typeface="Arial" panose="020B0604020202020204" pitchFamily="34" charset="0"/>
              </a:rPr>
              <a:t>Fluxograma 2</a:t>
            </a:r>
            <a:r>
              <a:rPr lang="pt-BR" altLang="pt-BR" sz="3000" dirty="0">
                <a:latin typeface="Arial" panose="020B0604020202020204" pitchFamily="34" charset="0"/>
              </a:rPr>
              <a:t>:Pré - colheita.</a:t>
            </a:r>
          </a:p>
        </p:txBody>
      </p:sp>
      <p:pic>
        <p:nvPicPr>
          <p:cNvPr id="124" name="Imagem 123">
            <a:extLst>
              <a:ext uri="{FF2B5EF4-FFF2-40B4-BE49-F238E27FC236}">
                <a16:creationId xmlns:a16="http://schemas.microsoft.com/office/drawing/2014/main" id="{0767000B-6350-06A9-BE0F-CEAE66D067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7716" y="20335683"/>
            <a:ext cx="3115995" cy="4577004"/>
          </a:xfrm>
          <a:prstGeom prst="rect">
            <a:avLst/>
          </a:prstGeom>
          <a:ln w="571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7" name="Imagem 126">
            <a:extLst>
              <a:ext uri="{FF2B5EF4-FFF2-40B4-BE49-F238E27FC236}">
                <a16:creationId xmlns:a16="http://schemas.microsoft.com/office/drawing/2014/main" id="{BBCE6002-8218-7F32-6719-A405E80DDF9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6"/>
          <a:stretch/>
        </p:blipFill>
        <p:spPr>
          <a:xfrm>
            <a:off x="12003514" y="20335683"/>
            <a:ext cx="3413458" cy="457700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8" name="Imagem 127">
            <a:extLst>
              <a:ext uri="{FF2B5EF4-FFF2-40B4-BE49-F238E27FC236}">
                <a16:creationId xmlns:a16="http://schemas.microsoft.com/office/drawing/2014/main" id="{ACD89705-F061-5A3B-6A65-40FD7DC8C7C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4672" t="55991" r="11803" b="16546"/>
          <a:stretch/>
        </p:blipFill>
        <p:spPr>
          <a:xfrm>
            <a:off x="7620042" y="20335683"/>
            <a:ext cx="4309243" cy="4577004"/>
          </a:xfrm>
          <a:prstGeom prst="rect">
            <a:avLst/>
          </a:prstGeom>
          <a:ln w="571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9" name="Imagem 128">
            <a:extLst>
              <a:ext uri="{FF2B5EF4-FFF2-40B4-BE49-F238E27FC236}">
                <a16:creationId xmlns:a16="http://schemas.microsoft.com/office/drawing/2014/main" id="{635A2DC4-AE06-3842-09F0-3204BC42F82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26274" y="20335683"/>
            <a:ext cx="3540665" cy="4577004"/>
          </a:xfrm>
          <a:prstGeom prst="rect">
            <a:avLst/>
          </a:prstGeom>
          <a:ln w="5715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0" name="CaixaDeTexto 129">
            <a:extLst>
              <a:ext uri="{FF2B5EF4-FFF2-40B4-BE49-F238E27FC236}">
                <a16:creationId xmlns:a16="http://schemas.microsoft.com/office/drawing/2014/main" id="{5268629D-C22D-C0BE-519B-9CDD3ABE680B}"/>
              </a:ext>
            </a:extLst>
          </p:cNvPr>
          <p:cNvSpPr txBox="1"/>
          <p:nvPr/>
        </p:nvSpPr>
        <p:spPr>
          <a:xfrm>
            <a:off x="11965045" y="20303967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I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1" name="CaixaDeTexto 130">
            <a:extLst>
              <a:ext uri="{FF2B5EF4-FFF2-40B4-BE49-F238E27FC236}">
                <a16:creationId xmlns:a16="http://schemas.microsoft.com/office/drawing/2014/main" id="{B94C3AF4-0E64-6D20-DFF4-23181001A8E3}"/>
              </a:ext>
            </a:extLst>
          </p:cNvPr>
          <p:cNvSpPr txBox="1"/>
          <p:nvPr/>
        </p:nvSpPr>
        <p:spPr>
          <a:xfrm>
            <a:off x="3964933" y="20303968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</a:p>
        </p:txBody>
      </p:sp>
      <p:sp>
        <p:nvSpPr>
          <p:cNvPr id="132" name="CaixaDeTexto 131">
            <a:extLst>
              <a:ext uri="{FF2B5EF4-FFF2-40B4-BE49-F238E27FC236}">
                <a16:creationId xmlns:a16="http://schemas.microsoft.com/office/drawing/2014/main" id="{D76C8ACF-F53B-FFCA-9001-C51F5BCE1479}"/>
              </a:ext>
            </a:extLst>
          </p:cNvPr>
          <p:cNvSpPr txBox="1"/>
          <p:nvPr/>
        </p:nvSpPr>
        <p:spPr>
          <a:xfrm>
            <a:off x="784200" y="20312405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133" name="CaixaDeTexto 132">
            <a:extLst>
              <a:ext uri="{FF2B5EF4-FFF2-40B4-BE49-F238E27FC236}">
                <a16:creationId xmlns:a16="http://schemas.microsoft.com/office/drawing/2014/main" id="{B7149BF7-3BDB-2A57-CF9C-9487FA57B69A}"/>
              </a:ext>
            </a:extLst>
          </p:cNvPr>
          <p:cNvSpPr txBox="1"/>
          <p:nvPr/>
        </p:nvSpPr>
        <p:spPr>
          <a:xfrm>
            <a:off x="7620042" y="20312405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</a:p>
        </p:txBody>
      </p:sp>
      <p:sp>
        <p:nvSpPr>
          <p:cNvPr id="134" name="Seta: para a Direita 133">
            <a:extLst>
              <a:ext uri="{FF2B5EF4-FFF2-40B4-BE49-F238E27FC236}">
                <a16:creationId xmlns:a16="http://schemas.microsoft.com/office/drawing/2014/main" id="{51881F45-BBAC-6D9A-30B8-5A99CA648422}"/>
              </a:ext>
            </a:extLst>
          </p:cNvPr>
          <p:cNvSpPr/>
          <p:nvPr/>
        </p:nvSpPr>
        <p:spPr>
          <a:xfrm>
            <a:off x="3527833" y="23291227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5" name="Seta: para a Direita 134">
            <a:extLst>
              <a:ext uri="{FF2B5EF4-FFF2-40B4-BE49-F238E27FC236}">
                <a16:creationId xmlns:a16="http://schemas.microsoft.com/office/drawing/2014/main" id="{F8D8AA51-842F-2DA6-A8CE-27F142CE1378}"/>
              </a:ext>
            </a:extLst>
          </p:cNvPr>
          <p:cNvSpPr/>
          <p:nvPr/>
        </p:nvSpPr>
        <p:spPr>
          <a:xfrm>
            <a:off x="7128233" y="23291227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6" name="Seta: para a Direita 135">
            <a:extLst>
              <a:ext uri="{FF2B5EF4-FFF2-40B4-BE49-F238E27FC236}">
                <a16:creationId xmlns:a16="http://schemas.microsoft.com/office/drawing/2014/main" id="{F64979ED-224B-DBB1-C012-47123260268E}"/>
              </a:ext>
            </a:extLst>
          </p:cNvPr>
          <p:cNvSpPr/>
          <p:nvPr/>
        </p:nvSpPr>
        <p:spPr>
          <a:xfrm>
            <a:off x="11520721" y="23281260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7" name="CaixaDeTexto 136">
            <a:extLst>
              <a:ext uri="{FF2B5EF4-FFF2-40B4-BE49-F238E27FC236}">
                <a16:creationId xmlns:a16="http://schemas.microsoft.com/office/drawing/2014/main" id="{B0E8F010-FF0F-15EE-8E83-7FF34941243F}"/>
              </a:ext>
            </a:extLst>
          </p:cNvPr>
          <p:cNvSpPr txBox="1"/>
          <p:nvPr/>
        </p:nvSpPr>
        <p:spPr>
          <a:xfrm>
            <a:off x="656192" y="24984695"/>
            <a:ext cx="1494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>
                <a:latin typeface="Arial" panose="020B0604020202020204" pitchFamily="34" charset="0"/>
              </a:rPr>
              <a:t>Figura F: </a:t>
            </a:r>
            <a:r>
              <a:rPr lang="pt-BR" sz="2000" dirty="0">
                <a:latin typeface="Arial" panose="020B0604020202020204" pitchFamily="34" charset="0"/>
              </a:rPr>
              <a:t>Fazendo os suportes para os </a:t>
            </a:r>
            <a:r>
              <a:rPr lang="pt-BR" sz="2000" dirty="0" err="1">
                <a:latin typeface="Arial" panose="020B0604020202020204" pitchFamily="34" charset="0"/>
              </a:rPr>
              <a:t>Pepinpos</a:t>
            </a:r>
            <a:r>
              <a:rPr lang="pt-BR" sz="2000" dirty="0">
                <a:latin typeface="Arial" panose="020B0604020202020204" pitchFamily="34" charset="0"/>
              </a:rPr>
              <a:t>; </a:t>
            </a:r>
            <a:r>
              <a:rPr lang="pt-BR" sz="2000" b="1" dirty="0">
                <a:latin typeface="Arial" panose="020B0604020202020204" pitchFamily="34" charset="0"/>
              </a:rPr>
              <a:t>Figura G: </a:t>
            </a:r>
            <a:r>
              <a:rPr lang="pt-BR" sz="2000" dirty="0">
                <a:latin typeface="Arial" panose="020B0604020202020204" pitchFamily="34" charset="0"/>
              </a:rPr>
              <a:t>Plantio de tomates; </a:t>
            </a:r>
            <a:r>
              <a:rPr lang="pt-BR" sz="2000" b="1" dirty="0">
                <a:latin typeface="Arial" panose="020B0604020202020204" pitchFamily="34" charset="0"/>
              </a:rPr>
              <a:t>Figura H: </a:t>
            </a:r>
            <a:r>
              <a:rPr lang="pt-BR" sz="2000" dirty="0">
                <a:latin typeface="Arial" panose="020B0604020202020204" pitchFamily="34" charset="0"/>
              </a:rPr>
              <a:t>Primeiras mudas produzidas; </a:t>
            </a:r>
            <a:r>
              <a:rPr lang="pt-BR" sz="2000" b="1" dirty="0">
                <a:latin typeface="Arial" panose="020B0604020202020204" pitchFamily="34" charset="0"/>
              </a:rPr>
              <a:t>Figura I</a:t>
            </a:r>
            <a:r>
              <a:rPr lang="pt-BR" sz="2000" dirty="0">
                <a:latin typeface="Arial" panose="020B0604020202020204" pitchFamily="34" charset="0"/>
              </a:rPr>
              <a:t>: Avaliação dos pepinos produzidos. </a:t>
            </a:r>
          </a:p>
          <a:p>
            <a:pPr algn="just"/>
            <a:r>
              <a:rPr lang="pt-BR" altLang="pt-BR" sz="2000" b="1" dirty="0">
                <a:latin typeface="Arial" panose="020B0604020202020204" pitchFamily="34" charset="0"/>
              </a:rPr>
              <a:t>Fonte: </a:t>
            </a:r>
            <a:r>
              <a:rPr lang="pt-BR" altLang="pt-BR" sz="2000" dirty="0">
                <a:latin typeface="Arial" panose="020B0604020202020204" pitchFamily="34" charset="0"/>
              </a:rPr>
              <a:t>Gabrieli Monique Campos/ Alisson R. </a:t>
            </a:r>
            <a:r>
              <a:rPr lang="pt-BR" altLang="pt-BR" sz="2000" dirty="0" err="1">
                <a:latin typeface="Arial" panose="020B0604020202020204" pitchFamily="34" charset="0"/>
              </a:rPr>
              <a:t>Klauck</a:t>
            </a:r>
            <a:r>
              <a:rPr lang="pt-BR" altLang="pt-BR" sz="2000" dirty="0">
                <a:latin typeface="Arial" panose="020B0604020202020204" pitchFamily="34" charset="0"/>
              </a:rPr>
              <a:t> / Alisson R. Klauck / Alisson R. </a:t>
            </a:r>
            <a:r>
              <a:rPr lang="pt-BR" altLang="pt-BR" sz="2000" dirty="0" err="1">
                <a:latin typeface="Arial" panose="020B0604020202020204" pitchFamily="34" charset="0"/>
              </a:rPr>
              <a:t>Klauck</a:t>
            </a:r>
            <a:r>
              <a:rPr lang="pt-BR" altLang="pt-BR" sz="2000" dirty="0"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38" name="Imagem 137">
            <a:extLst>
              <a:ext uri="{FF2B5EF4-FFF2-40B4-BE49-F238E27FC236}">
                <a16:creationId xmlns:a16="http://schemas.microsoft.com/office/drawing/2014/main" id="{139A0EAB-0F98-3D64-CF1B-FAE1311F2B2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0714" b="14629"/>
          <a:stretch/>
        </p:blipFill>
        <p:spPr>
          <a:xfrm>
            <a:off x="5198321" y="32686280"/>
            <a:ext cx="2746403" cy="417973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39" name="Imagem 138">
            <a:extLst>
              <a:ext uri="{FF2B5EF4-FFF2-40B4-BE49-F238E27FC236}">
                <a16:creationId xmlns:a16="http://schemas.microsoft.com/office/drawing/2014/main" id="{012337A3-1B52-FE3C-E63B-116C4F630282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t="9652" b="17477"/>
          <a:stretch/>
        </p:blipFill>
        <p:spPr>
          <a:xfrm>
            <a:off x="7990732" y="32686279"/>
            <a:ext cx="2260274" cy="41741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40" name="Imagem 139">
            <a:extLst>
              <a:ext uri="{FF2B5EF4-FFF2-40B4-BE49-F238E27FC236}">
                <a16:creationId xmlns:a16="http://schemas.microsoft.com/office/drawing/2014/main" id="{84A4EC0A-E1D0-8A9E-C856-890C8941B20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458" y="32680136"/>
            <a:ext cx="2667114" cy="417033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41" name="Imagem 140">
            <a:extLst>
              <a:ext uri="{FF2B5EF4-FFF2-40B4-BE49-F238E27FC236}">
                <a16:creationId xmlns:a16="http://schemas.microsoft.com/office/drawing/2014/main" id="{94CFDBDE-9F6B-20C5-0C03-17643B4486C8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988" y="32680136"/>
            <a:ext cx="2517893" cy="41741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42" name="Google Shape;236;p24">
            <a:extLst>
              <a:ext uri="{FF2B5EF4-FFF2-40B4-BE49-F238E27FC236}">
                <a16:creationId xmlns:a16="http://schemas.microsoft.com/office/drawing/2014/main" id="{1FDD5B3A-F662-A03F-0514-48739BEA0699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 l="15922" t="8033" r="22684"/>
          <a:stretch/>
        </p:blipFill>
        <p:spPr>
          <a:xfrm rot="16200000" flipH="1">
            <a:off x="459649" y="26980964"/>
            <a:ext cx="4204260" cy="3508124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3" name="Google Shape;238;p24">
            <a:extLst>
              <a:ext uri="{FF2B5EF4-FFF2-40B4-BE49-F238E27FC236}">
                <a16:creationId xmlns:a16="http://schemas.microsoft.com/office/drawing/2014/main" id="{26B25320-6B5F-3E61-613B-0B4E5AB9B209}"/>
              </a:ext>
            </a:extLst>
          </p:cNvPr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7026904" y="26632893"/>
            <a:ext cx="2757972" cy="4201417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4" name="Google Shape;247;p25">
            <a:extLst>
              <a:ext uri="{FF2B5EF4-FFF2-40B4-BE49-F238E27FC236}">
                <a16:creationId xmlns:a16="http://schemas.microsoft.com/office/drawing/2014/main" id="{9D6B9D32-7713-57E5-5259-BAEDA39509EC}"/>
              </a:ext>
            </a:extLst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 rot="5400000">
            <a:off x="9141506" y="27349103"/>
            <a:ext cx="4196691" cy="2773723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5" name="Google Shape;276;p26">
            <a:extLst>
              <a:ext uri="{FF2B5EF4-FFF2-40B4-BE49-F238E27FC236}">
                <a16:creationId xmlns:a16="http://schemas.microsoft.com/office/drawing/2014/main" id="{C728BFB0-8370-7C6F-72B7-A095A09A54FD}"/>
              </a:ext>
            </a:extLst>
          </p:cNvPr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12695328" y="26632893"/>
            <a:ext cx="2784236" cy="4204260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46" name="object 92">
            <a:extLst>
              <a:ext uri="{FF2B5EF4-FFF2-40B4-BE49-F238E27FC236}">
                <a16:creationId xmlns:a16="http://schemas.microsoft.com/office/drawing/2014/main" id="{5392EBA4-5C99-3F34-2A12-8AC3590C409C}"/>
              </a:ext>
            </a:extLst>
          </p:cNvPr>
          <p:cNvSpPr txBox="1"/>
          <p:nvPr/>
        </p:nvSpPr>
        <p:spPr>
          <a:xfrm>
            <a:off x="717924" y="26049432"/>
            <a:ext cx="10079168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000" b="1" spc="-5" dirty="0" err="1">
                <a:latin typeface="Arial" panose="020B0604020202020204" pitchFamily="34" charset="0"/>
              </a:rPr>
              <a:t>Fluxograma</a:t>
            </a:r>
            <a:r>
              <a:rPr sz="3000" b="1" spc="-20" dirty="0">
                <a:latin typeface="Arial" panose="020B0604020202020204" pitchFamily="34" charset="0"/>
              </a:rPr>
              <a:t> </a:t>
            </a:r>
            <a:r>
              <a:rPr lang="pt-BR" sz="3000" b="1" spc="-10" dirty="0">
                <a:latin typeface="Arial" panose="020B0604020202020204" pitchFamily="34" charset="0"/>
              </a:rPr>
              <a:t>3</a:t>
            </a:r>
            <a:r>
              <a:rPr sz="3000" spc="-10" dirty="0">
                <a:latin typeface="Arial" panose="020B0604020202020204" pitchFamily="34" charset="0"/>
              </a:rPr>
              <a:t>:</a:t>
            </a:r>
            <a:r>
              <a:rPr sz="3000" spc="-35" dirty="0">
                <a:latin typeface="Arial" panose="020B0604020202020204" pitchFamily="34" charset="0"/>
              </a:rPr>
              <a:t> Teste</a:t>
            </a:r>
            <a:r>
              <a:rPr sz="3000" spc="-25" dirty="0">
                <a:latin typeface="Arial" panose="020B0604020202020204" pitchFamily="34" charset="0"/>
              </a:rPr>
              <a:t> </a:t>
            </a:r>
            <a:r>
              <a:rPr sz="3000" spc="-5" dirty="0">
                <a:latin typeface="Arial" panose="020B0604020202020204" pitchFamily="34" charset="0"/>
              </a:rPr>
              <a:t>de</a:t>
            </a:r>
            <a:r>
              <a:rPr sz="3000" spc="-20" dirty="0">
                <a:latin typeface="Arial" panose="020B0604020202020204" pitchFamily="34" charset="0"/>
              </a:rPr>
              <a:t> </a:t>
            </a:r>
            <a:r>
              <a:rPr sz="3000" spc="-5" dirty="0">
                <a:latin typeface="Arial" panose="020B0604020202020204" pitchFamily="34" charset="0"/>
              </a:rPr>
              <a:t>germinação/alelopatia.</a:t>
            </a:r>
            <a:endParaRPr sz="3000" dirty="0">
              <a:latin typeface="Arial" panose="020B0604020202020204" pitchFamily="34" charset="0"/>
            </a:endParaRPr>
          </a:p>
        </p:txBody>
      </p:sp>
      <p:pic>
        <p:nvPicPr>
          <p:cNvPr id="147" name="Google Shape;237;p24">
            <a:extLst>
              <a:ext uri="{FF2B5EF4-FFF2-40B4-BE49-F238E27FC236}">
                <a16:creationId xmlns:a16="http://schemas.microsoft.com/office/drawing/2014/main" id="{915126F9-2540-4752-1E2C-1084929A4484}"/>
              </a:ext>
            </a:extLst>
          </p:cNvPr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4384454" y="26635736"/>
            <a:ext cx="2574335" cy="4201417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48" name="CaixaDeTexto 147">
            <a:extLst>
              <a:ext uri="{FF2B5EF4-FFF2-40B4-BE49-F238E27FC236}">
                <a16:creationId xmlns:a16="http://schemas.microsoft.com/office/drawing/2014/main" id="{C92031DB-5F58-156B-D7CA-2420108D3263}"/>
              </a:ext>
            </a:extLst>
          </p:cNvPr>
          <p:cNvSpPr txBox="1"/>
          <p:nvPr/>
        </p:nvSpPr>
        <p:spPr>
          <a:xfrm>
            <a:off x="774255" y="26601305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J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CaixaDeTexto 148">
            <a:extLst>
              <a:ext uri="{FF2B5EF4-FFF2-40B4-BE49-F238E27FC236}">
                <a16:creationId xmlns:a16="http://schemas.microsoft.com/office/drawing/2014/main" id="{DFEF53C0-0170-BF22-8B60-24E7B0F035C3}"/>
              </a:ext>
            </a:extLst>
          </p:cNvPr>
          <p:cNvSpPr txBox="1"/>
          <p:nvPr/>
        </p:nvSpPr>
        <p:spPr>
          <a:xfrm>
            <a:off x="4360177" y="26607284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K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CaixaDeTexto 149">
            <a:extLst>
              <a:ext uri="{FF2B5EF4-FFF2-40B4-BE49-F238E27FC236}">
                <a16:creationId xmlns:a16="http://schemas.microsoft.com/office/drawing/2014/main" id="{01001FD8-9671-2B32-FDB2-3CC0BBC6CAD6}"/>
              </a:ext>
            </a:extLst>
          </p:cNvPr>
          <p:cNvSpPr txBox="1"/>
          <p:nvPr/>
        </p:nvSpPr>
        <p:spPr>
          <a:xfrm>
            <a:off x="6990963" y="26610380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L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CaixaDeTexto 150">
            <a:extLst>
              <a:ext uri="{FF2B5EF4-FFF2-40B4-BE49-F238E27FC236}">
                <a16:creationId xmlns:a16="http://schemas.microsoft.com/office/drawing/2014/main" id="{2F76B9F6-E81E-7D4F-A2DA-7F4D85958403}"/>
              </a:ext>
            </a:extLst>
          </p:cNvPr>
          <p:cNvSpPr txBox="1"/>
          <p:nvPr/>
        </p:nvSpPr>
        <p:spPr>
          <a:xfrm>
            <a:off x="9820817" y="26601304"/>
            <a:ext cx="1073663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M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CaixaDeTexto 151">
            <a:extLst>
              <a:ext uri="{FF2B5EF4-FFF2-40B4-BE49-F238E27FC236}">
                <a16:creationId xmlns:a16="http://schemas.microsoft.com/office/drawing/2014/main" id="{F2341CD6-7EDD-FD79-53F6-45E631EF8630}"/>
              </a:ext>
            </a:extLst>
          </p:cNvPr>
          <p:cNvSpPr txBox="1"/>
          <p:nvPr/>
        </p:nvSpPr>
        <p:spPr>
          <a:xfrm>
            <a:off x="12671252" y="26607284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</a:rPr>
              <a:t>N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Seta: para a Direita 152">
            <a:extLst>
              <a:ext uri="{FF2B5EF4-FFF2-40B4-BE49-F238E27FC236}">
                <a16:creationId xmlns:a16="http://schemas.microsoft.com/office/drawing/2014/main" id="{D09BCA77-2010-4D33-A801-3EEFE09C4EA6}"/>
              </a:ext>
            </a:extLst>
          </p:cNvPr>
          <p:cNvSpPr/>
          <p:nvPr/>
        </p:nvSpPr>
        <p:spPr>
          <a:xfrm>
            <a:off x="3814268" y="29459158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4" name="Seta: para a Direita 153">
            <a:extLst>
              <a:ext uri="{FF2B5EF4-FFF2-40B4-BE49-F238E27FC236}">
                <a16:creationId xmlns:a16="http://schemas.microsoft.com/office/drawing/2014/main" id="{F1A5DE2F-0894-5AA7-E9AC-CE6DF771F5AB}"/>
              </a:ext>
            </a:extLst>
          </p:cNvPr>
          <p:cNvSpPr/>
          <p:nvPr/>
        </p:nvSpPr>
        <p:spPr>
          <a:xfrm>
            <a:off x="6478564" y="29459158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5" name="Seta: para a Direita 154">
            <a:extLst>
              <a:ext uri="{FF2B5EF4-FFF2-40B4-BE49-F238E27FC236}">
                <a16:creationId xmlns:a16="http://schemas.microsoft.com/office/drawing/2014/main" id="{8BB3CBAE-23E1-6CE2-81CA-E27B622B5589}"/>
              </a:ext>
            </a:extLst>
          </p:cNvPr>
          <p:cNvSpPr/>
          <p:nvPr/>
        </p:nvSpPr>
        <p:spPr>
          <a:xfrm>
            <a:off x="12168793" y="29449191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6" name="Seta: para a Direita 155">
            <a:extLst>
              <a:ext uri="{FF2B5EF4-FFF2-40B4-BE49-F238E27FC236}">
                <a16:creationId xmlns:a16="http://schemas.microsoft.com/office/drawing/2014/main" id="{2452CD94-2E90-34CB-D6A4-F60483922AF4}"/>
              </a:ext>
            </a:extLst>
          </p:cNvPr>
          <p:cNvSpPr/>
          <p:nvPr/>
        </p:nvSpPr>
        <p:spPr>
          <a:xfrm>
            <a:off x="9358884" y="29449191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9" name="object 90">
            <a:extLst>
              <a:ext uri="{FF2B5EF4-FFF2-40B4-BE49-F238E27FC236}">
                <a16:creationId xmlns:a16="http://schemas.microsoft.com/office/drawing/2014/main" id="{6183A419-45B5-67EC-30EA-6884CE20E2FD}"/>
              </a:ext>
            </a:extLst>
          </p:cNvPr>
          <p:cNvSpPr txBox="1"/>
          <p:nvPr/>
        </p:nvSpPr>
        <p:spPr>
          <a:xfrm>
            <a:off x="742519" y="30933764"/>
            <a:ext cx="14823657" cy="10297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9050" algn="just">
              <a:lnSpc>
                <a:spcPct val="100000"/>
              </a:lnSpc>
              <a:spcBef>
                <a:spcPts val="130"/>
              </a:spcBef>
            </a:pP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5" dirty="0">
                <a:latin typeface="Arial" panose="020B0604020202020204" pitchFamily="34" charset="0"/>
              </a:rPr>
              <a:t> </a:t>
            </a:r>
            <a:r>
              <a:rPr lang="pt-BR" sz="2000" b="1" spc="10" dirty="0">
                <a:latin typeface="Arial" panose="020B0604020202020204" pitchFamily="34" charset="0"/>
              </a:rPr>
              <a:t>J</a:t>
            </a:r>
            <a:r>
              <a:rPr sz="2000" spc="10" dirty="0">
                <a:latin typeface="Arial" panose="020B0604020202020204" pitchFamily="34" charset="0"/>
              </a:rPr>
              <a:t>: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Sementes</a:t>
            </a:r>
            <a:r>
              <a:rPr sz="2000" spc="-1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para</a:t>
            </a:r>
            <a:r>
              <a:rPr sz="2000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o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teste</a:t>
            </a:r>
            <a:r>
              <a:rPr sz="2000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de</a:t>
            </a:r>
            <a:r>
              <a:rPr sz="2000" spc="10" dirty="0">
                <a:latin typeface="Arial" panose="020B0604020202020204" pitchFamily="34" charset="0"/>
              </a:rPr>
              <a:t> germinação;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lang="pt-BR" sz="2000" b="1" spc="15" dirty="0">
                <a:latin typeface="Arial" panose="020B0604020202020204" pitchFamily="34" charset="0"/>
              </a:rPr>
              <a:t>Figura</a:t>
            </a:r>
            <a:r>
              <a:rPr lang="pt-BR" sz="2000" b="1" spc="5" dirty="0">
                <a:latin typeface="Arial" panose="020B0604020202020204" pitchFamily="34" charset="0"/>
              </a:rPr>
              <a:t> </a:t>
            </a:r>
            <a:r>
              <a:rPr lang="pt-BR" sz="2000" b="1" spc="10" dirty="0">
                <a:latin typeface="Arial" panose="020B0604020202020204" pitchFamily="34" charset="0"/>
              </a:rPr>
              <a:t>K</a:t>
            </a:r>
            <a:r>
              <a:rPr lang="pt-BR" sz="2000" spc="10" dirty="0">
                <a:latin typeface="Arial" panose="020B0604020202020204" pitchFamily="34" charset="0"/>
              </a:rPr>
              <a:t>:</a:t>
            </a:r>
            <a:r>
              <a:rPr lang="pt-BR" sz="2000" spc="5" dirty="0">
                <a:latin typeface="Arial" panose="020B0604020202020204" pitchFamily="34" charset="0"/>
              </a:rPr>
              <a:t> </a:t>
            </a:r>
            <a:r>
              <a:rPr lang="pt-BR" sz="2000" spc="15" dirty="0">
                <a:latin typeface="Arial" panose="020B0604020202020204" pitchFamily="34" charset="0"/>
              </a:rPr>
              <a:t>Sementes</a:t>
            </a:r>
            <a:r>
              <a:rPr lang="pt-BR" sz="2000" spc="-15" dirty="0">
                <a:latin typeface="Arial" panose="020B0604020202020204" pitchFamily="34" charset="0"/>
              </a:rPr>
              <a:t> </a:t>
            </a:r>
            <a:r>
              <a:rPr lang="pt-BR" sz="2000" spc="15" dirty="0">
                <a:latin typeface="Arial" panose="020B0604020202020204" pitchFamily="34" charset="0"/>
              </a:rPr>
              <a:t>organizadas no papel </a:t>
            </a:r>
            <a:r>
              <a:rPr lang="pt-BR" sz="2000" spc="15" dirty="0" err="1">
                <a:latin typeface="Arial" panose="020B0604020202020204" pitchFamily="34" charset="0"/>
              </a:rPr>
              <a:t>gesmitest</a:t>
            </a:r>
            <a:r>
              <a:rPr lang="pt-BR" sz="2000" spc="10" dirty="0">
                <a:latin typeface="Arial" panose="020B0604020202020204" pitchFamily="34" charset="0"/>
              </a:rPr>
              <a:t>;</a:t>
            </a:r>
            <a:r>
              <a:rPr lang="pt-BR" sz="2000" spc="5" dirty="0">
                <a:latin typeface="Arial" panose="020B0604020202020204" pitchFamily="34" charset="0"/>
              </a:rPr>
              <a:t> </a:t>
            </a: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15" dirty="0">
                <a:latin typeface="Arial" panose="020B0604020202020204" pitchFamily="34" charset="0"/>
              </a:rPr>
              <a:t> </a:t>
            </a:r>
            <a:r>
              <a:rPr lang="pt-BR" sz="2000" b="1" spc="15" dirty="0">
                <a:latin typeface="Arial" panose="020B0604020202020204" pitchFamily="34" charset="0"/>
              </a:rPr>
              <a:t>L</a:t>
            </a:r>
            <a:r>
              <a:rPr sz="2000" spc="15" dirty="0">
                <a:latin typeface="Arial" panose="020B0604020202020204" pitchFamily="34" charset="0"/>
              </a:rPr>
              <a:t>:</a:t>
            </a:r>
            <a:r>
              <a:rPr sz="2000" spc="10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Umedecendo</a:t>
            </a:r>
            <a:r>
              <a:rPr sz="2000" spc="-10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as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sementes;</a:t>
            </a:r>
            <a:r>
              <a:rPr sz="2000" spc="-10" dirty="0">
                <a:latin typeface="Arial" panose="020B0604020202020204" pitchFamily="34" charset="0"/>
              </a:rPr>
              <a:t> </a:t>
            </a: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10" dirty="0">
                <a:latin typeface="Arial" panose="020B0604020202020204" pitchFamily="34" charset="0"/>
              </a:rPr>
              <a:t> </a:t>
            </a:r>
            <a:r>
              <a:rPr lang="pt-BR" sz="2000" b="1" spc="15" dirty="0">
                <a:latin typeface="Arial" panose="020B0604020202020204" pitchFamily="34" charset="0"/>
              </a:rPr>
              <a:t>M</a:t>
            </a:r>
            <a:r>
              <a:rPr sz="2000" spc="15" dirty="0">
                <a:latin typeface="Arial" panose="020B0604020202020204" pitchFamily="34" charset="0"/>
              </a:rPr>
              <a:t>:</a:t>
            </a:r>
            <a:r>
              <a:rPr sz="2000" spc="-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Sementes</a:t>
            </a:r>
            <a:r>
              <a:rPr sz="2000" spc="-1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nos </a:t>
            </a:r>
            <a:r>
              <a:rPr sz="2000" spc="10" dirty="0">
                <a:latin typeface="Arial" panose="020B0604020202020204" pitchFamily="34" charset="0"/>
              </a:rPr>
              <a:t>plásticos.</a:t>
            </a:r>
            <a:r>
              <a:rPr sz="2000" spc="-5" dirty="0">
                <a:latin typeface="Arial" panose="020B0604020202020204" pitchFamily="34" charset="0"/>
              </a:rPr>
              <a:t> </a:t>
            </a: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10" dirty="0">
                <a:latin typeface="Arial" panose="020B0604020202020204" pitchFamily="34" charset="0"/>
              </a:rPr>
              <a:t> </a:t>
            </a:r>
            <a:r>
              <a:rPr lang="pt-BR" sz="2000" b="1" spc="15" dirty="0">
                <a:latin typeface="Arial" panose="020B0604020202020204" pitchFamily="34" charset="0"/>
              </a:rPr>
              <a:t>N</a:t>
            </a:r>
            <a:r>
              <a:rPr sz="2000" b="1" spc="15" dirty="0">
                <a:latin typeface="Arial" panose="020B0604020202020204" pitchFamily="34" charset="0"/>
              </a:rPr>
              <a:t>:</a:t>
            </a:r>
            <a:r>
              <a:rPr sz="2000" spc="15" dirty="0" err="1">
                <a:latin typeface="Arial" panose="020B0604020202020204" pitchFamily="34" charset="0"/>
              </a:rPr>
              <a:t>Contagem</a:t>
            </a:r>
            <a:r>
              <a:rPr sz="2000" spc="-2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das</a:t>
            </a:r>
            <a:r>
              <a:rPr sz="2000" spc="-2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sementes.</a:t>
            </a:r>
            <a:endParaRPr sz="2000" dirty="0">
              <a:latin typeface="Arial" panose="020B0604020202020204" pitchFamily="34" charset="0"/>
            </a:endParaRPr>
          </a:p>
          <a:p>
            <a:pPr marL="12700" algn="just">
              <a:lnSpc>
                <a:spcPct val="100000"/>
              </a:lnSpc>
              <a:spcBef>
                <a:spcPts val="650"/>
              </a:spcBef>
            </a:pPr>
            <a:r>
              <a:rPr sz="2000" b="1" spc="10" dirty="0">
                <a:latin typeface="Arial" panose="020B0604020202020204" pitchFamily="34" charset="0"/>
              </a:rPr>
              <a:t>Fonte</a:t>
            </a:r>
            <a:r>
              <a:rPr sz="2000" spc="10" dirty="0">
                <a:latin typeface="Arial" panose="020B0604020202020204" pitchFamily="34" charset="0"/>
              </a:rPr>
              <a:t>:</a:t>
            </a:r>
            <a:r>
              <a:rPr sz="2000" spc="-4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Alisson</a:t>
            </a:r>
            <a:r>
              <a:rPr sz="2000" spc="2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Rodrigo</a:t>
            </a:r>
            <a:r>
              <a:rPr sz="2000" spc="15" dirty="0">
                <a:latin typeface="Arial" panose="020B0604020202020204" pitchFamily="34" charset="0"/>
              </a:rPr>
              <a:t> Klauck</a:t>
            </a:r>
            <a:r>
              <a:rPr sz="2000" spc="5" dirty="0">
                <a:latin typeface="Arial" panose="020B0604020202020204" pitchFamily="34" charset="0"/>
              </a:rPr>
              <a:t> / </a:t>
            </a:r>
            <a:r>
              <a:rPr lang="pt-BR" sz="2000" spc="10" dirty="0">
                <a:latin typeface="Arial" panose="020B0604020202020204" pitchFamily="34" charset="0"/>
              </a:rPr>
              <a:t>Alisson</a:t>
            </a:r>
            <a:r>
              <a:rPr lang="pt-BR" sz="2000" spc="25" dirty="0">
                <a:latin typeface="Arial" panose="020B0604020202020204" pitchFamily="34" charset="0"/>
              </a:rPr>
              <a:t> </a:t>
            </a:r>
            <a:r>
              <a:rPr lang="pt-BR" sz="2000" spc="10" dirty="0">
                <a:latin typeface="Arial" panose="020B0604020202020204" pitchFamily="34" charset="0"/>
              </a:rPr>
              <a:t>Rodrigo</a:t>
            </a:r>
            <a:r>
              <a:rPr lang="pt-BR" sz="2000" spc="15" dirty="0">
                <a:latin typeface="Arial" panose="020B0604020202020204" pitchFamily="34" charset="0"/>
              </a:rPr>
              <a:t> </a:t>
            </a:r>
            <a:r>
              <a:rPr lang="pt-BR" sz="2000" spc="15" dirty="0" err="1">
                <a:latin typeface="Arial" panose="020B0604020202020204" pitchFamily="34" charset="0"/>
              </a:rPr>
              <a:t>Klauck</a:t>
            </a:r>
            <a:r>
              <a:rPr lang="pt-BR" sz="2000" spc="5" dirty="0">
                <a:latin typeface="Arial" panose="020B0604020202020204" pitchFamily="34" charset="0"/>
              </a:rPr>
              <a:t> / </a:t>
            </a:r>
            <a:r>
              <a:rPr sz="2000" spc="10" dirty="0" err="1">
                <a:latin typeface="Arial" panose="020B0604020202020204" pitchFamily="34" charset="0"/>
              </a:rPr>
              <a:t>Dionéia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Schauren</a:t>
            </a:r>
            <a:r>
              <a:rPr sz="2000" dirty="0">
                <a:latin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</a:rPr>
              <a:t>/</a:t>
            </a:r>
            <a:r>
              <a:rPr sz="2000" spc="-5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Alisson</a:t>
            </a:r>
            <a:r>
              <a:rPr sz="2000" spc="15" dirty="0">
                <a:latin typeface="Arial" panose="020B0604020202020204" pitchFamily="34" charset="0"/>
              </a:rPr>
              <a:t> R</a:t>
            </a:r>
            <a:r>
              <a:rPr lang="pt-BR" sz="2000" spc="15" dirty="0" err="1">
                <a:latin typeface="Arial" panose="020B0604020202020204" pitchFamily="34" charset="0"/>
              </a:rPr>
              <a:t>odrigo</a:t>
            </a:r>
            <a:r>
              <a:rPr sz="2000" spc="3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Klauck</a:t>
            </a:r>
            <a:r>
              <a:rPr sz="2000" spc="5" dirty="0">
                <a:latin typeface="Arial" panose="020B0604020202020204" pitchFamily="34" charset="0"/>
              </a:rPr>
              <a:t> / </a:t>
            </a:r>
            <a:r>
              <a:rPr sz="2000" spc="15" dirty="0" err="1">
                <a:latin typeface="Arial" panose="020B0604020202020204" pitchFamily="34" charset="0"/>
              </a:rPr>
              <a:t>Dionéia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5" dirty="0" err="1">
                <a:latin typeface="Arial" panose="020B0604020202020204" pitchFamily="34" charset="0"/>
              </a:rPr>
              <a:t>Schauren</a:t>
            </a:r>
            <a:r>
              <a:rPr sz="2000" spc="5" dirty="0">
                <a:latin typeface="Arial" panose="020B0604020202020204" pitchFamily="34" charset="0"/>
              </a:rPr>
              <a:t>.</a:t>
            </a:r>
            <a:endParaRPr sz="2000" dirty="0">
              <a:latin typeface="Arial" panose="020B0604020202020204" pitchFamily="34" charset="0"/>
            </a:endParaRPr>
          </a:p>
        </p:txBody>
      </p:sp>
      <p:sp>
        <p:nvSpPr>
          <p:cNvPr id="161" name="Retângulo 160">
            <a:extLst>
              <a:ext uri="{FF2B5EF4-FFF2-40B4-BE49-F238E27FC236}">
                <a16:creationId xmlns:a16="http://schemas.microsoft.com/office/drawing/2014/main" id="{8DE31CD3-4F23-05F7-5E6A-9DAE1E6D9225}"/>
              </a:ext>
            </a:extLst>
          </p:cNvPr>
          <p:cNvSpPr/>
          <p:nvPr/>
        </p:nvSpPr>
        <p:spPr>
          <a:xfrm>
            <a:off x="703365" y="32099423"/>
            <a:ext cx="84214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altLang="pt-BR" sz="3000" b="1" dirty="0">
                <a:latin typeface="Arial" panose="020B0604020202020204" pitchFamily="34" charset="0"/>
              </a:rPr>
              <a:t>Fluxograma 4</a:t>
            </a:r>
            <a:r>
              <a:rPr lang="pt-BR" altLang="pt-BR" sz="3000" dirty="0">
                <a:latin typeface="Arial" panose="020B0604020202020204" pitchFamily="34" charset="0"/>
              </a:rPr>
              <a:t>:Pós - colheita.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DD57BD7-1647-ACF9-662A-ABEA3389BB09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8"/>
          <a:stretch/>
        </p:blipFill>
        <p:spPr>
          <a:xfrm>
            <a:off x="808365" y="32686279"/>
            <a:ext cx="4342731" cy="417973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62" name="CaixaDeTexto 161">
            <a:extLst>
              <a:ext uri="{FF2B5EF4-FFF2-40B4-BE49-F238E27FC236}">
                <a16:creationId xmlns:a16="http://schemas.microsoft.com/office/drawing/2014/main" id="{C9FFC3EE-CC49-0490-8DF9-68E87BF32597}"/>
              </a:ext>
            </a:extLst>
          </p:cNvPr>
          <p:cNvSpPr txBox="1"/>
          <p:nvPr/>
        </p:nvSpPr>
        <p:spPr>
          <a:xfrm>
            <a:off x="792058" y="32668294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</a:p>
        </p:txBody>
      </p:sp>
      <p:sp>
        <p:nvSpPr>
          <p:cNvPr id="163" name="CaixaDeTexto 162">
            <a:extLst>
              <a:ext uri="{FF2B5EF4-FFF2-40B4-BE49-F238E27FC236}">
                <a16:creationId xmlns:a16="http://schemas.microsoft.com/office/drawing/2014/main" id="{99551460-360D-DC9A-0F44-788C2E615DA2}"/>
              </a:ext>
            </a:extLst>
          </p:cNvPr>
          <p:cNvSpPr txBox="1"/>
          <p:nvPr/>
        </p:nvSpPr>
        <p:spPr>
          <a:xfrm>
            <a:off x="5191508" y="32647692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</p:txBody>
      </p:sp>
      <p:sp>
        <p:nvSpPr>
          <p:cNvPr id="164" name="CaixaDeTexto 163">
            <a:extLst>
              <a:ext uri="{FF2B5EF4-FFF2-40B4-BE49-F238E27FC236}">
                <a16:creationId xmlns:a16="http://schemas.microsoft.com/office/drawing/2014/main" id="{57029099-453C-6EFC-7D45-E0B27C141472}"/>
              </a:ext>
            </a:extLst>
          </p:cNvPr>
          <p:cNvSpPr txBox="1"/>
          <p:nvPr/>
        </p:nvSpPr>
        <p:spPr>
          <a:xfrm>
            <a:off x="7970262" y="32659740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</a:p>
        </p:txBody>
      </p:sp>
      <p:sp>
        <p:nvSpPr>
          <p:cNvPr id="165" name="CaixaDeTexto 164">
            <a:extLst>
              <a:ext uri="{FF2B5EF4-FFF2-40B4-BE49-F238E27FC236}">
                <a16:creationId xmlns:a16="http://schemas.microsoft.com/office/drawing/2014/main" id="{BC88C4A1-6655-4926-73D8-8B6A427E723B}"/>
              </a:ext>
            </a:extLst>
          </p:cNvPr>
          <p:cNvSpPr txBox="1"/>
          <p:nvPr/>
        </p:nvSpPr>
        <p:spPr>
          <a:xfrm>
            <a:off x="10271476" y="32665096"/>
            <a:ext cx="1073663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</a:p>
        </p:txBody>
      </p:sp>
      <p:sp>
        <p:nvSpPr>
          <p:cNvPr id="166" name="CaixaDeTexto 165">
            <a:extLst>
              <a:ext uri="{FF2B5EF4-FFF2-40B4-BE49-F238E27FC236}">
                <a16:creationId xmlns:a16="http://schemas.microsoft.com/office/drawing/2014/main" id="{3EDFCFCF-25E0-E72C-A7F0-7D0A49A779A0}"/>
              </a:ext>
            </a:extLst>
          </p:cNvPr>
          <p:cNvSpPr txBox="1"/>
          <p:nvPr/>
        </p:nvSpPr>
        <p:spPr>
          <a:xfrm>
            <a:off x="12850863" y="32671450"/>
            <a:ext cx="1027309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</a:p>
        </p:txBody>
      </p:sp>
      <p:sp>
        <p:nvSpPr>
          <p:cNvPr id="167" name="object 11">
            <a:extLst>
              <a:ext uri="{FF2B5EF4-FFF2-40B4-BE49-F238E27FC236}">
                <a16:creationId xmlns:a16="http://schemas.microsoft.com/office/drawing/2014/main" id="{AE833C2F-555E-10C8-DA4D-22D8CFF8028B}"/>
              </a:ext>
            </a:extLst>
          </p:cNvPr>
          <p:cNvSpPr txBox="1"/>
          <p:nvPr/>
        </p:nvSpPr>
        <p:spPr>
          <a:xfrm>
            <a:off x="807715" y="36938023"/>
            <a:ext cx="14823657" cy="97898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3400"/>
              </a:lnSpc>
              <a:spcBef>
                <a:spcPts val="90"/>
              </a:spcBef>
            </a:pP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65" dirty="0">
                <a:latin typeface="Arial" panose="020B0604020202020204" pitchFamily="34" charset="0"/>
              </a:rPr>
              <a:t> </a:t>
            </a:r>
            <a:r>
              <a:rPr lang="pt-BR" sz="2000" b="1" spc="65" dirty="0">
                <a:latin typeface="Arial" panose="020B0604020202020204" pitchFamily="34" charset="0"/>
              </a:rPr>
              <a:t>O</a:t>
            </a:r>
            <a:r>
              <a:rPr sz="2000" b="1" dirty="0">
                <a:latin typeface="Arial" panose="020B0604020202020204" pitchFamily="34" charset="0"/>
              </a:rPr>
              <a:t>:</a:t>
            </a:r>
            <a:r>
              <a:rPr sz="2000" b="1" spc="55" dirty="0">
                <a:latin typeface="Arial" panose="020B0604020202020204" pitchFamily="34" charset="0"/>
              </a:rPr>
              <a:t> </a:t>
            </a:r>
            <a:r>
              <a:rPr lang="pt-BR" sz="2000" spc="15" dirty="0">
                <a:latin typeface="Arial" panose="020B0604020202020204" pitchFamily="34" charset="0"/>
              </a:rPr>
              <a:t>Colhendo morangos para desenvolver o projeto</a:t>
            </a:r>
            <a:r>
              <a:rPr sz="2000" spc="10" dirty="0">
                <a:latin typeface="Arial" panose="020B0604020202020204" pitchFamily="34" charset="0"/>
              </a:rPr>
              <a:t>;</a:t>
            </a:r>
            <a:r>
              <a:rPr sz="2000" spc="110" dirty="0">
                <a:latin typeface="Arial" panose="020B0604020202020204" pitchFamily="34" charset="0"/>
              </a:rPr>
              <a:t> </a:t>
            </a:r>
            <a:r>
              <a:rPr lang="pt-BR" sz="2000" b="1" spc="15" dirty="0">
                <a:latin typeface="Arial" panose="020B0604020202020204" pitchFamily="34" charset="0"/>
              </a:rPr>
              <a:t>Figura</a:t>
            </a:r>
            <a:r>
              <a:rPr lang="pt-BR" sz="2000" b="1" spc="65" dirty="0">
                <a:latin typeface="Arial" panose="020B0604020202020204" pitchFamily="34" charset="0"/>
              </a:rPr>
              <a:t> P</a:t>
            </a:r>
            <a:r>
              <a:rPr lang="pt-BR" sz="2000" b="1" dirty="0">
                <a:latin typeface="Arial" panose="020B0604020202020204" pitchFamily="34" charset="0"/>
              </a:rPr>
              <a:t>:</a:t>
            </a:r>
            <a:r>
              <a:rPr lang="pt-BR" sz="2000" b="1" spc="55" dirty="0">
                <a:latin typeface="Arial" panose="020B0604020202020204" pitchFamily="34" charset="0"/>
              </a:rPr>
              <a:t> </a:t>
            </a:r>
            <a:r>
              <a:rPr lang="pt-BR" sz="2000" spc="15" dirty="0">
                <a:latin typeface="Arial" panose="020B0604020202020204" pitchFamily="34" charset="0"/>
              </a:rPr>
              <a:t>Pesando</a:t>
            </a:r>
            <a:r>
              <a:rPr lang="pt-BR" sz="2000" spc="55" dirty="0">
                <a:latin typeface="Arial" panose="020B0604020202020204" pitchFamily="34" charset="0"/>
              </a:rPr>
              <a:t> </a:t>
            </a:r>
            <a:r>
              <a:rPr lang="pt-BR" sz="2000" spc="15" dirty="0">
                <a:latin typeface="Arial" panose="020B0604020202020204" pitchFamily="34" charset="0"/>
              </a:rPr>
              <a:t>as</a:t>
            </a:r>
            <a:r>
              <a:rPr lang="pt-BR" sz="2000" spc="40" dirty="0">
                <a:latin typeface="Arial" panose="020B0604020202020204" pitchFamily="34" charset="0"/>
              </a:rPr>
              <a:t> </a:t>
            </a:r>
            <a:r>
              <a:rPr lang="pt-BR" sz="2000" spc="10" dirty="0">
                <a:latin typeface="Arial" panose="020B0604020202020204" pitchFamily="34" charset="0"/>
              </a:rPr>
              <a:t>folhas</a:t>
            </a:r>
            <a:r>
              <a:rPr lang="pt-BR" sz="2000" spc="50" dirty="0">
                <a:latin typeface="Arial" panose="020B0604020202020204" pitchFamily="34" charset="0"/>
              </a:rPr>
              <a:t> </a:t>
            </a:r>
            <a:r>
              <a:rPr lang="pt-BR" sz="2000" spc="10" dirty="0">
                <a:latin typeface="Arial" panose="020B0604020202020204" pitchFamily="34" charset="0"/>
              </a:rPr>
              <a:t>trituradas;</a:t>
            </a:r>
            <a:r>
              <a:rPr lang="pt-BR" sz="2000" spc="110" dirty="0">
                <a:latin typeface="Arial" panose="020B0604020202020204" pitchFamily="34" charset="0"/>
              </a:rPr>
              <a:t> </a:t>
            </a:r>
            <a:r>
              <a:rPr sz="2000" b="1" spc="10" dirty="0" err="1">
                <a:latin typeface="Arial" panose="020B0604020202020204" pitchFamily="34" charset="0"/>
              </a:rPr>
              <a:t>Figura</a:t>
            </a:r>
            <a:r>
              <a:rPr sz="2000" b="1" spc="55" dirty="0">
                <a:latin typeface="Arial" panose="020B0604020202020204" pitchFamily="34" charset="0"/>
              </a:rPr>
              <a:t> </a:t>
            </a:r>
            <a:r>
              <a:rPr lang="pt-BR" sz="2000" b="1" spc="10" dirty="0">
                <a:latin typeface="Arial" panose="020B0604020202020204" pitchFamily="34" charset="0"/>
              </a:rPr>
              <a:t>Q</a:t>
            </a:r>
            <a:r>
              <a:rPr sz="2000" b="1" spc="10" dirty="0">
                <a:latin typeface="Arial" panose="020B0604020202020204" pitchFamily="34" charset="0"/>
              </a:rPr>
              <a:t>:</a:t>
            </a:r>
            <a:r>
              <a:rPr sz="2000" b="1" spc="5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Misturando</a:t>
            </a:r>
            <a:r>
              <a:rPr sz="2000" spc="60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as</a:t>
            </a:r>
            <a:r>
              <a:rPr sz="2000" spc="5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folhas</a:t>
            </a:r>
            <a:r>
              <a:rPr sz="2000" spc="6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com</a:t>
            </a:r>
            <a:r>
              <a:rPr sz="2000" spc="5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água;</a:t>
            </a:r>
            <a:r>
              <a:rPr sz="2000" spc="50" dirty="0">
                <a:latin typeface="Arial" panose="020B0604020202020204" pitchFamily="34" charset="0"/>
              </a:rPr>
              <a:t> </a:t>
            </a: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55" dirty="0">
                <a:latin typeface="Arial" panose="020B0604020202020204" pitchFamily="34" charset="0"/>
              </a:rPr>
              <a:t> </a:t>
            </a:r>
            <a:r>
              <a:rPr lang="pt-BR" sz="2000" b="1" spc="10" dirty="0">
                <a:latin typeface="Arial" panose="020B0604020202020204" pitchFamily="34" charset="0"/>
              </a:rPr>
              <a:t>R</a:t>
            </a:r>
            <a:r>
              <a:rPr sz="2000" b="1" spc="10" dirty="0">
                <a:latin typeface="Arial" panose="020B0604020202020204" pitchFamily="34" charset="0"/>
              </a:rPr>
              <a:t>:</a:t>
            </a:r>
            <a:r>
              <a:rPr sz="2000" b="1" spc="60" dirty="0">
                <a:latin typeface="Arial" panose="020B0604020202020204" pitchFamily="34" charset="0"/>
              </a:rPr>
              <a:t> </a:t>
            </a:r>
            <a:r>
              <a:rPr lang="pt-BR" sz="2000" spc="60" dirty="0">
                <a:latin typeface="Arial" panose="020B0604020202020204" pitchFamily="34" charset="0"/>
              </a:rPr>
              <a:t>Aplicando o fungo no fruto. </a:t>
            </a:r>
            <a:r>
              <a:rPr sz="2000" b="1" spc="15" dirty="0" err="1">
                <a:latin typeface="Arial" panose="020B0604020202020204" pitchFamily="34" charset="0"/>
              </a:rPr>
              <a:t>Figura</a:t>
            </a:r>
            <a:r>
              <a:rPr sz="2000" b="1" spc="5" dirty="0">
                <a:latin typeface="Arial" panose="020B0604020202020204" pitchFamily="34" charset="0"/>
              </a:rPr>
              <a:t> </a:t>
            </a:r>
            <a:r>
              <a:rPr lang="pt-BR" sz="2000" b="1" spc="10" dirty="0">
                <a:latin typeface="Arial" panose="020B0604020202020204" pitchFamily="34" charset="0"/>
              </a:rPr>
              <a:t>S</a:t>
            </a:r>
            <a:r>
              <a:rPr sz="2000" b="1" spc="10" dirty="0">
                <a:latin typeface="Arial" panose="020B0604020202020204" pitchFamily="34" charset="0"/>
              </a:rPr>
              <a:t>:</a:t>
            </a:r>
            <a:r>
              <a:rPr sz="2000" b="1" spc="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Frutos</a:t>
            </a:r>
            <a:r>
              <a:rPr sz="200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organizados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20" dirty="0">
                <a:latin typeface="Arial" panose="020B0604020202020204" pitchFamily="34" charset="0"/>
              </a:rPr>
              <a:t>em</a:t>
            </a:r>
            <a:r>
              <a:rPr sz="2000" spc="5" dirty="0">
                <a:latin typeface="Arial" panose="020B0604020202020204" pitchFamily="34" charset="0"/>
              </a:rPr>
              <a:t> </a:t>
            </a:r>
            <a:r>
              <a:rPr sz="2000" spc="15" dirty="0" err="1">
                <a:latin typeface="Arial" panose="020B0604020202020204" pitchFamily="34" charset="0"/>
              </a:rPr>
              <a:t>suas</a:t>
            </a:r>
            <a:r>
              <a:rPr sz="2000" spc="-10" dirty="0">
                <a:latin typeface="Arial" panose="020B0604020202020204" pitchFamily="34" charset="0"/>
              </a:rPr>
              <a:t> </a:t>
            </a:r>
            <a:r>
              <a:rPr sz="2000" spc="15" dirty="0" err="1">
                <a:latin typeface="Arial" panose="020B0604020202020204" pitchFamily="34" charset="0"/>
              </a:rPr>
              <a:t>bandejas</a:t>
            </a:r>
            <a:r>
              <a:rPr lang="pt-BR" sz="2000" spc="15" dirty="0">
                <a:latin typeface="Arial" panose="020B0604020202020204" pitchFamily="34" charset="0"/>
              </a:rPr>
              <a:t>.</a:t>
            </a:r>
            <a:endParaRPr sz="2000" dirty="0">
              <a:latin typeface="Arial" panose="020B0604020202020204" pitchFamily="34" charset="0"/>
            </a:endParaRPr>
          </a:p>
          <a:p>
            <a:pPr marL="15875" algn="just">
              <a:lnSpc>
                <a:spcPct val="100000"/>
              </a:lnSpc>
              <a:spcBef>
                <a:spcPts val="220"/>
              </a:spcBef>
            </a:pPr>
            <a:r>
              <a:rPr sz="2000" b="1" spc="10" dirty="0">
                <a:latin typeface="Arial" panose="020B0604020202020204" pitchFamily="34" charset="0"/>
              </a:rPr>
              <a:t>Fonte:</a:t>
            </a:r>
            <a:r>
              <a:rPr sz="2000" b="1" spc="15" dirty="0">
                <a:latin typeface="Arial" panose="020B0604020202020204" pitchFamily="34" charset="0"/>
              </a:rPr>
              <a:t> </a:t>
            </a:r>
            <a:r>
              <a:rPr lang="pt-BR" sz="2000" spc="10" dirty="0" err="1">
                <a:latin typeface="Arial" panose="020B0604020202020204" pitchFamily="34" charset="0"/>
              </a:rPr>
              <a:t>Dionéia</a:t>
            </a:r>
            <a:r>
              <a:rPr lang="pt-BR" sz="2000" spc="5" dirty="0">
                <a:latin typeface="Arial" panose="020B0604020202020204" pitchFamily="34" charset="0"/>
              </a:rPr>
              <a:t> </a:t>
            </a:r>
            <a:r>
              <a:rPr lang="pt-BR" sz="2000" spc="15" dirty="0" err="1">
                <a:latin typeface="Arial" panose="020B0604020202020204" pitchFamily="34" charset="0"/>
              </a:rPr>
              <a:t>Schauren</a:t>
            </a:r>
            <a:r>
              <a:rPr lang="pt-BR" sz="2000" dirty="0">
                <a:latin typeface="Arial" panose="020B0604020202020204" pitchFamily="34" charset="0"/>
              </a:rPr>
              <a:t> </a:t>
            </a:r>
            <a:r>
              <a:rPr lang="pt-BR" sz="2000" spc="5" dirty="0">
                <a:latin typeface="Arial" panose="020B0604020202020204" pitchFamily="34" charset="0"/>
              </a:rPr>
              <a:t>/</a:t>
            </a:r>
            <a:r>
              <a:rPr lang="pt-BR" sz="2000" spc="-50" dirty="0">
                <a:latin typeface="Arial" panose="020B0604020202020204" pitchFamily="34" charset="0"/>
              </a:rPr>
              <a:t> </a:t>
            </a:r>
            <a:r>
              <a:rPr sz="2000" spc="10" dirty="0" err="1">
                <a:latin typeface="Arial" panose="020B0604020202020204" pitchFamily="34" charset="0"/>
              </a:rPr>
              <a:t>Gabrieli</a:t>
            </a:r>
            <a:r>
              <a:rPr sz="2000" spc="15" dirty="0">
                <a:latin typeface="Arial" panose="020B0604020202020204" pitchFamily="34" charset="0"/>
              </a:rPr>
              <a:t> Monique Campos/</a:t>
            </a:r>
            <a:r>
              <a:rPr sz="2000" spc="-5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Alisson</a:t>
            </a:r>
            <a:r>
              <a:rPr sz="2000" spc="1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Rodrigo</a:t>
            </a:r>
            <a:r>
              <a:rPr sz="2000" spc="35" dirty="0">
                <a:latin typeface="Arial" panose="020B0604020202020204" pitchFamily="34" charset="0"/>
              </a:rPr>
              <a:t> </a:t>
            </a:r>
            <a:r>
              <a:rPr sz="2000" spc="15" dirty="0">
                <a:latin typeface="Arial" panose="020B0604020202020204" pitchFamily="34" charset="0"/>
              </a:rPr>
              <a:t>Klauck</a:t>
            </a:r>
            <a:r>
              <a:rPr sz="2000" spc="10" dirty="0">
                <a:latin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</a:rPr>
              <a:t>/</a:t>
            </a:r>
            <a:r>
              <a:rPr sz="2000" spc="-4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Alisson</a:t>
            </a:r>
            <a:r>
              <a:rPr sz="2000" spc="2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R. klauck</a:t>
            </a:r>
            <a:r>
              <a:rPr sz="2000" spc="25" dirty="0">
                <a:latin typeface="Arial" panose="020B0604020202020204" pitchFamily="34" charset="0"/>
              </a:rPr>
              <a:t> </a:t>
            </a:r>
            <a:r>
              <a:rPr sz="2000" spc="5" dirty="0">
                <a:latin typeface="Arial" panose="020B0604020202020204" pitchFamily="34" charset="0"/>
              </a:rPr>
              <a:t>/</a:t>
            </a:r>
            <a:r>
              <a:rPr sz="2000" spc="-5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Alisson</a:t>
            </a:r>
            <a:r>
              <a:rPr sz="2000" spc="30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Rodrigo</a:t>
            </a:r>
            <a:r>
              <a:rPr sz="2000" spc="25" dirty="0">
                <a:latin typeface="Arial" panose="020B0604020202020204" pitchFamily="34" charset="0"/>
              </a:rPr>
              <a:t> </a:t>
            </a:r>
            <a:r>
              <a:rPr sz="2000" spc="10" dirty="0">
                <a:latin typeface="Arial" panose="020B0604020202020204" pitchFamily="34" charset="0"/>
              </a:rPr>
              <a:t>Klauck.</a:t>
            </a:r>
            <a:endParaRPr sz="2000" dirty="0">
              <a:latin typeface="Arial" panose="020B0604020202020204" pitchFamily="34" charset="0"/>
            </a:endParaRPr>
          </a:p>
        </p:txBody>
      </p:sp>
      <p:sp>
        <p:nvSpPr>
          <p:cNvPr id="168" name="CaixaDeTexto 167">
            <a:extLst>
              <a:ext uri="{FF2B5EF4-FFF2-40B4-BE49-F238E27FC236}">
                <a16:creationId xmlns:a16="http://schemas.microsoft.com/office/drawing/2014/main" id="{6EC71F90-E342-593F-322E-A8CD5D95B15F}"/>
              </a:ext>
            </a:extLst>
          </p:cNvPr>
          <p:cNvSpPr txBox="1"/>
          <p:nvPr/>
        </p:nvSpPr>
        <p:spPr>
          <a:xfrm>
            <a:off x="913446" y="38684213"/>
            <a:ext cx="147821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41910" indent="540000" algn="just">
              <a:spcAft>
                <a:spcPts val="0"/>
              </a:spcAft>
            </a:pPr>
            <a:r>
              <a:rPr lang="en-US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US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 base na literatura foram encontradas 16 moléculas que compõem a </a:t>
            </a:r>
            <a:r>
              <a:rPr lang="pt-BR" sz="36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Hovenis</a:t>
            </a:r>
            <a:r>
              <a:rPr lang="pt-BR" sz="36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36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dulcis</a:t>
            </a:r>
            <a:r>
              <a:rPr lang="pt-BR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desta forma acredita-se que uma ou mais destas sejam responsáveis pelo potencial antifúngico desse extrato. </a:t>
            </a:r>
            <a:r>
              <a:rPr lang="pt-BR" sz="3600" dirty="0"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pt-BR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 coordenadas para a localização molecular da         principal molécula a </a:t>
            </a:r>
            <a:r>
              <a:rPr lang="pt-BR" sz="36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Naringenin</a:t>
            </a:r>
            <a:r>
              <a:rPr lang="pt-BR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logo segue a ilustração representativa da molécula.</a:t>
            </a:r>
            <a:endParaRPr lang="pt-BR" sz="3600" dirty="0"/>
          </a:p>
        </p:txBody>
      </p:sp>
      <p:sp>
        <p:nvSpPr>
          <p:cNvPr id="169" name="CaixaDeTexto 168">
            <a:extLst>
              <a:ext uri="{FF2B5EF4-FFF2-40B4-BE49-F238E27FC236}">
                <a16:creationId xmlns:a16="http://schemas.microsoft.com/office/drawing/2014/main" id="{FC91B41E-DB22-6529-A918-FDAFE15B9099}"/>
              </a:ext>
            </a:extLst>
          </p:cNvPr>
          <p:cNvSpPr txBox="1"/>
          <p:nvPr/>
        </p:nvSpPr>
        <p:spPr>
          <a:xfrm>
            <a:off x="644570" y="38184225"/>
            <a:ext cx="65699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spc="-5" dirty="0">
                <a:latin typeface="Arial"/>
                <a:cs typeface="Arial"/>
              </a:rPr>
              <a:t> Analise da Uva-do-Japão:</a:t>
            </a:r>
            <a:endParaRPr lang="pt-BR" sz="3000" dirty="0">
              <a:latin typeface="Arial"/>
              <a:cs typeface="Arial"/>
            </a:endParaRPr>
          </a:p>
        </p:txBody>
      </p:sp>
      <p:sp>
        <p:nvSpPr>
          <p:cNvPr id="170" name="Seta: para a Direita 169">
            <a:extLst>
              <a:ext uri="{FF2B5EF4-FFF2-40B4-BE49-F238E27FC236}">
                <a16:creationId xmlns:a16="http://schemas.microsoft.com/office/drawing/2014/main" id="{0B7F47B2-0DB5-DC80-6724-611B1F08570F}"/>
              </a:ext>
            </a:extLst>
          </p:cNvPr>
          <p:cNvSpPr/>
          <p:nvPr/>
        </p:nvSpPr>
        <p:spPr>
          <a:xfrm>
            <a:off x="4679961" y="35232012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1" name="Seta: para a Direita 170">
            <a:extLst>
              <a:ext uri="{FF2B5EF4-FFF2-40B4-BE49-F238E27FC236}">
                <a16:creationId xmlns:a16="http://schemas.microsoft.com/office/drawing/2014/main" id="{1EBDD3EE-A34E-2BB4-05A7-B5AA17BC21DB}"/>
              </a:ext>
            </a:extLst>
          </p:cNvPr>
          <p:cNvSpPr/>
          <p:nvPr/>
        </p:nvSpPr>
        <p:spPr>
          <a:xfrm>
            <a:off x="7488273" y="35232012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2" name="Seta: para a Direita 171">
            <a:extLst>
              <a:ext uri="{FF2B5EF4-FFF2-40B4-BE49-F238E27FC236}">
                <a16:creationId xmlns:a16="http://schemas.microsoft.com/office/drawing/2014/main" id="{8925815D-F11F-25E3-B0D0-8697E4DA85F7}"/>
              </a:ext>
            </a:extLst>
          </p:cNvPr>
          <p:cNvSpPr/>
          <p:nvPr/>
        </p:nvSpPr>
        <p:spPr>
          <a:xfrm>
            <a:off x="12383220" y="35222045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3" name="Seta: para a Direita 172">
            <a:extLst>
              <a:ext uri="{FF2B5EF4-FFF2-40B4-BE49-F238E27FC236}">
                <a16:creationId xmlns:a16="http://schemas.microsoft.com/office/drawing/2014/main" id="{2F6A6E7C-D097-2D43-0313-06538E909183}"/>
              </a:ext>
            </a:extLst>
          </p:cNvPr>
          <p:cNvSpPr/>
          <p:nvPr/>
        </p:nvSpPr>
        <p:spPr>
          <a:xfrm>
            <a:off x="9790932" y="35222045"/>
            <a:ext cx="1150531" cy="822822"/>
          </a:xfrm>
          <a:prstGeom prst="rightArrow">
            <a:avLst/>
          </a:prstGeom>
          <a:solidFill>
            <a:srgbClr val="12C412"/>
          </a:solidFill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74" name="Picture 3">
            <a:extLst>
              <a:ext uri="{FF2B5EF4-FFF2-40B4-BE49-F238E27FC236}">
                <a16:creationId xmlns:a16="http://schemas.microsoft.com/office/drawing/2014/main" id="{7CF98AFF-D094-0DC1-E63F-F2B3DA069D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" b="3135"/>
          <a:stretch/>
        </p:blipFill>
        <p:spPr bwMode="auto">
          <a:xfrm>
            <a:off x="19372469" y="7702775"/>
            <a:ext cx="10173012" cy="399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" name="CaixaDeTexto 174">
            <a:extLst>
              <a:ext uri="{FF2B5EF4-FFF2-40B4-BE49-F238E27FC236}">
                <a16:creationId xmlns:a16="http://schemas.microsoft.com/office/drawing/2014/main" id="{686EFC2B-C8E5-84E3-248D-1527D1AE2D8D}"/>
              </a:ext>
            </a:extLst>
          </p:cNvPr>
          <p:cNvSpPr txBox="1"/>
          <p:nvPr/>
        </p:nvSpPr>
        <p:spPr>
          <a:xfrm>
            <a:off x="16976400" y="11663215"/>
            <a:ext cx="14603918" cy="1015663"/>
          </a:xfrm>
          <a:prstGeom prst="rect">
            <a:avLst/>
          </a:prstGeom>
          <a:solidFill>
            <a:srgbClr val="00924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lgerian" panose="04020705040A02060702" pitchFamily="82" charset="0"/>
              </a:rPr>
              <a:t>resultados</a:t>
            </a:r>
            <a:endParaRPr lang="pt-BR" sz="6000" b="1" dirty="0"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sp>
        <p:nvSpPr>
          <p:cNvPr id="176" name="CaixaDeTexto 175">
            <a:extLst>
              <a:ext uri="{FF2B5EF4-FFF2-40B4-BE49-F238E27FC236}">
                <a16:creationId xmlns:a16="http://schemas.microsoft.com/office/drawing/2014/main" id="{CFB80552-D521-9345-2015-11E856086E38}"/>
              </a:ext>
            </a:extLst>
          </p:cNvPr>
          <p:cNvSpPr txBox="1"/>
          <p:nvPr/>
        </p:nvSpPr>
        <p:spPr>
          <a:xfrm>
            <a:off x="16793025" y="33618104"/>
            <a:ext cx="14603918" cy="1015663"/>
          </a:xfrm>
          <a:prstGeom prst="rect">
            <a:avLst/>
          </a:prstGeom>
          <a:solidFill>
            <a:srgbClr val="00924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lgerian" panose="04020705040A02060702" pitchFamily="82" charset="0"/>
                <a:cs typeface="Arial" panose="020B0604020202020204" pitchFamily="34" charset="0"/>
              </a:rPr>
              <a:t>conclusão</a:t>
            </a:r>
          </a:p>
        </p:txBody>
      </p:sp>
      <p:sp>
        <p:nvSpPr>
          <p:cNvPr id="177" name="object 135">
            <a:extLst>
              <a:ext uri="{FF2B5EF4-FFF2-40B4-BE49-F238E27FC236}">
                <a16:creationId xmlns:a16="http://schemas.microsoft.com/office/drawing/2014/main" id="{396A4E8D-5DBE-C352-4B23-4A17291541D6}"/>
              </a:ext>
            </a:extLst>
          </p:cNvPr>
          <p:cNvSpPr txBox="1"/>
          <p:nvPr/>
        </p:nvSpPr>
        <p:spPr>
          <a:xfrm>
            <a:off x="16989154" y="12815343"/>
            <a:ext cx="11622827" cy="45570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2699"/>
              </a:lnSpc>
              <a:spcBef>
                <a:spcPts val="90"/>
              </a:spcBef>
            </a:pPr>
            <a:r>
              <a:rPr lang="pt-BR" sz="3000" b="1" spc="-20" dirty="0">
                <a:latin typeface="Arial"/>
                <a:cs typeface="Arial"/>
              </a:rPr>
              <a:t>Gráfico</a:t>
            </a:r>
            <a:r>
              <a:rPr sz="3000" b="1" spc="-5" dirty="0">
                <a:latin typeface="Arial"/>
                <a:cs typeface="Arial"/>
              </a:rPr>
              <a:t> 1: </a:t>
            </a:r>
            <a:r>
              <a:rPr sz="3000" spc="-10" dirty="0">
                <a:latin typeface="Arial MT"/>
                <a:cs typeface="Arial MT"/>
              </a:rPr>
              <a:t>Medias</a:t>
            </a:r>
            <a:r>
              <a:rPr lang="pt-BR" sz="3000" spc="-5" dirty="0">
                <a:latin typeface="Arial MT"/>
                <a:cs typeface="Arial MT"/>
              </a:rPr>
              <a:t> de frutos produzidos em </a:t>
            </a:r>
            <a:r>
              <a:rPr lang="pt-BR" sz="3000" spc="-5" dirty="0" err="1">
                <a:latin typeface="Arial MT"/>
                <a:cs typeface="Arial MT"/>
              </a:rPr>
              <a:t>pré</a:t>
            </a:r>
            <a:r>
              <a:rPr lang="pt-BR" sz="3000" spc="-5" dirty="0">
                <a:latin typeface="Arial MT"/>
                <a:cs typeface="Arial MT"/>
              </a:rPr>
              <a:t>-colheita</a:t>
            </a:r>
            <a:r>
              <a:rPr sz="3000" spc="-5" dirty="0">
                <a:latin typeface="Arial MT"/>
                <a:cs typeface="Arial MT"/>
              </a:rPr>
              <a:t>.</a:t>
            </a:r>
            <a:endParaRPr sz="3000" dirty="0">
              <a:latin typeface="Arial MT"/>
              <a:cs typeface="Arial MT"/>
            </a:endParaRPr>
          </a:p>
        </p:txBody>
      </p:sp>
      <p:sp>
        <p:nvSpPr>
          <p:cNvPr id="178" name="object 136">
            <a:extLst>
              <a:ext uri="{FF2B5EF4-FFF2-40B4-BE49-F238E27FC236}">
                <a16:creationId xmlns:a16="http://schemas.microsoft.com/office/drawing/2014/main" id="{06275AFE-F9FA-4B71-E56F-BDFC1A5B9B2D}"/>
              </a:ext>
            </a:extLst>
          </p:cNvPr>
          <p:cNvSpPr txBox="1"/>
          <p:nvPr/>
        </p:nvSpPr>
        <p:spPr>
          <a:xfrm>
            <a:off x="17015248" y="18903454"/>
            <a:ext cx="4723857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Fonte: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Alisson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Rodrigo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Klauck.</a:t>
            </a:r>
          </a:p>
        </p:txBody>
      </p:sp>
      <p:sp>
        <p:nvSpPr>
          <p:cNvPr id="179" name="object 179">
            <a:extLst>
              <a:ext uri="{FF2B5EF4-FFF2-40B4-BE49-F238E27FC236}">
                <a16:creationId xmlns:a16="http://schemas.microsoft.com/office/drawing/2014/main" id="{CD4FDF04-2004-3147-DFD1-4CCDFF3734F1}"/>
              </a:ext>
            </a:extLst>
          </p:cNvPr>
          <p:cNvSpPr txBox="1"/>
          <p:nvPr/>
        </p:nvSpPr>
        <p:spPr>
          <a:xfrm>
            <a:off x="17089581" y="27966590"/>
            <a:ext cx="10172392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3000" b="1" dirty="0">
                <a:latin typeface="Arial" panose="020B0604020202020204" pitchFamily="34" charset="0"/>
                <a:cs typeface="Arial" panose="020B0604020202020204" pitchFamily="34" charset="0"/>
              </a:rPr>
              <a:t>Tabela</a:t>
            </a:r>
            <a:r>
              <a:rPr sz="3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b="1" dirty="0"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sz="3000" dirty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  <a:r>
              <a:rPr sz="30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sz="3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dirty="0">
                <a:latin typeface="Arial" panose="020B0604020202020204" pitchFamily="34" charset="0"/>
                <a:cs typeface="Arial" panose="020B0604020202020204" pitchFamily="34" charset="0"/>
              </a:rPr>
              <a:t>teste</a:t>
            </a:r>
            <a:r>
              <a:rPr sz="30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pt-BR" sz="3000" dirty="0">
                <a:latin typeface="Arial" panose="020B0604020202020204" pitchFamily="34" charset="0"/>
                <a:cs typeface="Arial" panose="020B0604020202020204" pitchFamily="34" charset="0"/>
              </a:rPr>
              <a:t>e germinação</a:t>
            </a:r>
            <a:r>
              <a:rPr sz="3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80" name="object 180">
            <a:extLst>
              <a:ext uri="{FF2B5EF4-FFF2-40B4-BE49-F238E27FC236}">
                <a16:creationId xmlns:a16="http://schemas.microsoft.com/office/drawing/2014/main" id="{47646118-1A63-BAAE-C65F-0B34E343F7E4}"/>
              </a:ext>
            </a:extLst>
          </p:cNvPr>
          <p:cNvSpPr txBox="1"/>
          <p:nvPr/>
        </p:nvSpPr>
        <p:spPr>
          <a:xfrm>
            <a:off x="16801376" y="33161038"/>
            <a:ext cx="598886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Fonte: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Alisson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Rodrigo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Klauck.</a:t>
            </a:r>
          </a:p>
        </p:txBody>
      </p:sp>
      <p:sp>
        <p:nvSpPr>
          <p:cNvPr id="182" name="CaixaDeTexto 181">
            <a:extLst>
              <a:ext uri="{FF2B5EF4-FFF2-40B4-BE49-F238E27FC236}">
                <a16:creationId xmlns:a16="http://schemas.microsoft.com/office/drawing/2014/main" id="{A082FBB3-8499-7E95-94BD-F796B06020A5}"/>
              </a:ext>
            </a:extLst>
          </p:cNvPr>
          <p:cNvSpPr txBox="1"/>
          <p:nvPr/>
        </p:nvSpPr>
        <p:spPr>
          <a:xfrm>
            <a:off x="16913494" y="19296063"/>
            <a:ext cx="144966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spc="-20" dirty="0">
                <a:latin typeface="Arial"/>
                <a:cs typeface="Arial"/>
              </a:rPr>
              <a:t>Gráfico</a:t>
            </a:r>
            <a:r>
              <a:rPr lang="pt-BR" sz="3000" b="1" spc="-5" dirty="0">
                <a:latin typeface="Arial"/>
                <a:cs typeface="Arial"/>
              </a:rPr>
              <a:t> 2: </a:t>
            </a:r>
            <a:r>
              <a:rPr lang="pt-BR" sz="3000" spc="-5" dirty="0">
                <a:latin typeface="Arial"/>
                <a:cs typeface="Arial"/>
              </a:rPr>
              <a:t>Media de durabilidade dos frutos de morango em pós-colheita.</a:t>
            </a:r>
            <a:endParaRPr lang="pt-BR" sz="3000" dirty="0"/>
          </a:p>
        </p:txBody>
      </p:sp>
      <p:sp>
        <p:nvSpPr>
          <p:cNvPr id="185" name="object 136">
            <a:extLst>
              <a:ext uri="{FF2B5EF4-FFF2-40B4-BE49-F238E27FC236}">
                <a16:creationId xmlns:a16="http://schemas.microsoft.com/office/drawing/2014/main" id="{E7FC7E29-6FBC-77D1-E471-0AD4622A8BA3}"/>
              </a:ext>
            </a:extLst>
          </p:cNvPr>
          <p:cNvSpPr txBox="1"/>
          <p:nvPr/>
        </p:nvSpPr>
        <p:spPr>
          <a:xfrm>
            <a:off x="17101189" y="27144935"/>
            <a:ext cx="48239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Fonte: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Alisson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Rodrigo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Klauck.</a:t>
            </a:r>
          </a:p>
        </p:txBody>
      </p:sp>
      <p:sp>
        <p:nvSpPr>
          <p:cNvPr id="186" name="CaixaDeTexto 185">
            <a:extLst>
              <a:ext uri="{FF2B5EF4-FFF2-40B4-BE49-F238E27FC236}">
                <a16:creationId xmlns:a16="http://schemas.microsoft.com/office/drawing/2014/main" id="{129396CA-B163-D098-AED5-21574969C37F}"/>
              </a:ext>
            </a:extLst>
          </p:cNvPr>
          <p:cNvSpPr txBox="1"/>
          <p:nvPr/>
        </p:nvSpPr>
        <p:spPr>
          <a:xfrm>
            <a:off x="16775708" y="39378744"/>
            <a:ext cx="14603918" cy="1015663"/>
          </a:xfrm>
          <a:prstGeom prst="rect">
            <a:avLst/>
          </a:prstGeom>
          <a:solidFill>
            <a:srgbClr val="00924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lgerian" panose="04020705040A02060702" pitchFamily="82" charset="0"/>
              </a:rPr>
              <a:t>referências</a:t>
            </a:r>
            <a:endParaRPr lang="pt-BR" sz="6000" b="1" dirty="0">
              <a:latin typeface="Algerian" panose="04020705040A02060702" pitchFamily="82" charset="0"/>
              <a:cs typeface="Arial" panose="020B0604020202020204" pitchFamily="34" charset="0"/>
            </a:endParaRPr>
          </a:p>
        </p:txBody>
      </p:sp>
      <p:sp>
        <p:nvSpPr>
          <p:cNvPr id="187" name="Retângulo 186">
            <a:extLst>
              <a:ext uri="{FF2B5EF4-FFF2-40B4-BE49-F238E27FC236}">
                <a16:creationId xmlns:a16="http://schemas.microsoft.com/office/drawing/2014/main" id="{0F9B3111-F785-5CFE-7E36-D07D1C4A75FB}"/>
              </a:ext>
            </a:extLst>
          </p:cNvPr>
          <p:cNvSpPr/>
          <p:nvPr/>
        </p:nvSpPr>
        <p:spPr>
          <a:xfrm>
            <a:off x="16801377" y="40466415"/>
            <a:ext cx="1457825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ANTUNES, L. E. C. et al.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Produção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integrada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morango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PIMo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no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Brasil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In: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Morango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conquistando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novas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fronteiras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Informe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Agropecuário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v. 28, n. 236, p. 34-39, 2007.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endParaRPr lang="pt-BR" sz="105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BACKES, P.; IRGANG, B. 2004.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Árvores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cultivadas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sul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Brasil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Guia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identificação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interesse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paisagístico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principais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espécies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exóticas</a:t>
            </a:r>
            <a:r>
              <a:rPr lang="en-US" sz="105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1a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edição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204pp.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originados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plantas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exóticas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invasoras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Instituto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Hórus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Desenvolvimento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Conservação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Ambiental.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endParaRPr lang="pt-BR" sz="105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BASTOS, C. N.; ALBUQUERQUE, S. B..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Efeito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óleo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essencial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Piper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aduncum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no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controle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pós-colheita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Colletotrichum </a:t>
            </a:r>
            <a:r>
              <a:rPr lang="en-US" sz="1050" i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musae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banana.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Fitopatologia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Brasileira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v. 29, n. 5, p. 555-557, 2004.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endParaRPr lang="pt-BR" sz="105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2162810" algn="l"/>
                <a:tab pos="2803525" algn="l"/>
                <a:tab pos="4022090" algn="l"/>
                <a:tab pos="4997450" algn="l"/>
                <a:tab pos="6297295" algn="l"/>
              </a:tabLst>
            </a:pPr>
            <a:r>
              <a:rPr lang="pt-BR" sz="105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BONALDO, S.M.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Efeito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Saccharomyces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cerevisae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síntese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fitoalexinas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sorgo,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germinação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apressórios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fungos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fitopatogênicos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proteção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pepino a </a:t>
            </a:r>
            <a:r>
              <a:rPr lang="en-US" sz="105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Colletotrichum </a:t>
            </a:r>
            <a:r>
              <a:rPr lang="en-US" sz="1050" i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lagenarium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 sorgo a </a:t>
            </a:r>
            <a:r>
              <a:rPr lang="en-US" sz="1050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Colletotrichum </a:t>
            </a:r>
            <a:r>
              <a:rPr lang="en-US" sz="1050" i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sublineolum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2005.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Doutorado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)-Escola Superior de Agricultura “Luiz de Queiroz”, </a:t>
            </a:r>
            <a:r>
              <a:rPr lang="en-US" sz="105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Universidade</a:t>
            </a:r>
            <a:r>
              <a:rPr lang="en-US" sz="10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São Paulo, Piracicaba, 2005.</a:t>
            </a:r>
            <a:endParaRPr lang="pt-BR" sz="105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4CF4367-D14F-A6F9-53B7-897BED550CA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7299151" y="13236405"/>
            <a:ext cx="14186691" cy="5735622"/>
          </a:xfrm>
          <a:prstGeom prst="rect">
            <a:avLst/>
          </a:prstGeom>
        </p:spPr>
      </p:pic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1D2CA6F8-8399-E79D-BD6B-F05294A59A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094347"/>
              </p:ext>
            </p:extLst>
          </p:nvPr>
        </p:nvGraphicFramePr>
        <p:xfrm>
          <a:off x="17071900" y="28584180"/>
          <a:ext cx="14105407" cy="4327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4893">
                  <a:extLst>
                    <a:ext uri="{9D8B030D-6E8A-4147-A177-3AD203B41FA5}">
                      <a16:colId xmlns:a16="http://schemas.microsoft.com/office/drawing/2014/main" val="206268903"/>
                    </a:ext>
                  </a:extLst>
                </a:gridCol>
                <a:gridCol w="4973808">
                  <a:extLst>
                    <a:ext uri="{9D8B030D-6E8A-4147-A177-3AD203B41FA5}">
                      <a16:colId xmlns:a16="http://schemas.microsoft.com/office/drawing/2014/main" val="3883473769"/>
                    </a:ext>
                  </a:extLst>
                </a:gridCol>
                <a:gridCol w="4126706">
                  <a:extLst>
                    <a:ext uri="{9D8B030D-6E8A-4147-A177-3AD203B41FA5}">
                      <a16:colId xmlns:a16="http://schemas.microsoft.com/office/drawing/2014/main" val="1840749295"/>
                    </a:ext>
                  </a:extLst>
                </a:gridCol>
              </a:tblGrid>
              <a:tr h="1069572">
                <a:tc>
                  <a:txBody>
                    <a:bodyPr/>
                    <a:lstStyle/>
                    <a:p>
                      <a:pPr marL="6350" marR="41910" indent="-635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SEMENTE UTILIZADA</a:t>
                      </a:r>
                      <a:endParaRPr lang="pt-BR" sz="3600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ÁGUA</a:t>
                      </a:r>
                      <a:endParaRPr lang="pt-BR" sz="3600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(CONTROLE)</a:t>
                      </a:r>
                      <a:endParaRPr lang="pt-BR" sz="3600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solidFill>
                            <a:srgbClr val="00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EXTRATO (TRATAMENTO)</a:t>
                      </a:r>
                      <a:endParaRPr lang="pt-BR" sz="3600" dirty="0">
                        <a:solidFill>
                          <a:srgbClr val="0066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2613333"/>
                  </a:ext>
                </a:extLst>
              </a:tr>
              <a:tr h="628539">
                <a:tc>
                  <a:txBody>
                    <a:bodyPr/>
                    <a:lstStyle/>
                    <a:p>
                      <a:pPr marL="6350" marR="41910" indent="44958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MELANCIA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91%</a:t>
                      </a:r>
                      <a:endParaRPr lang="pt-BR" sz="3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7982497"/>
                  </a:ext>
                </a:extLst>
              </a:tr>
              <a:tr h="628539">
                <a:tc>
                  <a:txBody>
                    <a:bodyPr/>
                    <a:lstStyle/>
                    <a:p>
                      <a:pPr marL="6350" marR="41910" indent="44958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QUIABO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</a:t>
                      </a:r>
                      <a:endParaRPr lang="pt-BR" sz="3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327873"/>
                  </a:ext>
                </a:extLst>
              </a:tr>
              <a:tr h="628539">
                <a:tc>
                  <a:txBody>
                    <a:bodyPr/>
                    <a:lstStyle/>
                    <a:p>
                      <a:pPr marL="6350" marR="41910" indent="44958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PEPINO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4793834"/>
                  </a:ext>
                </a:extLst>
              </a:tr>
              <a:tr h="628539">
                <a:tc>
                  <a:txBody>
                    <a:bodyPr/>
                    <a:lstStyle/>
                    <a:p>
                      <a:pPr marL="6350" marR="41910" indent="44958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ABOBRINHA</a:t>
                      </a:r>
                      <a:endParaRPr lang="pt-BR" sz="3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6763936"/>
                  </a:ext>
                </a:extLst>
              </a:tr>
              <a:tr h="628539">
                <a:tc>
                  <a:txBody>
                    <a:bodyPr/>
                    <a:lstStyle/>
                    <a:p>
                      <a:pPr marL="6350" marR="41910" indent="44958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MELÃO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350" marR="41910" indent="-6350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3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65%</a:t>
                      </a:r>
                      <a:endParaRPr lang="pt-BR" sz="3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1334479"/>
                  </a:ext>
                </a:extLst>
              </a:tr>
            </a:tbl>
          </a:graphicData>
        </a:graphic>
      </p:graphicFrame>
      <p:pic>
        <p:nvPicPr>
          <p:cNvPr id="18" name="Imagem 17">
            <a:extLst>
              <a:ext uri="{FF2B5EF4-FFF2-40B4-BE49-F238E27FC236}">
                <a16:creationId xmlns:a16="http://schemas.microsoft.com/office/drawing/2014/main" id="{DBFFD2DD-45A8-FE65-1899-5969324CC1F4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6976399" y="19889060"/>
            <a:ext cx="14403227" cy="7515623"/>
          </a:xfrm>
          <a:prstGeom prst="rect">
            <a:avLst/>
          </a:prstGeom>
        </p:spPr>
      </p:pic>
      <p:cxnSp>
        <p:nvCxnSpPr>
          <p:cNvPr id="29" name="Conector reto 28">
            <a:extLst>
              <a:ext uri="{FF2B5EF4-FFF2-40B4-BE49-F238E27FC236}">
                <a16:creationId xmlns:a16="http://schemas.microsoft.com/office/drawing/2014/main" id="{DF8841DC-B7AF-FF61-E0A0-27C177F9BB1A}"/>
              </a:ext>
            </a:extLst>
          </p:cNvPr>
          <p:cNvCxnSpPr/>
          <p:nvPr/>
        </p:nvCxnSpPr>
        <p:spPr>
          <a:xfrm>
            <a:off x="17071900" y="28585095"/>
            <a:ext cx="1410540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Conector reto 187">
            <a:extLst>
              <a:ext uri="{FF2B5EF4-FFF2-40B4-BE49-F238E27FC236}">
                <a16:creationId xmlns:a16="http://schemas.microsoft.com/office/drawing/2014/main" id="{41D4F8CE-8C7A-6F7C-BE7B-26D3747A8CFC}"/>
              </a:ext>
            </a:extLst>
          </p:cNvPr>
          <p:cNvCxnSpPr>
            <a:cxnSpLocks/>
          </p:cNvCxnSpPr>
          <p:nvPr/>
        </p:nvCxnSpPr>
        <p:spPr>
          <a:xfrm>
            <a:off x="17063740" y="29737223"/>
            <a:ext cx="1410540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Conector reto 188">
            <a:extLst>
              <a:ext uri="{FF2B5EF4-FFF2-40B4-BE49-F238E27FC236}">
                <a16:creationId xmlns:a16="http://schemas.microsoft.com/office/drawing/2014/main" id="{ABB66A0F-FFE2-98D8-B52A-DA5F490600AE}"/>
              </a:ext>
            </a:extLst>
          </p:cNvPr>
          <p:cNvCxnSpPr/>
          <p:nvPr/>
        </p:nvCxnSpPr>
        <p:spPr>
          <a:xfrm>
            <a:off x="17063740" y="32905575"/>
            <a:ext cx="1410540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9856</TotalTime>
  <Words>883</Words>
  <Application>Microsoft Office PowerPoint</Application>
  <PresentationFormat>Personalizar</PresentationFormat>
  <Paragraphs>80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Algerian</vt:lpstr>
      <vt:lpstr>Arial</vt:lpstr>
      <vt:lpstr>Arial Black</vt:lpstr>
      <vt:lpstr>Arial MT</vt:lpstr>
      <vt:lpstr>Calibri</vt:lpstr>
      <vt:lpstr>Times New Roman</vt:lpstr>
      <vt:lpstr>Estrutura padrão</vt:lpstr>
      <vt:lpstr>Apresentação do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janice .</cp:lastModifiedBy>
  <cp:revision>266</cp:revision>
  <cp:lastPrinted>2016-11-01T18:09:49Z</cp:lastPrinted>
  <dcterms:created xsi:type="dcterms:W3CDTF">2005-08-28T15:54:51Z</dcterms:created>
  <dcterms:modified xsi:type="dcterms:W3CDTF">2023-11-11T18:47:33Z</dcterms:modified>
</cp:coreProperties>
</file>