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5119350" cy="21383625"/>
  <p:notesSz cx="6888163" cy="100203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bg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bg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bg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bg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699" userDrawn="1">
          <p15:clr>
            <a:srgbClr val="A4A3A4"/>
          </p15:clr>
        </p15:guide>
        <p15:guide id="2" pos="196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969" autoAdjust="0"/>
  </p:normalViewPr>
  <p:slideViewPr>
    <p:cSldViewPr>
      <p:cViewPr>
        <p:scale>
          <a:sx n="60" d="100"/>
          <a:sy n="60" d="100"/>
        </p:scale>
        <p:origin x="893" y="-3379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699"/>
        <p:guide pos="196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1">
            <a:extLst>
              <a:ext uri="{FF2B5EF4-FFF2-40B4-BE49-F238E27FC236}">
                <a16:creationId xmlns:a16="http://schemas.microsoft.com/office/drawing/2014/main" id="{0F40C427-0A42-696B-D795-AE4A4EDFFB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88163" cy="100203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4696" tIns="42348" rIns="84696" bIns="42348" anchor="ctr"/>
          <a:lstStyle/>
          <a:p>
            <a:pPr eaLnBrk="1">
              <a:lnSpc>
                <a:spcPct val="93000"/>
              </a:lnSpc>
              <a:spcBef>
                <a:spcPts val="23"/>
              </a:spcBef>
              <a:spcAft>
                <a:spcPts val="2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pt-BR"/>
          </a:p>
        </p:txBody>
      </p:sp>
      <p:sp>
        <p:nvSpPr>
          <p:cNvPr id="2051" name="AutoShape 2">
            <a:extLst>
              <a:ext uri="{FF2B5EF4-FFF2-40B4-BE49-F238E27FC236}">
                <a16:creationId xmlns:a16="http://schemas.microsoft.com/office/drawing/2014/main" id="{BB3D1719-42F9-880D-D083-A900343C3D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88163" cy="100203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4696" tIns="42348" rIns="84696" bIns="42348" anchor="ctr"/>
          <a:lstStyle/>
          <a:p>
            <a:pPr eaLnBrk="1">
              <a:lnSpc>
                <a:spcPct val="93000"/>
              </a:lnSpc>
              <a:spcBef>
                <a:spcPts val="23"/>
              </a:spcBef>
              <a:spcAft>
                <a:spcPts val="2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pt-BR"/>
          </a:p>
        </p:txBody>
      </p:sp>
      <p:sp>
        <p:nvSpPr>
          <p:cNvPr id="2052" name="AutoShape 3">
            <a:extLst>
              <a:ext uri="{FF2B5EF4-FFF2-40B4-BE49-F238E27FC236}">
                <a16:creationId xmlns:a16="http://schemas.microsoft.com/office/drawing/2014/main" id="{F08F092E-45DA-CC9F-D7F1-FD483707CC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88163" cy="100203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4696" tIns="42348" rIns="84696" bIns="42348" anchor="ctr"/>
          <a:lstStyle/>
          <a:p>
            <a:pPr eaLnBrk="1">
              <a:lnSpc>
                <a:spcPct val="93000"/>
              </a:lnSpc>
              <a:spcBef>
                <a:spcPts val="23"/>
              </a:spcBef>
              <a:spcAft>
                <a:spcPts val="2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pt-BR"/>
          </a:p>
        </p:txBody>
      </p:sp>
      <p:sp>
        <p:nvSpPr>
          <p:cNvPr id="2053" name="AutoShape 4">
            <a:extLst>
              <a:ext uri="{FF2B5EF4-FFF2-40B4-BE49-F238E27FC236}">
                <a16:creationId xmlns:a16="http://schemas.microsoft.com/office/drawing/2014/main" id="{89CE8C5D-AB1E-9893-7B5A-25ED44A7D9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88163" cy="100203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4696" tIns="42348" rIns="84696" bIns="42348" anchor="ctr"/>
          <a:lstStyle/>
          <a:p>
            <a:pPr eaLnBrk="1">
              <a:lnSpc>
                <a:spcPct val="93000"/>
              </a:lnSpc>
              <a:spcBef>
                <a:spcPts val="23"/>
              </a:spcBef>
              <a:spcAft>
                <a:spcPts val="2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pt-BR"/>
          </a:p>
        </p:txBody>
      </p:sp>
      <p:sp>
        <p:nvSpPr>
          <p:cNvPr id="2054" name="AutoShape 5">
            <a:extLst>
              <a:ext uri="{FF2B5EF4-FFF2-40B4-BE49-F238E27FC236}">
                <a16:creationId xmlns:a16="http://schemas.microsoft.com/office/drawing/2014/main" id="{25F10BF9-6376-DA85-6E78-7D89346F83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88163" cy="100203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4696" tIns="42348" rIns="84696" bIns="42348" anchor="ctr"/>
          <a:lstStyle/>
          <a:p>
            <a:pPr eaLnBrk="1">
              <a:lnSpc>
                <a:spcPct val="93000"/>
              </a:lnSpc>
              <a:spcBef>
                <a:spcPts val="23"/>
              </a:spcBef>
              <a:spcAft>
                <a:spcPts val="2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pt-BR"/>
          </a:p>
        </p:txBody>
      </p:sp>
      <p:sp>
        <p:nvSpPr>
          <p:cNvPr id="2055" name="AutoShape 6">
            <a:extLst>
              <a:ext uri="{FF2B5EF4-FFF2-40B4-BE49-F238E27FC236}">
                <a16:creationId xmlns:a16="http://schemas.microsoft.com/office/drawing/2014/main" id="{680EDAF5-D268-F03A-1BC2-71FA84E6B2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88163" cy="100203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4696" tIns="42348" rIns="84696" bIns="42348" anchor="ctr"/>
          <a:lstStyle/>
          <a:p>
            <a:pPr eaLnBrk="1">
              <a:lnSpc>
                <a:spcPct val="93000"/>
              </a:lnSpc>
              <a:spcBef>
                <a:spcPts val="23"/>
              </a:spcBef>
              <a:spcAft>
                <a:spcPts val="2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pt-BR"/>
          </a:p>
        </p:txBody>
      </p:sp>
      <p:sp>
        <p:nvSpPr>
          <p:cNvPr id="2056" name="AutoShape 7">
            <a:extLst>
              <a:ext uri="{FF2B5EF4-FFF2-40B4-BE49-F238E27FC236}">
                <a16:creationId xmlns:a16="http://schemas.microsoft.com/office/drawing/2014/main" id="{3563C4BB-8C6D-24B2-3B90-0729D28D20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88163" cy="100203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4696" tIns="42348" rIns="84696" bIns="42348" anchor="ctr"/>
          <a:lstStyle/>
          <a:p>
            <a:pPr eaLnBrk="1">
              <a:lnSpc>
                <a:spcPct val="93000"/>
              </a:lnSpc>
              <a:spcBef>
                <a:spcPts val="23"/>
              </a:spcBef>
              <a:spcAft>
                <a:spcPts val="2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pt-BR"/>
          </a:p>
        </p:txBody>
      </p:sp>
      <p:sp>
        <p:nvSpPr>
          <p:cNvPr id="2057" name="AutoShape 8">
            <a:extLst>
              <a:ext uri="{FF2B5EF4-FFF2-40B4-BE49-F238E27FC236}">
                <a16:creationId xmlns:a16="http://schemas.microsoft.com/office/drawing/2014/main" id="{0D266A28-98D6-3844-939B-35D8FF1CF4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88163" cy="100203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4696" tIns="42348" rIns="84696" bIns="42348" anchor="ctr"/>
          <a:lstStyle/>
          <a:p>
            <a:pPr eaLnBrk="1">
              <a:lnSpc>
                <a:spcPct val="93000"/>
              </a:lnSpc>
              <a:spcBef>
                <a:spcPts val="23"/>
              </a:spcBef>
              <a:spcAft>
                <a:spcPts val="2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pt-BR"/>
          </a:p>
        </p:txBody>
      </p:sp>
      <p:sp>
        <p:nvSpPr>
          <p:cNvPr id="2058" name="AutoShape 9">
            <a:extLst>
              <a:ext uri="{FF2B5EF4-FFF2-40B4-BE49-F238E27FC236}">
                <a16:creationId xmlns:a16="http://schemas.microsoft.com/office/drawing/2014/main" id="{5DA1D426-48C0-1EF7-5887-FDD909814E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88163" cy="100203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4696" tIns="42348" rIns="84696" bIns="42348" anchor="ctr"/>
          <a:lstStyle/>
          <a:p>
            <a:pPr eaLnBrk="1">
              <a:lnSpc>
                <a:spcPct val="93000"/>
              </a:lnSpc>
              <a:spcBef>
                <a:spcPts val="23"/>
              </a:spcBef>
              <a:spcAft>
                <a:spcPts val="2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pt-BR"/>
          </a:p>
        </p:txBody>
      </p:sp>
      <p:sp>
        <p:nvSpPr>
          <p:cNvPr id="2059" name="AutoShape 10">
            <a:extLst>
              <a:ext uri="{FF2B5EF4-FFF2-40B4-BE49-F238E27FC236}">
                <a16:creationId xmlns:a16="http://schemas.microsoft.com/office/drawing/2014/main" id="{62EB2F1B-AB74-87F3-3937-32446C284B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88163" cy="100203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4696" tIns="42348" rIns="84696" bIns="42348" anchor="ctr"/>
          <a:lstStyle/>
          <a:p>
            <a:pPr eaLnBrk="1">
              <a:lnSpc>
                <a:spcPct val="93000"/>
              </a:lnSpc>
              <a:spcBef>
                <a:spcPts val="23"/>
              </a:spcBef>
              <a:spcAft>
                <a:spcPts val="2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pt-BR"/>
          </a:p>
        </p:txBody>
      </p:sp>
      <p:sp>
        <p:nvSpPr>
          <p:cNvPr id="2060" name="Rectangle 11">
            <a:extLst>
              <a:ext uri="{FF2B5EF4-FFF2-40B4-BE49-F238E27FC236}">
                <a16:creationId xmlns:a16="http://schemas.microsoft.com/office/drawing/2014/main" id="{DB831DD8-0227-75D0-8259-E3C5E65900D1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2114550" y="762000"/>
            <a:ext cx="2643188" cy="374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" name="Rectangle 12">
            <a:extLst>
              <a:ext uri="{FF2B5EF4-FFF2-40B4-BE49-F238E27FC236}">
                <a16:creationId xmlns:a16="http://schemas.microsoft.com/office/drawing/2014/main" id="{D40D92AB-AD79-8A70-D9FB-C5628003FED5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688527" y="4759456"/>
            <a:ext cx="5495199" cy="449314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altLang="pt-BR" noProof="0"/>
          </a:p>
        </p:txBody>
      </p:sp>
      <p:sp>
        <p:nvSpPr>
          <p:cNvPr id="2062" name="Text Box 13">
            <a:extLst>
              <a:ext uri="{FF2B5EF4-FFF2-40B4-BE49-F238E27FC236}">
                <a16:creationId xmlns:a16="http://schemas.microsoft.com/office/drawing/2014/main" id="{F2BDE42B-80C3-D59F-7DA6-CFA643111C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" y="0"/>
            <a:ext cx="2976867" cy="487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4696" tIns="42348" rIns="84696" bIns="42348" anchor="ctr"/>
          <a:lstStyle/>
          <a:p>
            <a:pPr eaLnBrk="1">
              <a:lnSpc>
                <a:spcPct val="93000"/>
              </a:lnSpc>
              <a:spcBef>
                <a:spcPts val="23"/>
              </a:spcBef>
              <a:spcAft>
                <a:spcPts val="2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pt-BR"/>
          </a:p>
        </p:txBody>
      </p:sp>
      <p:sp>
        <p:nvSpPr>
          <p:cNvPr id="2063" name="Text Box 14">
            <a:extLst>
              <a:ext uri="{FF2B5EF4-FFF2-40B4-BE49-F238E27FC236}">
                <a16:creationId xmlns:a16="http://schemas.microsoft.com/office/drawing/2014/main" id="{E9A35A69-DD57-AEE7-E069-D91024F6EF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98279" y="0"/>
            <a:ext cx="2976867" cy="487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4696" tIns="42348" rIns="84696" bIns="42348" anchor="ctr"/>
          <a:lstStyle/>
          <a:p>
            <a:pPr eaLnBrk="1">
              <a:lnSpc>
                <a:spcPct val="93000"/>
              </a:lnSpc>
              <a:spcBef>
                <a:spcPts val="23"/>
              </a:spcBef>
              <a:spcAft>
                <a:spcPts val="2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pt-BR"/>
          </a:p>
        </p:txBody>
      </p:sp>
      <p:sp>
        <p:nvSpPr>
          <p:cNvPr id="2064" name="Text Box 15">
            <a:extLst>
              <a:ext uri="{FF2B5EF4-FFF2-40B4-BE49-F238E27FC236}">
                <a16:creationId xmlns:a16="http://schemas.microsoft.com/office/drawing/2014/main" id="{97F56383-B64C-0816-0228-F16B4FD1B7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" y="9518913"/>
            <a:ext cx="2976867" cy="487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4696" tIns="42348" rIns="84696" bIns="42348" anchor="ctr"/>
          <a:lstStyle/>
          <a:p>
            <a:pPr eaLnBrk="1">
              <a:lnSpc>
                <a:spcPct val="93000"/>
              </a:lnSpc>
              <a:spcBef>
                <a:spcPts val="23"/>
              </a:spcBef>
              <a:spcAft>
                <a:spcPts val="2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pt-BR"/>
          </a:p>
        </p:txBody>
      </p:sp>
      <p:sp>
        <p:nvSpPr>
          <p:cNvPr id="3" name="Rectangle 16">
            <a:extLst>
              <a:ext uri="{FF2B5EF4-FFF2-40B4-BE49-F238E27FC236}">
                <a16:creationId xmlns:a16="http://schemas.microsoft.com/office/drawing/2014/main" id="{6E7769EE-643E-50CC-1B9C-1C01B28FD285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3898278" y="9518913"/>
            <a:ext cx="2973974" cy="48502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 eaLnBrk="1">
              <a:lnSpc>
                <a:spcPct val="93000"/>
              </a:lnSpc>
              <a:spcBef>
                <a:spcPts val="23"/>
              </a:spcBef>
              <a:spcAft>
                <a:spcPts val="23"/>
              </a:spcAft>
              <a:buClrTx/>
              <a:buSzPct val="100000"/>
              <a:buFontTx/>
              <a:buNone/>
              <a:tabLst>
                <a:tab pos="0" algn="l"/>
                <a:tab pos="414657" algn="l"/>
                <a:tab pos="830786" algn="l"/>
                <a:tab pos="1246914" algn="l"/>
                <a:tab pos="1663043" algn="l"/>
                <a:tab pos="2079171" algn="l"/>
                <a:tab pos="2495299" algn="l"/>
                <a:tab pos="2911427" algn="l"/>
                <a:tab pos="3327556" algn="l"/>
                <a:tab pos="3743684" algn="l"/>
                <a:tab pos="4159813" algn="l"/>
                <a:tab pos="4575941" algn="l"/>
                <a:tab pos="4992069" algn="l"/>
                <a:tab pos="5408197" algn="l"/>
                <a:tab pos="5824326" algn="l"/>
                <a:tab pos="6240454" algn="l"/>
                <a:tab pos="6656583" algn="l"/>
                <a:tab pos="7072710" algn="l"/>
                <a:tab pos="7488839" algn="l"/>
                <a:tab pos="7904967" algn="l"/>
                <a:tab pos="8321095" algn="l"/>
                <a:tab pos="8322565" algn="l"/>
                <a:tab pos="8738694" algn="l"/>
                <a:tab pos="9154822" algn="l"/>
                <a:tab pos="9570951" algn="l"/>
                <a:tab pos="9987079" algn="l"/>
              </a:tabLst>
              <a:defRPr sz="1300" smtClean="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70B5D102-511B-4E76-AF52-E9B9AED0DBA6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6">
            <a:extLst>
              <a:ext uri="{FF2B5EF4-FFF2-40B4-BE49-F238E27FC236}">
                <a16:creationId xmlns:a16="http://schemas.microsoft.com/office/drawing/2014/main" id="{BB40CEEE-AEDF-BE63-E347-793769137642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lnSpc>
                <a:spcPct val="93000"/>
              </a:lnSpc>
              <a:spcBef>
                <a:spcPts val="23"/>
              </a:spcBef>
              <a:spcAft>
                <a:spcPts val="2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14657" algn="l"/>
                <a:tab pos="830786" algn="l"/>
                <a:tab pos="1246914" algn="l"/>
                <a:tab pos="1663043" algn="l"/>
                <a:tab pos="2079171" algn="l"/>
                <a:tab pos="2495299" algn="l"/>
                <a:tab pos="2911427" algn="l"/>
                <a:tab pos="3327556" algn="l"/>
                <a:tab pos="3743684" algn="l"/>
                <a:tab pos="4159813" algn="l"/>
                <a:tab pos="4575941" algn="l"/>
                <a:tab pos="4992069" algn="l"/>
                <a:tab pos="5408197" algn="l"/>
                <a:tab pos="5824326" algn="l"/>
                <a:tab pos="6240454" algn="l"/>
                <a:tab pos="6656583" algn="l"/>
                <a:tab pos="7072710" algn="l"/>
                <a:tab pos="7488839" algn="l"/>
                <a:tab pos="7904967" algn="l"/>
                <a:tab pos="8321095" algn="l"/>
                <a:tab pos="8322565" algn="l"/>
                <a:tab pos="8738694" algn="l"/>
                <a:tab pos="9154822" algn="l"/>
                <a:tab pos="9570951" algn="l"/>
                <a:tab pos="9987079" algn="l"/>
              </a:tabLst>
              <a:defRPr sz="22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lnSpc>
                <a:spcPct val="93000"/>
              </a:lnSpc>
              <a:spcBef>
                <a:spcPts val="23"/>
              </a:spcBef>
              <a:spcAft>
                <a:spcPts val="2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14657" algn="l"/>
                <a:tab pos="830786" algn="l"/>
                <a:tab pos="1246914" algn="l"/>
                <a:tab pos="1663043" algn="l"/>
                <a:tab pos="2079171" algn="l"/>
                <a:tab pos="2495299" algn="l"/>
                <a:tab pos="2911427" algn="l"/>
                <a:tab pos="3327556" algn="l"/>
                <a:tab pos="3743684" algn="l"/>
                <a:tab pos="4159813" algn="l"/>
                <a:tab pos="4575941" algn="l"/>
                <a:tab pos="4992069" algn="l"/>
                <a:tab pos="5408197" algn="l"/>
                <a:tab pos="5824326" algn="l"/>
                <a:tab pos="6240454" algn="l"/>
                <a:tab pos="6656583" algn="l"/>
                <a:tab pos="7072710" algn="l"/>
                <a:tab pos="7488839" algn="l"/>
                <a:tab pos="7904967" algn="l"/>
                <a:tab pos="8321095" algn="l"/>
                <a:tab pos="8322565" algn="l"/>
                <a:tab pos="8738694" algn="l"/>
                <a:tab pos="9154822" algn="l"/>
                <a:tab pos="9570951" algn="l"/>
                <a:tab pos="9987079" algn="l"/>
              </a:tabLst>
              <a:defRPr sz="22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lnSpc>
                <a:spcPct val="93000"/>
              </a:lnSpc>
              <a:spcBef>
                <a:spcPts val="23"/>
              </a:spcBef>
              <a:spcAft>
                <a:spcPts val="2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14657" algn="l"/>
                <a:tab pos="830786" algn="l"/>
                <a:tab pos="1246914" algn="l"/>
                <a:tab pos="1663043" algn="l"/>
                <a:tab pos="2079171" algn="l"/>
                <a:tab pos="2495299" algn="l"/>
                <a:tab pos="2911427" algn="l"/>
                <a:tab pos="3327556" algn="l"/>
                <a:tab pos="3743684" algn="l"/>
                <a:tab pos="4159813" algn="l"/>
                <a:tab pos="4575941" algn="l"/>
                <a:tab pos="4992069" algn="l"/>
                <a:tab pos="5408197" algn="l"/>
                <a:tab pos="5824326" algn="l"/>
                <a:tab pos="6240454" algn="l"/>
                <a:tab pos="6656583" algn="l"/>
                <a:tab pos="7072710" algn="l"/>
                <a:tab pos="7488839" algn="l"/>
                <a:tab pos="7904967" algn="l"/>
                <a:tab pos="8321095" algn="l"/>
                <a:tab pos="8322565" algn="l"/>
                <a:tab pos="8738694" algn="l"/>
                <a:tab pos="9154822" algn="l"/>
                <a:tab pos="9570951" algn="l"/>
                <a:tab pos="9987079" algn="l"/>
              </a:tabLst>
              <a:defRPr sz="22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lnSpc>
                <a:spcPct val="93000"/>
              </a:lnSpc>
              <a:spcBef>
                <a:spcPts val="23"/>
              </a:spcBef>
              <a:spcAft>
                <a:spcPts val="2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14657" algn="l"/>
                <a:tab pos="830786" algn="l"/>
                <a:tab pos="1246914" algn="l"/>
                <a:tab pos="1663043" algn="l"/>
                <a:tab pos="2079171" algn="l"/>
                <a:tab pos="2495299" algn="l"/>
                <a:tab pos="2911427" algn="l"/>
                <a:tab pos="3327556" algn="l"/>
                <a:tab pos="3743684" algn="l"/>
                <a:tab pos="4159813" algn="l"/>
                <a:tab pos="4575941" algn="l"/>
                <a:tab pos="4992069" algn="l"/>
                <a:tab pos="5408197" algn="l"/>
                <a:tab pos="5824326" algn="l"/>
                <a:tab pos="6240454" algn="l"/>
                <a:tab pos="6656583" algn="l"/>
                <a:tab pos="7072710" algn="l"/>
                <a:tab pos="7488839" algn="l"/>
                <a:tab pos="7904967" algn="l"/>
                <a:tab pos="8321095" algn="l"/>
                <a:tab pos="8322565" algn="l"/>
                <a:tab pos="8738694" algn="l"/>
                <a:tab pos="9154822" algn="l"/>
                <a:tab pos="9570951" algn="l"/>
                <a:tab pos="9987079" algn="l"/>
              </a:tabLst>
              <a:defRPr sz="22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lnSpc>
                <a:spcPct val="93000"/>
              </a:lnSpc>
              <a:spcBef>
                <a:spcPts val="23"/>
              </a:spcBef>
              <a:spcAft>
                <a:spcPts val="2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14657" algn="l"/>
                <a:tab pos="830786" algn="l"/>
                <a:tab pos="1246914" algn="l"/>
                <a:tab pos="1663043" algn="l"/>
                <a:tab pos="2079171" algn="l"/>
                <a:tab pos="2495299" algn="l"/>
                <a:tab pos="2911427" algn="l"/>
                <a:tab pos="3327556" algn="l"/>
                <a:tab pos="3743684" algn="l"/>
                <a:tab pos="4159813" algn="l"/>
                <a:tab pos="4575941" algn="l"/>
                <a:tab pos="4992069" algn="l"/>
                <a:tab pos="5408197" algn="l"/>
                <a:tab pos="5824326" algn="l"/>
                <a:tab pos="6240454" algn="l"/>
                <a:tab pos="6656583" algn="l"/>
                <a:tab pos="7072710" algn="l"/>
                <a:tab pos="7488839" algn="l"/>
                <a:tab pos="7904967" algn="l"/>
                <a:tab pos="8321095" algn="l"/>
                <a:tab pos="8322565" algn="l"/>
                <a:tab pos="8738694" algn="l"/>
                <a:tab pos="9154822" algn="l"/>
                <a:tab pos="9570951" algn="l"/>
                <a:tab pos="9987079" algn="l"/>
              </a:tabLst>
              <a:defRPr sz="22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329142" indent="-211740" defTabSz="416129" eaLnBrk="0" fontAlgn="base" hangingPunct="0">
              <a:lnSpc>
                <a:spcPct val="93000"/>
              </a:lnSpc>
              <a:spcBef>
                <a:spcPts val="23"/>
              </a:spcBef>
              <a:spcAft>
                <a:spcPts val="2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14657" algn="l"/>
                <a:tab pos="830786" algn="l"/>
                <a:tab pos="1246914" algn="l"/>
                <a:tab pos="1663043" algn="l"/>
                <a:tab pos="2079171" algn="l"/>
                <a:tab pos="2495299" algn="l"/>
                <a:tab pos="2911427" algn="l"/>
                <a:tab pos="3327556" algn="l"/>
                <a:tab pos="3743684" algn="l"/>
                <a:tab pos="4159813" algn="l"/>
                <a:tab pos="4575941" algn="l"/>
                <a:tab pos="4992069" algn="l"/>
                <a:tab pos="5408197" algn="l"/>
                <a:tab pos="5824326" algn="l"/>
                <a:tab pos="6240454" algn="l"/>
                <a:tab pos="6656583" algn="l"/>
                <a:tab pos="7072710" algn="l"/>
                <a:tab pos="7488839" algn="l"/>
                <a:tab pos="7904967" algn="l"/>
                <a:tab pos="8321095" algn="l"/>
                <a:tab pos="8322565" algn="l"/>
                <a:tab pos="8738694" algn="l"/>
                <a:tab pos="9154822" algn="l"/>
                <a:tab pos="9570951" algn="l"/>
                <a:tab pos="9987079" algn="l"/>
              </a:tabLst>
              <a:defRPr sz="22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752622" indent="-211740" defTabSz="416129" eaLnBrk="0" fontAlgn="base" hangingPunct="0">
              <a:lnSpc>
                <a:spcPct val="93000"/>
              </a:lnSpc>
              <a:spcBef>
                <a:spcPts val="23"/>
              </a:spcBef>
              <a:spcAft>
                <a:spcPts val="2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14657" algn="l"/>
                <a:tab pos="830786" algn="l"/>
                <a:tab pos="1246914" algn="l"/>
                <a:tab pos="1663043" algn="l"/>
                <a:tab pos="2079171" algn="l"/>
                <a:tab pos="2495299" algn="l"/>
                <a:tab pos="2911427" algn="l"/>
                <a:tab pos="3327556" algn="l"/>
                <a:tab pos="3743684" algn="l"/>
                <a:tab pos="4159813" algn="l"/>
                <a:tab pos="4575941" algn="l"/>
                <a:tab pos="4992069" algn="l"/>
                <a:tab pos="5408197" algn="l"/>
                <a:tab pos="5824326" algn="l"/>
                <a:tab pos="6240454" algn="l"/>
                <a:tab pos="6656583" algn="l"/>
                <a:tab pos="7072710" algn="l"/>
                <a:tab pos="7488839" algn="l"/>
                <a:tab pos="7904967" algn="l"/>
                <a:tab pos="8321095" algn="l"/>
                <a:tab pos="8322565" algn="l"/>
                <a:tab pos="8738694" algn="l"/>
                <a:tab pos="9154822" algn="l"/>
                <a:tab pos="9570951" algn="l"/>
                <a:tab pos="9987079" algn="l"/>
              </a:tabLst>
              <a:defRPr sz="22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176103" indent="-211740" defTabSz="416129" eaLnBrk="0" fontAlgn="base" hangingPunct="0">
              <a:lnSpc>
                <a:spcPct val="93000"/>
              </a:lnSpc>
              <a:spcBef>
                <a:spcPts val="23"/>
              </a:spcBef>
              <a:spcAft>
                <a:spcPts val="2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14657" algn="l"/>
                <a:tab pos="830786" algn="l"/>
                <a:tab pos="1246914" algn="l"/>
                <a:tab pos="1663043" algn="l"/>
                <a:tab pos="2079171" algn="l"/>
                <a:tab pos="2495299" algn="l"/>
                <a:tab pos="2911427" algn="l"/>
                <a:tab pos="3327556" algn="l"/>
                <a:tab pos="3743684" algn="l"/>
                <a:tab pos="4159813" algn="l"/>
                <a:tab pos="4575941" algn="l"/>
                <a:tab pos="4992069" algn="l"/>
                <a:tab pos="5408197" algn="l"/>
                <a:tab pos="5824326" algn="l"/>
                <a:tab pos="6240454" algn="l"/>
                <a:tab pos="6656583" algn="l"/>
                <a:tab pos="7072710" algn="l"/>
                <a:tab pos="7488839" algn="l"/>
                <a:tab pos="7904967" algn="l"/>
                <a:tab pos="8321095" algn="l"/>
                <a:tab pos="8322565" algn="l"/>
                <a:tab pos="8738694" algn="l"/>
                <a:tab pos="9154822" algn="l"/>
                <a:tab pos="9570951" algn="l"/>
                <a:tab pos="9987079" algn="l"/>
              </a:tabLst>
              <a:defRPr sz="22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599583" indent="-211740" defTabSz="416129" eaLnBrk="0" fontAlgn="base" hangingPunct="0">
              <a:lnSpc>
                <a:spcPct val="93000"/>
              </a:lnSpc>
              <a:spcBef>
                <a:spcPts val="23"/>
              </a:spcBef>
              <a:spcAft>
                <a:spcPts val="2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14657" algn="l"/>
                <a:tab pos="830786" algn="l"/>
                <a:tab pos="1246914" algn="l"/>
                <a:tab pos="1663043" algn="l"/>
                <a:tab pos="2079171" algn="l"/>
                <a:tab pos="2495299" algn="l"/>
                <a:tab pos="2911427" algn="l"/>
                <a:tab pos="3327556" algn="l"/>
                <a:tab pos="3743684" algn="l"/>
                <a:tab pos="4159813" algn="l"/>
                <a:tab pos="4575941" algn="l"/>
                <a:tab pos="4992069" algn="l"/>
                <a:tab pos="5408197" algn="l"/>
                <a:tab pos="5824326" algn="l"/>
                <a:tab pos="6240454" algn="l"/>
                <a:tab pos="6656583" algn="l"/>
                <a:tab pos="7072710" algn="l"/>
                <a:tab pos="7488839" algn="l"/>
                <a:tab pos="7904967" algn="l"/>
                <a:tab pos="8321095" algn="l"/>
                <a:tab pos="8322565" algn="l"/>
                <a:tab pos="8738694" algn="l"/>
                <a:tab pos="9154822" algn="l"/>
                <a:tab pos="9570951" algn="l"/>
                <a:tab pos="9987079" algn="l"/>
              </a:tabLst>
              <a:defRPr sz="22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buClrTx/>
              <a:buFontTx/>
              <a:buNone/>
            </a:pPr>
            <a:fld id="{38979D7D-DA6A-420E-9D77-F975E6D859BA}" type="slidenum">
              <a:rPr lang="pt-BR" altLang="pt-BR" sz="130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buClrTx/>
                <a:buFontTx/>
                <a:buNone/>
              </a:pPr>
              <a:t>1</a:t>
            </a:fld>
            <a:endParaRPr lang="pt-BR" altLang="pt-BR" sz="13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9" name="Text Box 1">
            <a:extLst>
              <a:ext uri="{FF2B5EF4-FFF2-40B4-BE49-F238E27FC236}">
                <a16:creationId xmlns:a16="http://schemas.microsoft.com/office/drawing/2014/main" id="{71006FE1-6CAC-6BC1-BA30-1C0F1747D3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98279" y="9518913"/>
            <a:ext cx="2976867" cy="487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>
              <a:buClrTx/>
              <a:buFontTx/>
              <a:buNone/>
            </a:pPr>
            <a:fld id="{CC9892C2-B58B-42B7-80F9-76AF3F2BFE27}" type="slidenum">
              <a:rPr lang="pt-BR" altLang="pt-BR" sz="13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buClrTx/>
                <a:buFontTx/>
                <a:buNone/>
              </a:pPr>
              <a:t>1</a:t>
            </a:fld>
            <a:endParaRPr lang="pt-BR" altLang="pt-BR" sz="13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0" name="Rectangle 2">
            <a:extLst>
              <a:ext uri="{FF2B5EF4-FFF2-40B4-BE49-F238E27FC236}">
                <a16:creationId xmlns:a16="http://schemas.microsoft.com/office/drawing/2014/main" id="{475510E9-ED6B-EF60-CB6D-5C59175E4C37}"/>
              </a:ext>
            </a:extLst>
          </p:cNvPr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2117725" y="762000"/>
            <a:ext cx="2652713" cy="3756025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101" name="Text Box 3">
            <a:extLst>
              <a:ext uri="{FF2B5EF4-FFF2-40B4-BE49-F238E27FC236}">
                <a16:creationId xmlns:a16="http://schemas.microsoft.com/office/drawing/2014/main" id="{9313517D-35B9-7691-BEEA-42E710C630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527" y="4759458"/>
            <a:ext cx="5511109" cy="45095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4696" tIns="42348" rIns="84696" bIns="42348" anchor="ctr"/>
          <a:lstStyle/>
          <a:p>
            <a:pPr eaLnBrk="1">
              <a:lnSpc>
                <a:spcPct val="93000"/>
              </a:lnSpc>
              <a:spcBef>
                <a:spcPts val="23"/>
              </a:spcBef>
              <a:spcAft>
                <a:spcPts val="23"/>
              </a:spcAft>
              <a:buClr>
                <a:srgbClr val="000000"/>
              </a:buClr>
              <a:buSzPct val="100000"/>
            </a:pPr>
            <a:endParaRPr lang="pt-BR" alt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890713" y="3498850"/>
            <a:ext cx="11339512" cy="744537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90713" y="11231563"/>
            <a:ext cx="11339512" cy="5162550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9F1CB79-20EA-2020-EB8C-EA3A5F9A79F3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8436E4-2225-4980-8AB9-780D3FB4033F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6612725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089F524E-EF83-A3D2-BB6C-B24F61FAB365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102121-EAB7-4097-8379-4EDAC4CAF6A2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128405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31875" y="5330825"/>
            <a:ext cx="13039725" cy="889476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31875" y="14309725"/>
            <a:ext cx="13039725" cy="4678363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F4C9C82E-4292-A109-A33F-A57AE5009274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D8413C-B98B-4D80-A7DC-98EA389A5126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2678012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079500" y="5194300"/>
            <a:ext cx="6394450" cy="11966575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7626350" y="5194300"/>
            <a:ext cx="6396038" cy="11966575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A400854-44AD-B2D5-042A-96603F7CED3E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4FD61E-D555-4545-A62F-8196805A30BB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3477234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1400" y="1138238"/>
            <a:ext cx="13039725" cy="4133850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41400" y="5241925"/>
            <a:ext cx="6396038" cy="25685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041400" y="7810500"/>
            <a:ext cx="6396038" cy="114887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7654925" y="5241925"/>
            <a:ext cx="6426200" cy="25685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7654925" y="7810500"/>
            <a:ext cx="6426200" cy="114887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1B43EF3B-6B99-291F-A24A-5AFD13F00AC3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1DCA4B-C3DD-4CB3-AA93-99F5E27945FB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9451623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653C8ACD-61F3-189F-6B70-F5CA92C3E493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C6755E-ED84-42B2-B91A-A1FB2CEBE5B8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9288298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68F69E0F-7E72-049A-7EDA-BF5E9B9981A9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C57112-2774-4609-9C9A-9F341669A7A3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1738536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1400" y="1425575"/>
            <a:ext cx="4876800" cy="498951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427788" y="3078163"/>
            <a:ext cx="7653337" cy="151971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041400" y="6415088"/>
            <a:ext cx="4876800" cy="118840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BDA4B35-C94C-157D-ACD4-674F708DDA6F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25EA4F-4044-45D5-967C-B33721D349A6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1625607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1400" y="1425575"/>
            <a:ext cx="4876800" cy="498951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6427788" y="3078163"/>
            <a:ext cx="7653337" cy="151971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041400" y="6415088"/>
            <a:ext cx="4876800" cy="118840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081DEBF-4F7D-E067-DF0F-3BF35AB46493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5CBFE6-E851-484B-B98B-8E13D31A6C74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5979993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47566DA1-968E-357F-AED5-4A4D4D6FD1D8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CD87D4-C341-4827-8217-41EFC9F4D8F5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0322871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10787063" y="1184275"/>
            <a:ext cx="3235325" cy="15976600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1079500" y="1184275"/>
            <a:ext cx="9555163" cy="15976600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E2B473B9-C409-E0D8-6AD8-10830BF4D7D4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80D184-A91F-403C-8824-5A9B0DF782DF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061474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>
            <a:extLst>
              <a:ext uri="{FF2B5EF4-FFF2-40B4-BE49-F238E27FC236}">
                <a16:creationId xmlns:a16="http://schemas.microsoft.com/office/drawing/2014/main" id="{B1177C12-57DA-2516-C046-D54E850A615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079500" y="1184275"/>
            <a:ext cx="12942888" cy="3432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t-BR"/>
              <a:t>Clique para editar o formato do texto do título</a:t>
            </a:r>
          </a:p>
        </p:txBody>
      </p:sp>
      <p:sp>
        <p:nvSpPr>
          <p:cNvPr id="1027" name="Rectangle 2">
            <a:extLst>
              <a:ext uri="{FF2B5EF4-FFF2-40B4-BE49-F238E27FC236}">
                <a16:creationId xmlns:a16="http://schemas.microsoft.com/office/drawing/2014/main" id="{475B4839-31E7-AEC6-7BA5-6F935A921E0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079500" y="5194300"/>
            <a:ext cx="12942888" cy="1196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10404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t-BR"/>
              <a:t>Clique para editar o formato do texto da estrutura de tópicos</a:t>
            </a:r>
          </a:p>
          <a:p>
            <a:pPr lvl="1"/>
            <a:r>
              <a:rPr lang="en-GB" altLang="pt-BR"/>
              <a:t>2.º nível da estrutura de tópicos</a:t>
            </a:r>
          </a:p>
          <a:p>
            <a:pPr lvl="2"/>
            <a:r>
              <a:rPr lang="en-GB" altLang="pt-BR"/>
              <a:t>3.º nível da estrutura de tópicos</a:t>
            </a:r>
          </a:p>
          <a:p>
            <a:pPr lvl="3"/>
            <a:r>
              <a:rPr lang="en-GB" altLang="pt-BR"/>
              <a:t>4.º nível da estrutura de tópicos</a:t>
            </a:r>
          </a:p>
          <a:p>
            <a:pPr lvl="4"/>
            <a:r>
              <a:rPr lang="en-GB" altLang="pt-BR"/>
              <a:t>5.º nível da estrutura de tópicos</a:t>
            </a:r>
          </a:p>
          <a:p>
            <a:pPr lvl="4"/>
            <a:r>
              <a:rPr lang="en-GB" altLang="pt-BR"/>
              <a:t>6.º nível da estrutura de tópicos</a:t>
            </a:r>
          </a:p>
          <a:p>
            <a:pPr lvl="4"/>
            <a:r>
              <a:rPr lang="en-GB" altLang="pt-BR"/>
              <a:t>7.º nível da estrutura de tópicos</a:t>
            </a:r>
          </a:p>
        </p:txBody>
      </p:sp>
      <p:sp>
        <p:nvSpPr>
          <p:cNvPr id="1028" name="Text Box 3">
            <a:extLst>
              <a:ext uri="{FF2B5EF4-FFF2-40B4-BE49-F238E27FC236}">
                <a16:creationId xmlns:a16="http://schemas.microsoft.com/office/drawing/2014/main" id="{25099A43-B9FC-8F38-989A-88344CA3B0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0" y="19184938"/>
            <a:ext cx="3340100" cy="140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pt-BR"/>
          </a:p>
        </p:txBody>
      </p:sp>
      <p:sp>
        <p:nvSpPr>
          <p:cNvPr id="1029" name="Text Box 4">
            <a:extLst>
              <a:ext uri="{FF2B5EF4-FFF2-40B4-BE49-F238E27FC236}">
                <a16:creationId xmlns:a16="http://schemas.microsoft.com/office/drawing/2014/main" id="{38E7CE30-54C7-1600-875A-FAF5E49515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84788" y="19184938"/>
            <a:ext cx="4549775" cy="140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pt-BR"/>
          </a:p>
        </p:txBody>
      </p:sp>
      <p:sp>
        <p:nvSpPr>
          <p:cNvPr id="2" name="Rectangle 5">
            <a:extLst>
              <a:ext uri="{FF2B5EF4-FFF2-40B4-BE49-F238E27FC236}">
                <a16:creationId xmlns:a16="http://schemas.microsoft.com/office/drawing/2014/main" id="{A290A402-B652-F108-B9A4-1BA29A235119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10685463" y="19184938"/>
            <a:ext cx="3336925" cy="14065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eaLnBrk="1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  <a:tab pos="9883775" algn="l"/>
                <a:tab pos="10333038" algn="l"/>
                <a:tab pos="10782300" algn="l"/>
              </a:tabLst>
              <a:defRPr sz="18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8776B99E-95BD-4F84-B397-84E54313822A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lnSpc>
          <a:spcPct val="93000"/>
        </a:lnSpc>
        <a:spcBef>
          <a:spcPts val="25"/>
        </a:spcBef>
        <a:spcAft>
          <a:spcPts val="25"/>
        </a:spcAft>
        <a:buClr>
          <a:srgbClr val="000000"/>
        </a:buClr>
        <a:buSzPct val="100000"/>
        <a:buFont typeface="Times New Roman" panose="02020603050405020304" pitchFamily="18" charset="0"/>
        <a:defRPr sz="16000" kern="12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lnSpc>
          <a:spcPct val="93000"/>
        </a:lnSpc>
        <a:spcBef>
          <a:spcPts val="25"/>
        </a:spcBef>
        <a:spcAft>
          <a:spcPts val="25"/>
        </a:spcAft>
        <a:buClr>
          <a:srgbClr val="000000"/>
        </a:buClr>
        <a:buSzPct val="100000"/>
        <a:buFont typeface="Times New Roman" panose="02020603050405020304" pitchFamily="18" charset="0"/>
        <a:defRPr sz="16000">
          <a:solidFill>
            <a:srgbClr val="000000"/>
          </a:solidFill>
          <a:latin typeface="Arial" panose="020B0604020202020204" pitchFamily="34" charset="0"/>
          <a:ea typeface="ＭＳ Ｐゴシック" panose="020B0600070205080204" pitchFamily="34" charset="-128"/>
        </a:defRPr>
      </a:lvl2pPr>
      <a:lvl3pPr algn="ctr" defTabSz="449263" rtl="0" eaLnBrk="0" fontAlgn="base" hangingPunct="0">
        <a:lnSpc>
          <a:spcPct val="93000"/>
        </a:lnSpc>
        <a:spcBef>
          <a:spcPts val="25"/>
        </a:spcBef>
        <a:spcAft>
          <a:spcPts val="25"/>
        </a:spcAft>
        <a:buClr>
          <a:srgbClr val="000000"/>
        </a:buClr>
        <a:buSzPct val="100000"/>
        <a:buFont typeface="Times New Roman" panose="02020603050405020304" pitchFamily="18" charset="0"/>
        <a:defRPr sz="16000">
          <a:solidFill>
            <a:srgbClr val="000000"/>
          </a:solidFill>
          <a:latin typeface="Arial" panose="020B0604020202020204" pitchFamily="34" charset="0"/>
          <a:ea typeface="ＭＳ Ｐゴシック" panose="020B0600070205080204" pitchFamily="34" charset="-128"/>
        </a:defRPr>
      </a:lvl3pPr>
      <a:lvl4pPr algn="ctr" defTabSz="449263" rtl="0" eaLnBrk="0" fontAlgn="base" hangingPunct="0">
        <a:lnSpc>
          <a:spcPct val="93000"/>
        </a:lnSpc>
        <a:spcBef>
          <a:spcPts val="25"/>
        </a:spcBef>
        <a:spcAft>
          <a:spcPts val="25"/>
        </a:spcAft>
        <a:buClr>
          <a:srgbClr val="000000"/>
        </a:buClr>
        <a:buSzPct val="100000"/>
        <a:buFont typeface="Times New Roman" panose="02020603050405020304" pitchFamily="18" charset="0"/>
        <a:defRPr sz="16000">
          <a:solidFill>
            <a:srgbClr val="000000"/>
          </a:solidFill>
          <a:latin typeface="Arial" panose="020B0604020202020204" pitchFamily="34" charset="0"/>
          <a:ea typeface="ＭＳ Ｐゴシック" panose="020B0600070205080204" pitchFamily="34" charset="-128"/>
        </a:defRPr>
      </a:lvl4pPr>
      <a:lvl5pPr algn="ctr" defTabSz="449263" rtl="0" eaLnBrk="0" fontAlgn="base" hangingPunct="0">
        <a:lnSpc>
          <a:spcPct val="93000"/>
        </a:lnSpc>
        <a:spcBef>
          <a:spcPts val="25"/>
        </a:spcBef>
        <a:spcAft>
          <a:spcPts val="25"/>
        </a:spcAft>
        <a:buClr>
          <a:srgbClr val="000000"/>
        </a:buClr>
        <a:buSzPct val="100000"/>
        <a:buFont typeface="Times New Roman" panose="02020603050405020304" pitchFamily="18" charset="0"/>
        <a:defRPr sz="16000">
          <a:solidFill>
            <a:srgbClr val="000000"/>
          </a:solidFill>
          <a:latin typeface="Arial" panose="020B0604020202020204" pitchFamily="34" charset="0"/>
          <a:ea typeface="ＭＳ Ｐゴシック" panose="020B0600070205080204" pitchFamily="34" charset="-128"/>
        </a:defRPr>
      </a:lvl5pPr>
      <a:lvl6pPr marL="2514600" indent="-228600" algn="ctr" defTabSz="449263" rtl="0" eaLnBrk="0" fontAlgn="base" hangingPunct="0">
        <a:lnSpc>
          <a:spcPct val="93000"/>
        </a:lnSpc>
        <a:spcBef>
          <a:spcPts val="25"/>
        </a:spcBef>
        <a:spcAft>
          <a:spcPts val="25"/>
        </a:spcAft>
        <a:buClr>
          <a:srgbClr val="000000"/>
        </a:buClr>
        <a:buSzPct val="100000"/>
        <a:buFont typeface="Times New Roman" panose="02020603050405020304" pitchFamily="18" charset="0"/>
        <a:defRPr sz="16000">
          <a:solidFill>
            <a:srgbClr val="000000"/>
          </a:solidFill>
          <a:latin typeface="Arial" panose="020B0604020202020204" pitchFamily="34" charset="0"/>
          <a:ea typeface="ＭＳ Ｐゴシック" panose="020B0600070205080204" pitchFamily="34" charset="-128"/>
        </a:defRPr>
      </a:lvl6pPr>
      <a:lvl7pPr marL="2971800" indent="-228600" algn="ctr" defTabSz="449263" rtl="0" eaLnBrk="0" fontAlgn="base" hangingPunct="0">
        <a:lnSpc>
          <a:spcPct val="93000"/>
        </a:lnSpc>
        <a:spcBef>
          <a:spcPts val="25"/>
        </a:spcBef>
        <a:spcAft>
          <a:spcPts val="25"/>
        </a:spcAft>
        <a:buClr>
          <a:srgbClr val="000000"/>
        </a:buClr>
        <a:buSzPct val="100000"/>
        <a:buFont typeface="Times New Roman" panose="02020603050405020304" pitchFamily="18" charset="0"/>
        <a:defRPr sz="16000">
          <a:solidFill>
            <a:srgbClr val="000000"/>
          </a:solidFill>
          <a:latin typeface="Arial" panose="020B0604020202020204" pitchFamily="34" charset="0"/>
          <a:ea typeface="ＭＳ Ｐゴシック" panose="020B0600070205080204" pitchFamily="34" charset="-128"/>
        </a:defRPr>
      </a:lvl7pPr>
      <a:lvl8pPr marL="3429000" indent="-228600" algn="ctr" defTabSz="449263" rtl="0" eaLnBrk="0" fontAlgn="base" hangingPunct="0">
        <a:lnSpc>
          <a:spcPct val="93000"/>
        </a:lnSpc>
        <a:spcBef>
          <a:spcPts val="25"/>
        </a:spcBef>
        <a:spcAft>
          <a:spcPts val="25"/>
        </a:spcAft>
        <a:buClr>
          <a:srgbClr val="000000"/>
        </a:buClr>
        <a:buSzPct val="100000"/>
        <a:buFont typeface="Times New Roman" panose="02020603050405020304" pitchFamily="18" charset="0"/>
        <a:defRPr sz="16000">
          <a:solidFill>
            <a:srgbClr val="000000"/>
          </a:solidFill>
          <a:latin typeface="Arial" panose="020B0604020202020204" pitchFamily="34" charset="0"/>
          <a:ea typeface="ＭＳ Ｐゴシック" panose="020B0600070205080204" pitchFamily="34" charset="-128"/>
        </a:defRPr>
      </a:lvl8pPr>
      <a:lvl9pPr marL="3886200" indent="-228600" algn="ctr" defTabSz="449263" rtl="0" eaLnBrk="0" fontAlgn="base" hangingPunct="0">
        <a:lnSpc>
          <a:spcPct val="93000"/>
        </a:lnSpc>
        <a:spcBef>
          <a:spcPts val="25"/>
        </a:spcBef>
        <a:spcAft>
          <a:spcPts val="25"/>
        </a:spcAft>
        <a:buClr>
          <a:srgbClr val="000000"/>
        </a:buClr>
        <a:buSzPct val="100000"/>
        <a:buFont typeface="Times New Roman" panose="02020603050405020304" pitchFamily="18" charset="0"/>
        <a:defRPr sz="16000">
          <a:solidFill>
            <a:srgbClr val="000000"/>
          </a:solidFill>
          <a:latin typeface="Arial" panose="020B0604020202020204" pitchFamily="34" charset="0"/>
          <a:ea typeface="ＭＳ Ｐゴシック" panose="020B0600070205080204" pitchFamily="34" charset="-128"/>
        </a:defRPr>
      </a:lvl9pPr>
    </p:titleStyle>
    <p:bodyStyle>
      <a:lvl1pPr marL="342900" indent="-342900" algn="l" defTabSz="449263" rtl="0" eaLnBrk="0" fontAlgn="base" hangingPunct="0">
        <a:lnSpc>
          <a:spcPct val="93000"/>
        </a:lnSpc>
        <a:spcBef>
          <a:spcPts val="5188"/>
        </a:spcBef>
        <a:spcAft>
          <a:spcPts val="25"/>
        </a:spcAft>
        <a:buClr>
          <a:srgbClr val="000000"/>
        </a:buClr>
        <a:buSzPct val="100000"/>
        <a:buFont typeface="Times New Roman" panose="02020603050405020304" pitchFamily="18" charset="0"/>
        <a:defRPr sz="117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3000"/>
        </a:lnSpc>
        <a:spcBef>
          <a:spcPts val="4163"/>
        </a:spcBef>
        <a:spcAft>
          <a:spcPts val="25"/>
        </a:spcAft>
        <a:buClr>
          <a:srgbClr val="000000"/>
        </a:buClr>
        <a:buSzPct val="100000"/>
        <a:buFont typeface="Times New Roman" panose="02020603050405020304" pitchFamily="18" charset="0"/>
        <a:defRPr sz="102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3000"/>
        </a:lnSpc>
        <a:spcBef>
          <a:spcPts val="3125"/>
        </a:spcBef>
        <a:spcAft>
          <a:spcPts val="25"/>
        </a:spcAft>
        <a:buClr>
          <a:srgbClr val="000000"/>
        </a:buClr>
        <a:buSzPct val="100000"/>
        <a:buFont typeface="Times New Roman" panose="02020603050405020304" pitchFamily="18" charset="0"/>
        <a:defRPr sz="87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3000"/>
        </a:lnSpc>
        <a:spcBef>
          <a:spcPts val="2088"/>
        </a:spcBef>
        <a:spcAft>
          <a:spcPts val="25"/>
        </a:spcAft>
        <a:buClr>
          <a:srgbClr val="000000"/>
        </a:buClr>
        <a:buSzPct val="100000"/>
        <a:buFont typeface="Times New Roman" panose="02020603050405020304" pitchFamily="18" charset="0"/>
        <a:defRPr sz="73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3000"/>
        </a:lnSpc>
        <a:spcBef>
          <a:spcPts val="1063"/>
        </a:spcBef>
        <a:spcAft>
          <a:spcPts val="25"/>
        </a:spcAft>
        <a:buClr>
          <a:srgbClr val="000000"/>
        </a:buClr>
        <a:buSzPct val="100000"/>
        <a:buFont typeface="Times New Roman" panose="02020603050405020304" pitchFamily="18" charset="0"/>
        <a:defRPr sz="73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pn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 Box 2">
            <a:extLst>
              <a:ext uri="{FF2B5EF4-FFF2-40B4-BE49-F238E27FC236}">
                <a16:creationId xmlns:a16="http://schemas.microsoft.com/office/drawing/2014/main" id="{634980EA-E598-AA3A-0C10-A5D2BFE6D1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422" y="4047390"/>
            <a:ext cx="6699757" cy="5852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215900" indent="-19050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marL="0" indent="273050" algn="just" eaLnBrk="1">
              <a:lnSpc>
                <a:spcPct val="100000"/>
              </a:lnSpc>
              <a:buClrTx/>
              <a:buFontTx/>
              <a:buNone/>
              <a:tabLst>
                <a:tab pos="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</a:pPr>
            <a:r>
              <a:rPr lang="pt-BR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O consumo excessivo de materiais plásticos é uma realidade no mundo, só no Brasil em 2022, foram gerados cerca de 13,7 milhões de resíduos plásticos</a:t>
            </a:r>
            <a:r>
              <a:rPr lang="pt-BR" sz="1800" baseline="300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[1]</a:t>
            </a:r>
            <a:r>
              <a:rPr lang="pt-BR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pt-BR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 grande maioria descartada de forma inadequada, como as tampinhas de garrafas PET - Poli(tereftalato de etileno), que são produzidas em grande parte de PEAD - Polietileno de Alta Densidade.</a:t>
            </a:r>
          </a:p>
          <a:p>
            <a:pPr marL="0" indent="273050" algn="just" eaLnBrk="1">
              <a:lnSpc>
                <a:spcPct val="100000"/>
              </a:lnSpc>
              <a:buClrTx/>
            </a:pPr>
            <a:r>
              <a:rPr lang="pt-BR" altLang="pt-BR" sz="1800" dirty="0">
                <a:solidFill>
                  <a:srgbClr val="000000"/>
                </a:solidFill>
              </a:rPr>
              <a:t>O processo de impressão 3D utiliza como principais insumos na produção de filamentos os materiais poliméricos termoplásticos. </a:t>
            </a:r>
            <a:r>
              <a:rPr lang="pt-BR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Tendo em vista esse problema surgiu o projeto que se baseia na transformação de tampinhas de garrafas de refrigerantes em filamentos que serão utilizados em impressoras 3D</a:t>
            </a:r>
            <a:r>
              <a:rPr lang="pt-BR" sz="1800" dirty="0">
                <a:solidFill>
                  <a:srgbClr val="000000"/>
                </a:solidFill>
                <a:ea typeface="Calibri" panose="020F0502020204030204" pitchFamily="34" charset="0"/>
              </a:rPr>
              <a:t>.</a:t>
            </a:r>
          </a:p>
          <a:p>
            <a:pPr marL="0" indent="273050" algn="just" eaLnBrk="1">
              <a:lnSpc>
                <a:spcPct val="100000"/>
              </a:lnSpc>
              <a:buClrTx/>
              <a:tabLst>
                <a:tab pos="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</a:pPr>
            <a:r>
              <a:rPr lang="pt-BR" altLang="pt-BR" sz="1800" dirty="0">
                <a:solidFill>
                  <a:srgbClr val="000000"/>
                </a:solidFill>
              </a:rPr>
              <a:t>Porém para a resolução do problema apresentado, transformar tampinhas de garrafas de bebidas carbonatadas em filamentos usados em impressoras 3D, foi necessário a construção de uma máquina denominada extrusora, Figura 2.</a:t>
            </a:r>
          </a:p>
          <a:p>
            <a:pPr marL="0" indent="273050" algn="just" eaLnBrk="1">
              <a:lnSpc>
                <a:spcPct val="100000"/>
              </a:lnSpc>
              <a:buClrTx/>
              <a:buFontTx/>
              <a:buNone/>
              <a:tabLst>
                <a:tab pos="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</a:pPr>
            <a:r>
              <a:rPr lang="pt-BR" altLang="pt-BR" sz="1800" dirty="0">
                <a:solidFill>
                  <a:srgbClr val="000000"/>
                </a:solidFill>
              </a:rPr>
              <a:t>O processo de extrusão consiste na plastificação do polímero seguido de moldagem por conformação mecânica, pela passagem através de uma abertura (matriz) e resfriado para obtenção da forma final conforme esquema na Figura 1.</a:t>
            </a:r>
          </a:p>
          <a:p>
            <a:pPr algn="just" eaLnBrk="1">
              <a:lnSpc>
                <a:spcPct val="100000"/>
              </a:lnSpc>
              <a:buClrTx/>
              <a:buFontTx/>
              <a:buNone/>
            </a:pPr>
            <a:endParaRPr lang="pt-BR" altLang="pt-BR" sz="1400" dirty="0">
              <a:solidFill>
                <a:srgbClr val="000000"/>
              </a:solidFill>
            </a:endParaRPr>
          </a:p>
          <a:p>
            <a:pPr algn="just" eaLnBrk="1">
              <a:lnSpc>
                <a:spcPct val="100000"/>
              </a:lnSpc>
              <a:buClrTx/>
              <a:buFontTx/>
              <a:buNone/>
            </a:pPr>
            <a:endParaRPr lang="pt-BR" altLang="pt-BR" sz="1400" dirty="0">
              <a:solidFill>
                <a:srgbClr val="000000"/>
              </a:solidFill>
            </a:endParaRPr>
          </a:p>
          <a:p>
            <a:pPr algn="just" eaLnBrk="1">
              <a:lnSpc>
                <a:spcPts val="1250"/>
              </a:lnSpc>
              <a:buClrTx/>
              <a:buFontTx/>
              <a:buNone/>
            </a:pPr>
            <a:endParaRPr lang="pt-BR" altLang="pt-BR" sz="1400" dirty="0">
              <a:solidFill>
                <a:srgbClr val="000000"/>
              </a:solidFill>
            </a:endParaRPr>
          </a:p>
          <a:p>
            <a:pPr algn="just" eaLnBrk="1">
              <a:lnSpc>
                <a:spcPts val="1250"/>
              </a:lnSpc>
              <a:buClrTx/>
              <a:buFontTx/>
              <a:buNone/>
            </a:pPr>
            <a:endParaRPr lang="pt-BR" altLang="pt-BR" sz="1400" dirty="0">
              <a:solidFill>
                <a:srgbClr val="000000"/>
              </a:solidFill>
            </a:endParaRPr>
          </a:p>
          <a:p>
            <a:pPr algn="just" eaLnBrk="1">
              <a:lnSpc>
                <a:spcPts val="1250"/>
              </a:lnSpc>
              <a:buClrTx/>
              <a:buFontTx/>
              <a:buNone/>
            </a:pPr>
            <a:endParaRPr lang="pt-BR" altLang="pt-BR" sz="1400" dirty="0">
              <a:solidFill>
                <a:srgbClr val="000000"/>
              </a:solidFill>
            </a:endParaRPr>
          </a:p>
          <a:p>
            <a:pPr algn="just" eaLnBrk="1">
              <a:lnSpc>
                <a:spcPts val="1250"/>
              </a:lnSpc>
              <a:buClrTx/>
              <a:buFontTx/>
              <a:buNone/>
            </a:pPr>
            <a:endParaRPr lang="pt-BR" altLang="pt-BR" sz="1400" dirty="0">
              <a:solidFill>
                <a:srgbClr val="000000"/>
              </a:solidFill>
            </a:endParaRPr>
          </a:p>
          <a:p>
            <a:pPr algn="just" eaLnBrk="1">
              <a:lnSpc>
                <a:spcPts val="1250"/>
              </a:lnSpc>
              <a:buClrTx/>
              <a:buFontTx/>
              <a:buNone/>
            </a:pPr>
            <a:endParaRPr lang="pt-BR" altLang="pt-BR" sz="1400" dirty="0">
              <a:solidFill>
                <a:srgbClr val="000000"/>
              </a:solidFill>
            </a:endParaRPr>
          </a:p>
          <a:p>
            <a:pPr algn="just" eaLnBrk="1">
              <a:lnSpc>
                <a:spcPts val="1250"/>
              </a:lnSpc>
              <a:buClrTx/>
              <a:buFontTx/>
              <a:buNone/>
            </a:pPr>
            <a:endParaRPr lang="pt-BR" altLang="pt-BR" sz="1400" dirty="0">
              <a:solidFill>
                <a:srgbClr val="000000"/>
              </a:solidFill>
            </a:endParaRPr>
          </a:p>
          <a:p>
            <a:pPr algn="ctr" eaLnBrk="1">
              <a:lnSpc>
                <a:spcPts val="1250"/>
              </a:lnSpc>
              <a:buClrTx/>
              <a:buFontTx/>
              <a:buNone/>
            </a:pPr>
            <a:endParaRPr lang="pt-BR" altLang="pt-BR" sz="1050" b="1" dirty="0">
              <a:solidFill>
                <a:srgbClr val="000000"/>
              </a:solidFill>
            </a:endParaRPr>
          </a:p>
          <a:p>
            <a:pPr algn="ctr" eaLnBrk="1">
              <a:lnSpc>
                <a:spcPts val="1250"/>
              </a:lnSpc>
              <a:buClrTx/>
              <a:buFontTx/>
              <a:buNone/>
            </a:pPr>
            <a:r>
              <a:rPr lang="pt-BR" altLang="pt-BR" sz="1200" b="1" dirty="0">
                <a:solidFill>
                  <a:srgbClr val="000000"/>
                </a:solidFill>
              </a:rPr>
              <a:t>Figura 1: Esquema do processo de extrusão de materiais poliméricos.</a:t>
            </a:r>
          </a:p>
          <a:p>
            <a:pPr algn="ctr" eaLnBrk="1">
              <a:lnSpc>
                <a:spcPts val="1250"/>
              </a:lnSpc>
              <a:buClrTx/>
              <a:buFontTx/>
              <a:buNone/>
            </a:pPr>
            <a:endParaRPr lang="pt-BR" altLang="pt-BR" sz="1050" b="1" dirty="0">
              <a:solidFill>
                <a:srgbClr val="000000"/>
              </a:solidFill>
            </a:endParaRPr>
          </a:p>
        </p:txBody>
      </p:sp>
      <p:sp>
        <p:nvSpPr>
          <p:cNvPr id="3077" name="Text Box 4">
            <a:extLst>
              <a:ext uri="{FF2B5EF4-FFF2-40B4-BE49-F238E27FC236}">
                <a16:creationId xmlns:a16="http://schemas.microsoft.com/office/drawing/2014/main" id="{FA717214-1225-9515-BAFA-8F9D13A1C1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422" y="3515565"/>
            <a:ext cx="6135350" cy="547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215900" indent="-19050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>
              <a:lnSpc>
                <a:spcPct val="150000"/>
              </a:lnSpc>
              <a:buClrTx/>
              <a:buFontTx/>
              <a:buNone/>
            </a:pPr>
            <a:r>
              <a:rPr lang="pt-BR" altLang="pt-BR" sz="1600" b="1" dirty="0">
                <a:solidFill>
                  <a:srgbClr val="000000"/>
                </a:solidFill>
              </a:rPr>
              <a:t>INTRODUÇÃO</a:t>
            </a:r>
          </a:p>
        </p:txBody>
      </p:sp>
      <p:sp>
        <p:nvSpPr>
          <p:cNvPr id="3079" name="Text Box 6">
            <a:extLst>
              <a:ext uri="{FF2B5EF4-FFF2-40B4-BE49-F238E27FC236}">
                <a16:creationId xmlns:a16="http://schemas.microsoft.com/office/drawing/2014/main" id="{C09A4CB2-2A3D-9AFD-FFBB-09D8D4571A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421" y="11771932"/>
            <a:ext cx="6346455" cy="547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215900" indent="-19050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>
              <a:lnSpc>
                <a:spcPct val="150000"/>
              </a:lnSpc>
              <a:buClrTx/>
              <a:buFontTx/>
              <a:buNone/>
            </a:pPr>
            <a:r>
              <a:rPr lang="pt-BR" altLang="pt-BR" sz="1600" b="1" dirty="0">
                <a:solidFill>
                  <a:srgbClr val="000000"/>
                </a:solidFill>
              </a:rPr>
              <a:t>OBJETIVOS</a:t>
            </a:r>
          </a:p>
        </p:txBody>
      </p:sp>
      <p:sp>
        <p:nvSpPr>
          <p:cNvPr id="3081" name="Text Box 8">
            <a:extLst>
              <a:ext uri="{FF2B5EF4-FFF2-40B4-BE49-F238E27FC236}">
                <a16:creationId xmlns:a16="http://schemas.microsoft.com/office/drawing/2014/main" id="{70F682C3-450A-CB07-4E04-B7B3F0F5DF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421" y="13512895"/>
            <a:ext cx="6095129" cy="52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215900" indent="-19050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>
              <a:lnSpc>
                <a:spcPct val="100000"/>
              </a:lnSpc>
              <a:buClrTx/>
              <a:buFontTx/>
              <a:buNone/>
            </a:pPr>
            <a:r>
              <a:rPr lang="pt-BR" altLang="pt-BR" sz="1600" b="1" dirty="0">
                <a:solidFill>
                  <a:srgbClr val="000000"/>
                </a:solidFill>
              </a:rPr>
              <a:t>METODOLOGIA</a:t>
            </a:r>
          </a:p>
          <a:p>
            <a:pPr algn="just" eaLnBrk="1">
              <a:lnSpc>
                <a:spcPct val="100000"/>
              </a:lnSpc>
              <a:buClrTx/>
              <a:buFontTx/>
              <a:buNone/>
            </a:pPr>
            <a:endParaRPr lang="pt-BR" altLang="pt-BR" sz="1600" b="1" dirty="0">
              <a:solidFill>
                <a:srgbClr val="000000"/>
              </a:solidFill>
            </a:endParaRPr>
          </a:p>
          <a:p>
            <a:endParaRPr lang="pt-BR" sz="1600" kern="100" dirty="0">
              <a:solidFill>
                <a:schemeClr val="tx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083" name="Text Box 10">
            <a:extLst>
              <a:ext uri="{FF2B5EF4-FFF2-40B4-BE49-F238E27FC236}">
                <a16:creationId xmlns:a16="http://schemas.microsoft.com/office/drawing/2014/main" id="{6D0467FD-14D2-5041-2080-21983D0A21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24221" y="3601277"/>
            <a:ext cx="6008688" cy="547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215900" indent="-19050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>
              <a:lnSpc>
                <a:spcPct val="100000"/>
              </a:lnSpc>
              <a:buClrTx/>
              <a:buFontTx/>
              <a:buNone/>
            </a:pPr>
            <a:r>
              <a:rPr lang="pt-BR" altLang="pt-BR" sz="1600" b="1" dirty="0">
                <a:solidFill>
                  <a:srgbClr val="000000"/>
                </a:solidFill>
              </a:rPr>
              <a:t>RESULTADOS E DISCUSSÃO</a:t>
            </a:r>
          </a:p>
        </p:txBody>
      </p:sp>
      <p:sp>
        <p:nvSpPr>
          <p:cNvPr id="3084" name="Text Box 11">
            <a:extLst>
              <a:ext uri="{FF2B5EF4-FFF2-40B4-BE49-F238E27FC236}">
                <a16:creationId xmlns:a16="http://schemas.microsoft.com/office/drawing/2014/main" id="{BF9E8E31-3EC0-5C84-873E-B020D60EAE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69553" y="19116748"/>
            <a:ext cx="7304406" cy="97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215900" indent="-19050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>
              <a:lnSpc>
                <a:spcPct val="100000"/>
              </a:lnSpc>
              <a:buClrTx/>
            </a:pPr>
            <a:r>
              <a:rPr lang="pt-BR" altLang="pt-BR" sz="1400" dirty="0">
                <a:solidFill>
                  <a:schemeClr val="tx1"/>
                </a:solidFill>
                <a:latin typeface="+mn-lt"/>
              </a:rPr>
              <a:t>[1</a:t>
            </a:r>
            <a:r>
              <a:rPr lang="pt-BR" altLang="pt-BR" sz="1400" dirty="0">
                <a:solidFill>
                  <a:srgbClr val="000000"/>
                </a:solidFill>
              </a:rPr>
              <a:t>] </a:t>
            </a:r>
            <a:r>
              <a:rPr lang="pt-BR" sz="1400" dirty="0">
                <a:solidFill>
                  <a:srgbClr val="000000"/>
                </a:solidFill>
              </a:rPr>
              <a:t>ABRELPE. PANORAMA DOS RESÍDUOS SÓLIDOS NO BRASIL. Associação Brasileira das Empresas de Limpeza Pública e Resíduos Especiais, 2023.</a:t>
            </a:r>
          </a:p>
          <a:p>
            <a:pPr algn="just" eaLnBrk="1">
              <a:lnSpc>
                <a:spcPct val="100000"/>
              </a:lnSpc>
              <a:buClrTx/>
              <a:buFontTx/>
              <a:buNone/>
            </a:pPr>
            <a:r>
              <a:rPr lang="pt-BR" altLang="pt-BR" sz="1400" dirty="0">
                <a:solidFill>
                  <a:srgbClr val="000000"/>
                </a:solidFill>
              </a:rPr>
              <a:t>[2] SANTANA, L.; ALVES, J. L.; NETTO, A. C. S.; MERLINI, C. Estudo comparativo entre PETG e PLA para impressão 3D através de caracterização térmica, química e mecânica, Matéria, v. 23, n. 4, 2018.</a:t>
            </a:r>
          </a:p>
        </p:txBody>
      </p:sp>
      <p:sp>
        <p:nvSpPr>
          <p:cNvPr id="3085" name="Text Box 12">
            <a:extLst>
              <a:ext uri="{FF2B5EF4-FFF2-40B4-BE49-F238E27FC236}">
                <a16:creationId xmlns:a16="http://schemas.microsoft.com/office/drawing/2014/main" id="{DE0EAA50-3DE5-FA72-218D-BD2D460E80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69553" y="18612692"/>
            <a:ext cx="6010275" cy="547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215900" indent="-19050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>
              <a:lnSpc>
                <a:spcPct val="150000"/>
              </a:lnSpc>
              <a:buClrTx/>
              <a:buFontTx/>
              <a:buNone/>
            </a:pPr>
            <a:r>
              <a:rPr lang="pt-BR" altLang="pt-BR" sz="1600" b="1" dirty="0">
                <a:solidFill>
                  <a:srgbClr val="000000"/>
                </a:solidFill>
              </a:rPr>
              <a:t>REFERÊNCIAS</a:t>
            </a:r>
          </a:p>
        </p:txBody>
      </p:sp>
      <p:sp>
        <p:nvSpPr>
          <p:cNvPr id="3087" name="Text Box 18">
            <a:extLst>
              <a:ext uri="{FF2B5EF4-FFF2-40B4-BE49-F238E27FC236}">
                <a16:creationId xmlns:a16="http://schemas.microsoft.com/office/drawing/2014/main" id="{0BF8DFE3-2568-C81F-8F38-97029DF28D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24221" y="20844940"/>
            <a:ext cx="7249738" cy="5024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215900" indent="-19050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marL="0" indent="273050" algn="just" eaLnBrk="1">
              <a:lnSpc>
                <a:spcPts val="1250"/>
              </a:lnSpc>
              <a:buClrTx/>
              <a:buFontTx/>
              <a:buNone/>
              <a:tabLst>
                <a:tab pos="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</a:pPr>
            <a:r>
              <a:rPr lang="pt-BR" altLang="pt-BR" sz="1200" dirty="0">
                <a:solidFill>
                  <a:srgbClr val="000000"/>
                </a:solidFill>
              </a:rPr>
              <a:t>A FAPES e a SECTI pelo apoio financeiro, e ao CEET Talmo Luiz Silva por disponibilizar equipamentos e laboratórios para o desenvolvimento deste projeto. </a:t>
            </a:r>
          </a:p>
        </p:txBody>
      </p:sp>
      <p:sp>
        <p:nvSpPr>
          <p:cNvPr id="3088" name="Text Box 19">
            <a:extLst>
              <a:ext uri="{FF2B5EF4-FFF2-40B4-BE49-F238E27FC236}">
                <a16:creationId xmlns:a16="http://schemas.microsoft.com/office/drawing/2014/main" id="{12CE73A6-5FFD-560C-8E85-417F91B702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24221" y="20412892"/>
            <a:ext cx="6291263" cy="288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215900" indent="-19050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>
              <a:lnSpc>
                <a:spcPct val="100000"/>
              </a:lnSpc>
              <a:buClrTx/>
              <a:buFontTx/>
              <a:buNone/>
            </a:pPr>
            <a:r>
              <a:rPr lang="pt-BR" altLang="pt-BR" sz="1600" b="1" dirty="0">
                <a:solidFill>
                  <a:srgbClr val="000000"/>
                </a:solidFill>
              </a:rPr>
              <a:t>AGRADECIMENTOS E FINANCIAMENTOS</a:t>
            </a:r>
          </a:p>
        </p:txBody>
      </p:sp>
      <p:sp>
        <p:nvSpPr>
          <p:cNvPr id="6" name="Retângulo: Cantos Arredondados 5">
            <a:extLst>
              <a:ext uri="{FF2B5EF4-FFF2-40B4-BE49-F238E27FC236}">
                <a16:creationId xmlns:a16="http://schemas.microsoft.com/office/drawing/2014/main" id="{05210AA8-21E0-E4DB-1709-3C2D31C715E6}"/>
              </a:ext>
            </a:extLst>
          </p:cNvPr>
          <p:cNvSpPr/>
          <p:nvPr/>
        </p:nvSpPr>
        <p:spPr bwMode="auto">
          <a:xfrm>
            <a:off x="464366" y="34628"/>
            <a:ext cx="14224101" cy="3171203"/>
          </a:xfrm>
          <a:prstGeom prst="roundRect">
            <a:avLst/>
          </a:prstGeom>
          <a:solidFill>
            <a:srgbClr val="00B8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1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</a:pPr>
            <a:r>
              <a:rPr lang="pt-BR" sz="4000" b="1" dirty="0"/>
              <a:t>Impressão 3D com Filamentos de tampinhas de garrafas PET</a:t>
            </a:r>
          </a:p>
          <a:p>
            <a:pPr algn="ctr" eaLnBrk="1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</a:pPr>
            <a:endParaRPr lang="pt-BR" sz="1400" b="1" dirty="0"/>
          </a:p>
          <a:p>
            <a:pPr algn="ctr" eaLnBrk="1"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</a:pPr>
            <a:r>
              <a:rPr lang="pt-BR" altLang="pt-BR" sz="1800" b="1" dirty="0">
                <a:solidFill>
                  <a:srgbClr val="000000"/>
                </a:solidFill>
              </a:rPr>
              <a:t>CHAGAS; L. B.; NUNES, W. C.; PICOLI, A. J. (orientadora); MAZIERO, R. (coorientador)</a:t>
            </a:r>
          </a:p>
          <a:p>
            <a:pPr algn="ctr" eaLnBrk="1">
              <a:buClrTx/>
              <a:buFontTx/>
              <a:buNone/>
            </a:pPr>
            <a:r>
              <a:rPr lang="pt-BR" altLang="pt-BR" sz="1800" dirty="0">
                <a:solidFill>
                  <a:srgbClr val="000000"/>
                </a:solidFill>
              </a:rPr>
              <a:t>CENTRO ESTADUAL DE EDUCAÇÃO TÉCNICA TALMO LUIZ SILVA</a:t>
            </a:r>
          </a:p>
          <a:p>
            <a:pPr algn="ctr" eaLnBrk="1">
              <a:buClrTx/>
              <a:buFontTx/>
              <a:buNone/>
            </a:pPr>
            <a:r>
              <a:rPr lang="pt-BR" altLang="pt-BR" sz="1800" dirty="0">
                <a:solidFill>
                  <a:srgbClr val="000000"/>
                </a:solidFill>
              </a:rPr>
              <a:t>CURSO TÉCNICO EM MECÂNICA</a:t>
            </a:r>
          </a:p>
          <a:p>
            <a:pPr algn="ctr" eaLnBrk="1">
              <a:buClrTx/>
              <a:buFontTx/>
              <a:buNone/>
            </a:pPr>
            <a:r>
              <a:rPr lang="pt-BR" altLang="pt-BR" sz="1800" dirty="0">
                <a:solidFill>
                  <a:srgbClr val="000000"/>
                </a:solidFill>
              </a:rPr>
              <a:t>escolatalmoluiz@secti.es.gov.br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C349A968-59CC-9AD7-14EB-F34C3D9D2C6D}"/>
              </a:ext>
            </a:extLst>
          </p:cNvPr>
          <p:cNvSpPr txBox="1"/>
          <p:nvPr/>
        </p:nvSpPr>
        <p:spPr>
          <a:xfrm>
            <a:off x="203421" y="12275988"/>
            <a:ext cx="67328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73050" algn="just"/>
            <a:r>
              <a:rPr lang="pt-BR" sz="1800" dirty="0">
                <a:solidFill>
                  <a:srgbClr val="000000"/>
                </a:solidFill>
              </a:rPr>
              <a:t>Propor uma nova forma de reutilização de um produto que existe em elevada quantidade e tem sido descartado de forma incorreta que são as tampas de garrafas descartáveis </a:t>
            </a:r>
            <a:r>
              <a:rPr lang="pt-BR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de PEAD.</a:t>
            </a:r>
            <a:endParaRPr lang="pt-BR" sz="1800" dirty="0">
              <a:solidFill>
                <a:srgbClr val="000000"/>
              </a:solidFill>
            </a:endParaRPr>
          </a:p>
        </p:txBody>
      </p:sp>
      <p:pic>
        <p:nvPicPr>
          <p:cNvPr id="23" name="Imagem 22">
            <a:extLst>
              <a:ext uri="{FF2B5EF4-FFF2-40B4-BE49-F238E27FC236}">
                <a16:creationId xmlns:a16="http://schemas.microsoft.com/office/drawing/2014/main" id="{B3B785F9-98EB-9433-7820-704DC412478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777" t="4038" r="4750" b="15281"/>
          <a:stretch/>
        </p:blipFill>
        <p:spPr>
          <a:xfrm>
            <a:off x="430883" y="17280523"/>
            <a:ext cx="3630070" cy="2208584"/>
          </a:xfrm>
          <a:prstGeom prst="rect">
            <a:avLst/>
          </a:prstGeom>
        </p:spPr>
      </p:pic>
      <p:sp>
        <p:nvSpPr>
          <p:cNvPr id="24" name="Retângulo 23">
            <a:extLst>
              <a:ext uri="{FF2B5EF4-FFF2-40B4-BE49-F238E27FC236}">
                <a16:creationId xmlns:a16="http://schemas.microsoft.com/office/drawing/2014/main" id="{F61556DC-B790-AD3D-C8A6-DCACAEBA9F34}"/>
              </a:ext>
            </a:extLst>
          </p:cNvPr>
          <p:cNvSpPr/>
          <p:nvPr/>
        </p:nvSpPr>
        <p:spPr bwMode="auto">
          <a:xfrm>
            <a:off x="467572" y="15597438"/>
            <a:ext cx="1739629" cy="648072"/>
          </a:xfrm>
          <a:prstGeom prst="rect">
            <a:avLst/>
          </a:prstGeom>
          <a:solidFill>
            <a:srgbClr val="00B8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449263" rtl="0" eaLnBrk="1" fontAlgn="base" latinLnBrk="0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/>
            </a:pPr>
            <a:r>
              <a:rPr lang="pt-BR" sz="14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Concretização da ideia</a:t>
            </a:r>
            <a:endParaRPr kumimoji="0" lang="pt-BR" sz="14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5" name="Retângulo 24">
            <a:extLst>
              <a:ext uri="{FF2B5EF4-FFF2-40B4-BE49-F238E27FC236}">
                <a16:creationId xmlns:a16="http://schemas.microsoft.com/office/drawing/2014/main" id="{E80DCC07-8CE9-6562-5387-8A735A13C570}"/>
              </a:ext>
            </a:extLst>
          </p:cNvPr>
          <p:cNvSpPr/>
          <p:nvPr/>
        </p:nvSpPr>
        <p:spPr bwMode="auto">
          <a:xfrm>
            <a:off x="2303091" y="15602560"/>
            <a:ext cx="2062985" cy="648072"/>
          </a:xfrm>
          <a:prstGeom prst="rect">
            <a:avLst/>
          </a:prstGeom>
          <a:solidFill>
            <a:srgbClr val="00B8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449263" rtl="0" eaLnBrk="1" fontAlgn="base" latinLnBrk="0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/>
            </a:pPr>
            <a:r>
              <a:rPr lang="pt-BR" sz="14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Projeto e construção do equipamento</a:t>
            </a:r>
            <a:endParaRPr kumimoji="0" lang="pt-BR" sz="14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4ECB82E2-D097-2128-5D84-0AB977E3FE7F}"/>
              </a:ext>
            </a:extLst>
          </p:cNvPr>
          <p:cNvSpPr/>
          <p:nvPr/>
        </p:nvSpPr>
        <p:spPr bwMode="auto">
          <a:xfrm>
            <a:off x="4463331" y="15596762"/>
            <a:ext cx="2439848" cy="648072"/>
          </a:xfrm>
          <a:prstGeom prst="rect">
            <a:avLst/>
          </a:prstGeom>
          <a:solidFill>
            <a:srgbClr val="00B8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449263" rtl="0" eaLnBrk="1" fontAlgn="base" latinLnBrk="0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/>
            </a:pPr>
            <a:r>
              <a:rPr lang="pt-BR" sz="14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Utilização do filamento para impressão 3D</a:t>
            </a:r>
            <a:endParaRPr kumimoji="0" lang="pt-BR" sz="14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8" name="CaixaDeTexto 27">
            <a:extLst>
              <a:ext uri="{FF2B5EF4-FFF2-40B4-BE49-F238E27FC236}">
                <a16:creationId xmlns:a16="http://schemas.microsoft.com/office/drawing/2014/main" id="{2A096514-ACB9-4221-9E2F-B83B21A3DB24}"/>
              </a:ext>
            </a:extLst>
          </p:cNvPr>
          <p:cNvSpPr txBox="1"/>
          <p:nvPr/>
        </p:nvSpPr>
        <p:spPr>
          <a:xfrm>
            <a:off x="203421" y="14004180"/>
            <a:ext cx="67508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73050" algn="just"/>
            <a:r>
              <a:rPr lang="pt-BR" sz="1800" dirty="0">
                <a:solidFill>
                  <a:schemeClr val="tx1"/>
                </a:solidFill>
              </a:rPr>
              <a:t>O projeto foi dividido em três etapas, partindo da construção da ideia, projeto e construção da extrusora e obtenção dos filamentos homogêneos no padrão para impressão, com diâmetro médio de 1,75 mm e impressão de objetos.</a:t>
            </a:r>
          </a:p>
        </p:txBody>
      </p:sp>
      <p:sp>
        <p:nvSpPr>
          <p:cNvPr id="29" name="CaixaDeTexto 28">
            <a:extLst>
              <a:ext uri="{FF2B5EF4-FFF2-40B4-BE49-F238E27FC236}">
                <a16:creationId xmlns:a16="http://schemas.microsoft.com/office/drawing/2014/main" id="{1E8D5F0C-67CD-7EC8-AC70-D50D7BAE26AC}"/>
              </a:ext>
            </a:extLst>
          </p:cNvPr>
          <p:cNvSpPr txBox="1"/>
          <p:nvPr/>
        </p:nvSpPr>
        <p:spPr>
          <a:xfrm>
            <a:off x="7324222" y="4019137"/>
            <a:ext cx="72497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73050" algn="just"/>
            <a:r>
              <a:rPr lang="pt-BR" sz="1800" dirty="0">
                <a:solidFill>
                  <a:srgbClr val="000000"/>
                </a:solidFill>
                <a:ea typeface="Calibri" panose="020F0502020204030204" pitchFamily="34" charset="0"/>
              </a:rPr>
              <a:t>Os </a:t>
            </a:r>
            <a:r>
              <a:rPr lang="pt-BR" sz="1800" dirty="0">
                <a:solidFill>
                  <a:srgbClr val="000000"/>
                </a:solidFill>
              </a:rPr>
              <a:t>primeiros filamentos extrudados não apresentaram tais condições de uniformidade, inviabilizando seu uso. Um tracionador foi construído para tracionar o material em uma velocidade constante após a extrusão (Figura 3)</a:t>
            </a:r>
            <a:r>
              <a:rPr lang="pt-BR" sz="1800" dirty="0">
                <a:solidFill>
                  <a:srgbClr val="000000"/>
                </a:solidFill>
                <a:ea typeface="Calibri" panose="020F0502020204030204" pitchFamily="34" charset="0"/>
              </a:rPr>
              <a:t>.</a:t>
            </a:r>
          </a:p>
        </p:txBody>
      </p:sp>
      <p:pic>
        <p:nvPicPr>
          <p:cNvPr id="33" name="Imagem 32">
            <a:extLst>
              <a:ext uri="{FF2B5EF4-FFF2-40B4-BE49-F238E27FC236}">
                <a16:creationId xmlns:a16="http://schemas.microsoft.com/office/drawing/2014/main" id="{DF8BE736-5C64-CF65-D7FA-4EDC11F22F5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8943"/>
          <a:stretch/>
        </p:blipFill>
        <p:spPr>
          <a:xfrm>
            <a:off x="11259926" y="5279006"/>
            <a:ext cx="1844365" cy="2171083"/>
          </a:xfrm>
          <a:prstGeom prst="rect">
            <a:avLst/>
          </a:prstGeom>
        </p:spPr>
      </p:pic>
      <p:sp>
        <p:nvSpPr>
          <p:cNvPr id="35" name="CaixaDeTexto 34">
            <a:extLst>
              <a:ext uri="{FF2B5EF4-FFF2-40B4-BE49-F238E27FC236}">
                <a16:creationId xmlns:a16="http://schemas.microsoft.com/office/drawing/2014/main" id="{E1C8D713-70A5-6673-806B-4A203D920F10}"/>
              </a:ext>
            </a:extLst>
          </p:cNvPr>
          <p:cNvSpPr txBox="1"/>
          <p:nvPr/>
        </p:nvSpPr>
        <p:spPr>
          <a:xfrm>
            <a:off x="7324223" y="7955508"/>
            <a:ext cx="7249738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73050" algn="just" eaLnBrk="1">
              <a:spcBef>
                <a:spcPts val="25"/>
              </a:spcBef>
              <a:spcAft>
                <a:spcPts val="25"/>
              </a:spcAft>
              <a:buSzPct val="100000"/>
              <a:tabLst>
                <a:tab pos="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</a:pPr>
            <a:r>
              <a:rPr lang="pt-BR" sz="1800" dirty="0">
                <a:solidFill>
                  <a:srgbClr val="000000"/>
                </a:solidFill>
              </a:rPr>
              <a:t>Para a produção de filamentos (Figura 4) foram selecionadas tampinhas separadas por cores. Este material foi lavado, triturado e colocado numa estufa a 80ºC por 5 horas para retirar a umidade, deixando a superfície uniforme e sem bolhas. Assim para obtenção de um filamento com 1,75 mm de diâmetro a temperatura adequada de extrusão para as tampinhas trituradas ocorre entre 235ºC e 238ºC e velocidade de rotação de 30 rpm.</a:t>
            </a:r>
          </a:p>
        </p:txBody>
      </p:sp>
      <p:sp>
        <p:nvSpPr>
          <p:cNvPr id="38" name="Freeform 6">
            <a:extLst>
              <a:ext uri="{FF2B5EF4-FFF2-40B4-BE49-F238E27FC236}">
                <a16:creationId xmlns:a16="http://schemas.microsoft.com/office/drawing/2014/main" id="{59DBED54-DB80-3C4E-3C06-55122FDA6D2A}"/>
              </a:ext>
            </a:extLst>
          </p:cNvPr>
          <p:cNvSpPr/>
          <p:nvPr/>
        </p:nvSpPr>
        <p:spPr>
          <a:xfrm>
            <a:off x="11088067" y="14796268"/>
            <a:ext cx="2481371" cy="2033446"/>
          </a:xfrm>
          <a:custGeom>
            <a:avLst/>
            <a:gdLst/>
            <a:ahLst/>
            <a:cxnLst/>
            <a:rect l="l" t="t" r="r" b="b"/>
            <a:pathLst>
              <a:path w="4601332" h="3388895">
                <a:moveTo>
                  <a:pt x="0" y="0"/>
                </a:moveTo>
                <a:lnTo>
                  <a:pt x="4601332" y="0"/>
                </a:lnTo>
                <a:lnTo>
                  <a:pt x="4601332" y="3388895"/>
                </a:lnTo>
                <a:lnTo>
                  <a:pt x="0" y="338889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rcRect/>
            <a:stretch>
              <a:fillRect l="-21668" t="-56667" r="-11629" b="-40616"/>
            </a:stretch>
          </a:blipFill>
        </p:spPr>
        <p:txBody>
          <a:bodyPr/>
          <a:lstStyle/>
          <a:p>
            <a:endParaRPr lang="pt-BR"/>
          </a:p>
        </p:txBody>
      </p:sp>
      <p:pic>
        <p:nvPicPr>
          <p:cNvPr id="2" name="Imagem 1" descr="Uma imagem contendo Interface gráfica do usuário&#10;&#10;Descrição gerada automaticamente">
            <a:extLst>
              <a:ext uri="{FF2B5EF4-FFF2-40B4-BE49-F238E27FC236}">
                <a16:creationId xmlns:a16="http://schemas.microsoft.com/office/drawing/2014/main" id="{70C76B14-0F3A-4FEC-C53F-7E06D441DE2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207" b="23698"/>
          <a:stretch/>
        </p:blipFill>
        <p:spPr bwMode="auto">
          <a:xfrm>
            <a:off x="4103291" y="17244540"/>
            <a:ext cx="2832980" cy="220858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Imagem 2" descr="Uma imagem contendo arma, no interior, tesoura, mesa&#10;&#10;Descrição gerada automaticamente">
            <a:extLst>
              <a:ext uri="{FF2B5EF4-FFF2-40B4-BE49-F238E27FC236}">
                <a16:creationId xmlns:a16="http://schemas.microsoft.com/office/drawing/2014/main" id="{D222A9AB-FB06-B70A-4C75-3B732DC816C7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09" t="23940" r="11392" b="30677"/>
          <a:stretch/>
        </p:blipFill>
        <p:spPr>
          <a:xfrm>
            <a:off x="9639637" y="10115748"/>
            <a:ext cx="2592287" cy="2074963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2572A183-3121-DDAE-FB9E-E1837484D1B3}"/>
              </a:ext>
            </a:extLst>
          </p:cNvPr>
          <p:cNvSpPr txBox="1"/>
          <p:nvPr/>
        </p:nvSpPr>
        <p:spPr>
          <a:xfrm>
            <a:off x="7324222" y="12564020"/>
            <a:ext cx="7221691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73050" algn="just" eaLnBrk="1">
              <a:spcBef>
                <a:spcPts val="25"/>
              </a:spcBef>
              <a:spcAft>
                <a:spcPts val="25"/>
              </a:spcAft>
              <a:buSzPct val="100000"/>
              <a:tabLst>
                <a:tab pos="0" algn="l"/>
                <a:tab pos="174625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</a:pPr>
            <a:r>
              <a:rPr lang="pt-BR" sz="1800" dirty="0">
                <a:solidFill>
                  <a:srgbClr val="000000"/>
                </a:solidFill>
              </a:rPr>
              <a:t>Os testes iniciais de impressão demonstraram que o filamento tem potencial para ser utilizado, porém serão necessários mais testes para obtenção da temperatura de bico e mesa, velocidade de impressão e altura de camada. O PEAD apresentou alto coeficiente de retração térmica após a deposição da camada, gerando separação de camada e desprendimento da mesa, comportamento semelhante ao filamento ABS - Acrilonitrila Butadieno Estireno.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2DCEA164-2719-CCDB-672B-BAB2B4E68E83}"/>
              </a:ext>
            </a:extLst>
          </p:cNvPr>
          <p:cNvSpPr txBox="1"/>
          <p:nvPr/>
        </p:nvSpPr>
        <p:spPr>
          <a:xfrm>
            <a:off x="203422" y="16484665"/>
            <a:ext cx="6732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73050" algn="just"/>
            <a:r>
              <a:rPr lang="pt-BR" sz="1800" dirty="0">
                <a:solidFill>
                  <a:schemeClr val="tx1"/>
                </a:solidFill>
              </a:rPr>
              <a:t>A primeira etapa foi a construção da extrusora, como apresenta a Figura 2.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B39AE667-B3A4-57AF-D0D6-ED22A0211FCB}"/>
              </a:ext>
            </a:extLst>
          </p:cNvPr>
          <p:cNvSpPr txBox="1"/>
          <p:nvPr/>
        </p:nvSpPr>
        <p:spPr>
          <a:xfrm>
            <a:off x="480835" y="19573693"/>
            <a:ext cx="6439233" cy="2590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>
              <a:lnSpc>
                <a:spcPts val="1250"/>
              </a:lnSpc>
              <a:buClrTx/>
              <a:buFontTx/>
              <a:buNone/>
            </a:pPr>
            <a:r>
              <a:rPr lang="pt-BR" altLang="pt-BR" sz="1200" b="1" dirty="0">
                <a:solidFill>
                  <a:srgbClr val="000000"/>
                </a:solidFill>
              </a:rPr>
              <a:t>Figura 2: Construção da extrusora.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EF089C05-B033-655E-501A-BF651A6DFA39}"/>
              </a:ext>
            </a:extLst>
          </p:cNvPr>
          <p:cNvSpPr txBox="1"/>
          <p:nvPr/>
        </p:nvSpPr>
        <p:spPr>
          <a:xfrm>
            <a:off x="203421" y="19945752"/>
            <a:ext cx="6732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73050" algn="just"/>
            <a:r>
              <a:rPr lang="pt-BR" sz="1800" dirty="0">
                <a:solidFill>
                  <a:srgbClr val="000000"/>
                </a:solidFill>
                <a:ea typeface="Calibri" panose="020F0502020204030204" pitchFamily="34" charset="0"/>
              </a:rPr>
              <a:t>Para uso do filamento em impressoras, é necessário que o filamento seja homogêneo e possua diâmetro uniforme. </a:t>
            </a:r>
          </a:p>
        </p:txBody>
      </p:sp>
      <p:pic>
        <p:nvPicPr>
          <p:cNvPr id="9" name="Imagem 8" descr="Copo de plástico&#10;&#10;Descrição gerada automaticamente com confiança baixa">
            <a:extLst>
              <a:ext uri="{FF2B5EF4-FFF2-40B4-BE49-F238E27FC236}">
                <a16:creationId xmlns:a16="http://schemas.microsoft.com/office/drawing/2014/main" id="{07D69803-067A-9E15-1AFC-83B6B7188482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00" t="32836" r="29668" b="41271"/>
          <a:stretch/>
        </p:blipFill>
        <p:spPr>
          <a:xfrm>
            <a:off x="8961661" y="14796268"/>
            <a:ext cx="2054398" cy="2033447"/>
          </a:xfrm>
          <a:prstGeom prst="rect">
            <a:avLst/>
          </a:prstGeom>
        </p:spPr>
      </p:pic>
      <p:cxnSp>
        <p:nvCxnSpPr>
          <p:cNvPr id="14" name="Conector de Seta Reta 13">
            <a:extLst>
              <a:ext uri="{FF2B5EF4-FFF2-40B4-BE49-F238E27FC236}">
                <a16:creationId xmlns:a16="http://schemas.microsoft.com/office/drawing/2014/main" id="{36B8F691-E39E-A277-3777-FC41A399D03E}"/>
              </a:ext>
            </a:extLst>
          </p:cNvPr>
          <p:cNvCxnSpPr>
            <a:stCxn id="15" idx="2"/>
          </p:cNvCxnSpPr>
          <p:nvPr/>
        </p:nvCxnSpPr>
        <p:spPr bwMode="auto">
          <a:xfrm>
            <a:off x="8165036" y="15396432"/>
            <a:ext cx="796625" cy="270375"/>
          </a:xfrm>
          <a:prstGeom prst="straightConnector1">
            <a:avLst/>
          </a:prstGeom>
          <a:solidFill>
            <a:srgbClr val="00B8FF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18E1DAF0-B955-1B42-03C0-F829BA0433D3}"/>
              </a:ext>
            </a:extLst>
          </p:cNvPr>
          <p:cNvSpPr txBox="1"/>
          <p:nvPr/>
        </p:nvSpPr>
        <p:spPr>
          <a:xfrm>
            <a:off x="7602221" y="14796268"/>
            <a:ext cx="1125629" cy="6001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pt-BR" sz="1100" dirty="0">
                <a:solidFill>
                  <a:schemeClr val="tx1"/>
                </a:solidFill>
              </a:rPr>
              <a:t>Descolamento </a:t>
            </a:r>
          </a:p>
          <a:p>
            <a:pPr algn="ctr"/>
            <a:r>
              <a:rPr lang="pt-BR" sz="1100" dirty="0">
                <a:solidFill>
                  <a:schemeClr val="tx1"/>
                </a:solidFill>
              </a:rPr>
              <a:t>de </a:t>
            </a:r>
          </a:p>
          <a:p>
            <a:pPr algn="ctr"/>
            <a:r>
              <a:rPr lang="pt-BR" sz="1100" dirty="0">
                <a:solidFill>
                  <a:schemeClr val="tx1"/>
                </a:solidFill>
              </a:rPr>
              <a:t>camada</a:t>
            </a:r>
          </a:p>
        </p:txBody>
      </p: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81556950-D7B2-34C6-C659-8AAEDEEAA9DC}"/>
              </a:ext>
            </a:extLst>
          </p:cNvPr>
          <p:cNvSpPr txBox="1"/>
          <p:nvPr/>
        </p:nvSpPr>
        <p:spPr>
          <a:xfrm>
            <a:off x="7585223" y="15732372"/>
            <a:ext cx="1258679" cy="6001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pt-BR" sz="1100" dirty="0">
                <a:solidFill>
                  <a:schemeClr val="tx1"/>
                </a:solidFill>
              </a:rPr>
              <a:t>Desprendimento </a:t>
            </a:r>
          </a:p>
          <a:p>
            <a:pPr algn="ctr"/>
            <a:r>
              <a:rPr lang="pt-BR" sz="1100" dirty="0">
                <a:solidFill>
                  <a:schemeClr val="tx1"/>
                </a:solidFill>
              </a:rPr>
              <a:t>da </a:t>
            </a:r>
          </a:p>
          <a:p>
            <a:pPr algn="ctr"/>
            <a:r>
              <a:rPr lang="pt-BR" sz="1100" dirty="0">
                <a:solidFill>
                  <a:schemeClr val="tx1"/>
                </a:solidFill>
              </a:rPr>
              <a:t>mesa</a:t>
            </a:r>
          </a:p>
        </p:txBody>
      </p:sp>
      <p:cxnSp>
        <p:nvCxnSpPr>
          <p:cNvPr id="21" name="Conector de Seta Reta 20">
            <a:extLst>
              <a:ext uri="{FF2B5EF4-FFF2-40B4-BE49-F238E27FC236}">
                <a16:creationId xmlns:a16="http://schemas.microsoft.com/office/drawing/2014/main" id="{C83ACC1F-0F1E-88E5-5682-047F4E6F54B2}"/>
              </a:ext>
            </a:extLst>
          </p:cNvPr>
          <p:cNvCxnSpPr>
            <a:stCxn id="18" idx="2"/>
          </p:cNvCxnSpPr>
          <p:nvPr/>
        </p:nvCxnSpPr>
        <p:spPr bwMode="auto">
          <a:xfrm>
            <a:off x="8214563" y="16332536"/>
            <a:ext cx="1155354" cy="198198"/>
          </a:xfrm>
          <a:prstGeom prst="straightConnector1">
            <a:avLst/>
          </a:prstGeom>
          <a:solidFill>
            <a:srgbClr val="00B8FF"/>
          </a:solidFill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6" name="CaixaDeTexto 35">
            <a:extLst>
              <a:ext uri="{FF2B5EF4-FFF2-40B4-BE49-F238E27FC236}">
                <a16:creationId xmlns:a16="http://schemas.microsoft.com/office/drawing/2014/main" id="{4278A021-8CFE-8C14-ED79-768E2AF69C6C}"/>
              </a:ext>
            </a:extLst>
          </p:cNvPr>
          <p:cNvSpPr txBox="1"/>
          <p:nvPr/>
        </p:nvSpPr>
        <p:spPr>
          <a:xfrm>
            <a:off x="7526125" y="16884500"/>
            <a:ext cx="6439233" cy="2590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>
              <a:lnSpc>
                <a:spcPts val="1250"/>
              </a:lnSpc>
              <a:buClrTx/>
              <a:buFontTx/>
              <a:buNone/>
            </a:pPr>
            <a:r>
              <a:rPr lang="pt-BR" altLang="pt-BR" sz="1200" b="1" dirty="0">
                <a:solidFill>
                  <a:srgbClr val="000000"/>
                </a:solidFill>
              </a:rPr>
              <a:t>Figura 5: Testes de impressão com filamento reciclado.</a:t>
            </a:r>
          </a:p>
        </p:txBody>
      </p:sp>
      <p:pic>
        <p:nvPicPr>
          <p:cNvPr id="39" name="Imagem 38" descr="Uma imagem contendo no interior, mesa&#10;&#10;Descrição gerada automaticamente">
            <a:extLst>
              <a:ext uri="{FF2B5EF4-FFF2-40B4-BE49-F238E27FC236}">
                <a16:creationId xmlns:a16="http://schemas.microsoft.com/office/drawing/2014/main" id="{2859796C-3292-6B52-1286-863121C1C8F8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66" t="26048" r="1" b="6338"/>
          <a:stretch/>
        </p:blipFill>
        <p:spPr bwMode="auto">
          <a:xfrm>
            <a:off x="9118248" y="5274969"/>
            <a:ext cx="1465763" cy="216636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0" name="CaixaDeTexto 39">
            <a:extLst>
              <a:ext uri="{FF2B5EF4-FFF2-40B4-BE49-F238E27FC236}">
                <a16:creationId xmlns:a16="http://schemas.microsoft.com/office/drawing/2014/main" id="{79F88749-A3D4-F538-2548-EE9CF8C34E53}"/>
              </a:ext>
            </a:extLst>
          </p:cNvPr>
          <p:cNvSpPr txBox="1"/>
          <p:nvPr/>
        </p:nvSpPr>
        <p:spPr>
          <a:xfrm>
            <a:off x="7993552" y="7496804"/>
            <a:ext cx="5686803" cy="425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>
              <a:lnSpc>
                <a:spcPts val="1250"/>
              </a:lnSpc>
              <a:buClrTx/>
              <a:buFontTx/>
              <a:buNone/>
            </a:pPr>
            <a:r>
              <a:rPr lang="pt-BR" altLang="pt-BR" sz="1200" b="1" dirty="0">
                <a:solidFill>
                  <a:srgbClr val="000000"/>
                </a:solidFill>
              </a:rPr>
              <a:t>Figura 3: (a) Primeiro filamento produzido sem uniformidade, (b) sistema de tração para padronização do diâmetro do filamento. </a:t>
            </a:r>
          </a:p>
        </p:txBody>
      </p:sp>
      <p:sp>
        <p:nvSpPr>
          <p:cNvPr id="41" name="CaixaDeTexto 40">
            <a:extLst>
              <a:ext uri="{FF2B5EF4-FFF2-40B4-BE49-F238E27FC236}">
                <a16:creationId xmlns:a16="http://schemas.microsoft.com/office/drawing/2014/main" id="{B744FFEA-6824-6663-4774-CF11ADC0B4F0}"/>
              </a:ext>
            </a:extLst>
          </p:cNvPr>
          <p:cNvSpPr txBox="1"/>
          <p:nvPr/>
        </p:nvSpPr>
        <p:spPr>
          <a:xfrm>
            <a:off x="8092377" y="12232967"/>
            <a:ext cx="5686803" cy="2590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>
              <a:lnSpc>
                <a:spcPts val="1250"/>
              </a:lnSpc>
              <a:buClrTx/>
              <a:buFontTx/>
              <a:buNone/>
            </a:pPr>
            <a:r>
              <a:rPr lang="pt-BR" altLang="pt-BR" sz="1200" b="1" dirty="0">
                <a:solidFill>
                  <a:srgbClr val="000000"/>
                </a:solidFill>
              </a:rPr>
              <a:t>Figura 4: Filamentos produzidos.</a:t>
            </a:r>
          </a:p>
        </p:txBody>
      </p:sp>
      <p:sp>
        <p:nvSpPr>
          <p:cNvPr id="42" name="Text Box 12">
            <a:extLst>
              <a:ext uri="{FF2B5EF4-FFF2-40B4-BE49-F238E27FC236}">
                <a16:creationId xmlns:a16="http://schemas.microsoft.com/office/drawing/2014/main" id="{FA013FA4-DAA7-59CB-83E0-9FF167F45E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69552" y="17244540"/>
            <a:ext cx="6010275" cy="547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215900" indent="-19050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ts val="25"/>
              </a:spcBef>
              <a:spcAft>
                <a:spcPts val="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  <a:tab pos="9434513" algn="l"/>
                <a:tab pos="9883775" algn="l"/>
                <a:tab pos="10333038" algn="l"/>
                <a:tab pos="10782300" algn="l"/>
              </a:tabLst>
              <a:defRPr sz="2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>
              <a:lnSpc>
                <a:spcPct val="150000"/>
              </a:lnSpc>
              <a:buClrTx/>
              <a:buFontTx/>
              <a:buNone/>
            </a:pPr>
            <a:r>
              <a:rPr lang="pt-BR" altLang="pt-BR" sz="1600" b="1" dirty="0">
                <a:solidFill>
                  <a:srgbClr val="000000"/>
                </a:solidFill>
              </a:rPr>
              <a:t>CONCLUSÃO</a:t>
            </a:r>
          </a:p>
        </p:txBody>
      </p:sp>
      <p:sp>
        <p:nvSpPr>
          <p:cNvPr id="46" name="CaixaDeTexto 45">
            <a:extLst>
              <a:ext uri="{FF2B5EF4-FFF2-40B4-BE49-F238E27FC236}">
                <a16:creationId xmlns:a16="http://schemas.microsoft.com/office/drawing/2014/main" id="{087C191D-4E96-20EA-F506-04E0B435EDDC}"/>
              </a:ext>
            </a:extLst>
          </p:cNvPr>
          <p:cNvSpPr txBox="1"/>
          <p:nvPr/>
        </p:nvSpPr>
        <p:spPr>
          <a:xfrm>
            <a:off x="7324222" y="17676588"/>
            <a:ext cx="7221691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73050" algn="just"/>
            <a:r>
              <a:rPr lang="pt-BR" sz="1800" dirty="0">
                <a:solidFill>
                  <a:srgbClr val="000000"/>
                </a:solidFill>
              </a:rPr>
              <a:t>Filamento reciclado mantém a flexibilidade e homogeneidade. Para impressão de objetos, estudos mais aprofundados das variáveis velocidade, temperatura do bico e da mesa serão feitos.</a:t>
            </a:r>
          </a:p>
          <a:p>
            <a:pPr algn="just"/>
            <a:endParaRPr lang="pt-BR" sz="1400" dirty="0">
              <a:solidFill>
                <a:schemeClr val="tx1"/>
              </a:solidFill>
            </a:endParaRPr>
          </a:p>
        </p:txBody>
      </p:sp>
      <p:pic>
        <p:nvPicPr>
          <p:cNvPr id="13" name="Imagem 12">
            <a:extLst>
              <a:ext uri="{FF2B5EF4-FFF2-40B4-BE49-F238E27FC236}">
                <a16:creationId xmlns:a16="http://schemas.microsoft.com/office/drawing/2014/main" id="{51449307-80BC-2C29-301D-3A7E96321DD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5645" y="9660659"/>
            <a:ext cx="6248400" cy="131445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o Office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ts val="25"/>
          </a:spcBef>
          <a:spcAft>
            <a:spcPts val="2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pt-BR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ＭＳ Ｐゴシック" panose="020B0600070205080204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ts val="25"/>
          </a:spcBef>
          <a:spcAft>
            <a:spcPts val="25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pt-BR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ＭＳ Ｐゴシック" panose="020B0600070205080204" pitchFamily="34" charset="-128"/>
          </a:defRPr>
        </a:defPPr>
      </a:lstStyle>
    </a:lnDef>
  </a:objectDefaults>
  <a:extraClrSchemeLst>
    <a:extraClrScheme>
      <a:clrScheme name="Tema do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o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6988</TotalTime>
  <Words>756</Words>
  <Application>Microsoft Office PowerPoint</Application>
  <PresentationFormat>Personalizar</PresentationFormat>
  <Paragraphs>53</Paragraphs>
  <Slides>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4" baseType="lpstr">
      <vt:lpstr>Arial</vt:lpstr>
      <vt:lpstr>Times New Roman</vt:lpstr>
      <vt:lpstr>Tema do Office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.</dc:creator>
  <cp:lastModifiedBy>Rômulo Maziero</cp:lastModifiedBy>
  <cp:revision>37</cp:revision>
  <cp:lastPrinted>2022-11-20T17:13:31Z</cp:lastPrinted>
  <dcterms:modified xsi:type="dcterms:W3CDTF">2023-12-27T01:52:34Z</dcterms:modified>
</cp:coreProperties>
</file>