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2404050" cy="43205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000000"/>
          </p15:clr>
        </p15:guide>
        <p15:guide id="2" pos="10206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jZHKVm6iyNFEM6nP/BKzo1UPF0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25" d="100"/>
          <a:sy n="25" d="100"/>
        </p:scale>
        <p:origin x="840" y="18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‹nº›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" name="Google Shape;2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dt" idx="10"/>
          </p:nvPr>
        </p:nvSpPr>
        <p:spPr>
          <a:xfrm>
            <a:off x="2430462" y="39365237"/>
            <a:ext cx="675005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ftr" idx="11"/>
          </p:nvPr>
        </p:nvSpPr>
        <p:spPr>
          <a:xfrm>
            <a:off x="11071225" y="39365237"/>
            <a:ext cx="1026160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23223537" y="39365237"/>
            <a:ext cx="675005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2430462" y="3840162"/>
            <a:ext cx="2754312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99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2430462" y="12480925"/>
            <a:ext cx="27543125" cy="259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marL="457200" marR="0" lvl="0" indent="-1149350" algn="l" rtl="0">
              <a:lnSpc>
                <a:spcPct val="100000"/>
              </a:lnSpc>
              <a:spcBef>
                <a:spcPts val="2900"/>
              </a:spcBef>
              <a:spcAft>
                <a:spcPts val="0"/>
              </a:spcAft>
              <a:buClr>
                <a:srgbClr val="000000"/>
              </a:buClr>
              <a:buSzPts val="14500"/>
              <a:buFont typeface="Calibri"/>
              <a:buChar char="•"/>
              <a:defRPr sz="14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1035050" algn="l" rtl="0">
              <a:lnSpc>
                <a:spcPct val="100000"/>
              </a:lnSpc>
              <a:spcBef>
                <a:spcPts val="2540"/>
              </a:spcBef>
              <a:spcAft>
                <a:spcPts val="0"/>
              </a:spcAft>
              <a:buClr>
                <a:srgbClr val="000000"/>
              </a:buClr>
              <a:buSzPts val="12700"/>
              <a:buFont typeface="Calibri"/>
              <a:buChar char="–"/>
              <a:defRPr sz="127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920750" algn="l" rtl="0">
              <a:lnSpc>
                <a:spcPct val="100000"/>
              </a:lnSpc>
              <a:spcBef>
                <a:spcPts val="2180"/>
              </a:spcBef>
              <a:spcAft>
                <a:spcPts val="0"/>
              </a:spcAft>
              <a:buClr>
                <a:srgbClr val="000000"/>
              </a:buClr>
              <a:buSzPts val="10900"/>
              <a:buFont typeface="Calibri"/>
              <a:buChar char="•"/>
              <a:defRPr sz="109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–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»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»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»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»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8001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Calibri"/>
              <a:buChar char="»"/>
              <a:defRPr sz="9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2430462" y="39365237"/>
            <a:ext cx="675005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11071225" y="39365237"/>
            <a:ext cx="1026160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23223537" y="39365237"/>
            <a:ext cx="6750050" cy="288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3650" tIns="206825" rIns="413650" bIns="206825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Times New Roman"/>
              <a:buNone/>
              <a:defRPr sz="63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"/>
          <p:cNvSpPr txBox="1"/>
          <p:nvPr/>
        </p:nvSpPr>
        <p:spPr>
          <a:xfrm>
            <a:off x="1146175" y="1467421"/>
            <a:ext cx="30596648" cy="41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/>
              <a:buNone/>
            </a:pP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Influência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Rejeitos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Carvão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Mineral e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Rejeitos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Fibra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Óptica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Blocos</a:t>
            </a:r>
            <a:r>
              <a:rPr lang="en-US" sz="8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8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Argamassa</a:t>
            </a:r>
            <a:endParaRPr sz="8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1"/>
          <p:cNvSpPr txBox="1"/>
          <p:nvPr/>
        </p:nvSpPr>
        <p:spPr>
          <a:xfrm>
            <a:off x="903701" y="4393238"/>
            <a:ext cx="22550126" cy="3253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 typeface="Calibri"/>
              <a:buNone/>
            </a:pPr>
            <a:r>
              <a:rPr lang="pt-BR" sz="4000" b="1" dirty="0"/>
              <a:t>Autora: Júlia Cristina Costa Rodrigues – Curso Técnico em Edificações Centro de Estadual de Educação Profissional de Curitiba - CEEP Curitiba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 typeface="Calibri"/>
              <a:buNone/>
            </a:pPr>
            <a:r>
              <a:rPr lang="pt-BR" sz="4000" b="1" dirty="0" err="1"/>
              <a:t>Email</a:t>
            </a:r>
            <a:r>
              <a:rPr lang="pt-BR" sz="4000" b="1" dirty="0"/>
              <a:t>: julia.costa.rodrigues@escola.pr.gov.br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Font typeface="Calibri"/>
              <a:buNone/>
            </a:pPr>
            <a:r>
              <a:rPr lang="pt-BR" sz="4000" b="1" dirty="0"/>
              <a:t>Orientador: Fábio Cesar </a:t>
            </a:r>
            <a:r>
              <a:rPr lang="pt-BR" sz="4000" b="1" dirty="0" err="1"/>
              <a:t>Bimbati</a:t>
            </a:r>
            <a:r>
              <a:rPr lang="pt-BR" sz="4000" b="1" dirty="0"/>
              <a:t> - Curso Técnico em Edificações Centro de Estadual de Educação Profissional de Curitiba</a:t>
            </a:r>
            <a:endParaRPr sz="4000" b="1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" name="Google Shape;25;p1"/>
          <p:cNvSpPr txBox="1"/>
          <p:nvPr/>
        </p:nvSpPr>
        <p:spPr>
          <a:xfrm>
            <a:off x="1100850" y="15392663"/>
            <a:ext cx="14400300" cy="2993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METODOLOGIA</a:t>
            </a:r>
            <a:endParaRPr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4000" dirty="0"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pt-BR" sz="4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programa experimental que será realizado nesta pesquisa, especificando a caracterização dos materiais, a sequência dos ensaios e a análise dos dados dimensionados obtidos.</a:t>
            </a:r>
            <a:endParaRPr sz="4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" name="Google Shape;26;p1"/>
          <p:cNvSpPr txBox="1"/>
          <p:nvPr/>
        </p:nvSpPr>
        <p:spPr>
          <a:xfrm>
            <a:off x="16202024" y="8677050"/>
            <a:ext cx="15101175" cy="9949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CONCLUSÃO/CONSIDERAÇÕES</a:t>
            </a:r>
            <a:r>
              <a:rPr lang="en-US" sz="6000" b="1" dirty="0"/>
              <a:t> </a:t>
            </a:r>
            <a:r>
              <a:rPr lang="en-US" sz="6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FINAIS</a:t>
            </a:r>
            <a:endParaRPr lang="pt-BR"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/>
            <a:r>
              <a:rPr lang="pt-BR" sz="4000" dirty="0">
                <a:effectLst/>
                <a:latin typeface="+mj-lt"/>
                <a:ea typeface="Times New Roman" panose="02020603050405020304" pitchFamily="18" charset="0"/>
              </a:rPr>
              <a:t>Os experimentos revelaram que a adição de resíduos de fibra óptica nos blocos de argamassa resultou em um aumento significativo na resistência à compressão e na tenacidade do material compósito. Além disso, foi observada uma redução na porosidade dos blocos, indicando uma melhoria na durabilidade e resistência à penetração de água. Esses resultados são promissores para a utilização desses compósitos em aplicações estruturais, onde a resistência e a durabilidade são critérios importantes, tornando a fibra óptica uma alternativa sustentável na construção civil. O uso do rejeito de carvão mineral em substituição à areia, deve ser estudo com teores menores, afim de se obter melhores resultados, embora os blocos apresentem características coerentes com blocos de vedação, diferente dos blocos co</a:t>
            </a:r>
            <a:r>
              <a:rPr lang="pt-BR" sz="4000" dirty="0">
                <a:latin typeface="+mj-lt"/>
                <a:ea typeface="Times New Roman" panose="02020603050405020304" pitchFamily="18" charset="0"/>
              </a:rPr>
              <a:t>m fibra óptica, que apresentam características adequadas a blocos estruturais. </a:t>
            </a:r>
            <a:endParaRPr lang="pt-BR" sz="4000" dirty="0"/>
          </a:p>
        </p:txBody>
      </p:sp>
      <p:sp>
        <p:nvSpPr>
          <p:cNvPr id="28" name="Google Shape;28;p1"/>
          <p:cNvSpPr txBox="1"/>
          <p:nvPr/>
        </p:nvSpPr>
        <p:spPr>
          <a:xfrm>
            <a:off x="903701" y="28374227"/>
            <a:ext cx="14400300" cy="12172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RESULTADOS E DISCUSSÃO</a:t>
            </a:r>
            <a:endParaRPr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4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consistência da argamassa apresentou valor inferior ao de norma, com uma média de 240,7 mm.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4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Observou-se um aumento na resistência à compressão em relação ao bloco de referência, nos blocos com adição de fibra óptica com teor de 3% em 50.0%, enquanto para os blocos com teor de 5% o aumento de resistência à compressão foi de 21,6%. Já o bloco com substituição de rejeito de carvão mineral à areia, houve uma perda de resistência a compressão de 35,2%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4000" dirty="0">
                <a:solidFill>
                  <a:schemeClr val="dk1"/>
                </a:solidFill>
              </a:rPr>
              <a:t>Em relação a absorção de água por capilaridade, os blocos de com adição de fibra óptica e os blocos com substituição de resíduo de carvão mineral à areia, apresentaram um valor maior em relação aos blocos de referência.</a:t>
            </a:r>
            <a:endParaRPr sz="4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Já a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densidade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estado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endurecido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apresentou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todos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blocos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relação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bloco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referência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apresentou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0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variação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inferior à 0,3%.</a:t>
            </a:r>
            <a:endParaRPr sz="4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"/>
          <p:cNvSpPr txBox="1"/>
          <p:nvPr/>
        </p:nvSpPr>
        <p:spPr>
          <a:xfrm rot="10800000" flipH="1">
            <a:off x="1175475" y="907400"/>
            <a:ext cx="30053100" cy="50700"/>
          </a:xfrm>
          <a:prstGeom prst="rect">
            <a:avLst/>
          </a:prstGeom>
          <a:solidFill>
            <a:srgbClr val="002060"/>
          </a:solidFill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" name="Google Shape;31;p1"/>
          <p:cNvSpPr txBox="1"/>
          <p:nvPr/>
        </p:nvSpPr>
        <p:spPr>
          <a:xfrm>
            <a:off x="1221537" y="7858688"/>
            <a:ext cx="29961000" cy="45900"/>
          </a:xfrm>
          <a:prstGeom prst="rect">
            <a:avLst/>
          </a:prstGeom>
          <a:solidFill>
            <a:srgbClr val="002B7B"/>
          </a:solidFill>
          <a:ln w="381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" name="Google Shape;32;p1"/>
          <p:cNvSpPr txBox="1"/>
          <p:nvPr/>
        </p:nvSpPr>
        <p:spPr>
          <a:xfrm>
            <a:off x="1146175" y="8677050"/>
            <a:ext cx="14398500" cy="6708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INTRODUÇÃO</a:t>
            </a:r>
            <a:endParaRPr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>
              <a:spcBef>
                <a:spcPts val="480"/>
              </a:spcBef>
              <a:buSzPts val="2400"/>
            </a:pPr>
            <a:r>
              <a:rPr lang="pt-BR" sz="4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intensificação da poluição ambiental nos últimos anos aumentou a conscientização da sociedade sobre os problemas associados com a acumulação de subprodutos industriais e resíduos. Dentre os muitos rejeitos que causam problemas ambientais está o resíduo de carvão mineral e o resíduo de carvão mineral. O objetivo deste trabalho é caracterizar a viabilidade do uso de resíduo de fibra óptica e o uso de rejeito de carvão mineral em substituição à areia, na confecção de blocos de argamassa.</a:t>
            </a:r>
            <a:endParaRPr lang="pt-BR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6" name="Google Shape;36;p1"/>
          <p:cNvSpPr txBox="1"/>
          <p:nvPr/>
        </p:nvSpPr>
        <p:spPr>
          <a:xfrm>
            <a:off x="17077114" y="25561866"/>
            <a:ext cx="12484818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Figura</a:t>
            </a: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/>
              <a:t>2</a:t>
            </a: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Moldagem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Blocos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Argamassa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Blocos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Confecionados</a:t>
            </a:r>
            <a:endParaRPr sz="24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Autor (2023).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" name="Google Shape;39;p1"/>
          <p:cNvPicPr preferRelativeResize="0"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286718" y="18854390"/>
            <a:ext cx="6305160" cy="64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1"/>
          <p:cNvPicPr preferRelativeResize="0"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77114" y="18854390"/>
            <a:ext cx="5955819" cy="64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31B2E5B-3713-E5DC-8C98-4225761F4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475" y="18382669"/>
            <a:ext cx="14405149" cy="8820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Google Shape;36;p1">
            <a:extLst>
              <a:ext uri="{FF2B5EF4-FFF2-40B4-BE49-F238E27FC236}">
                <a16:creationId xmlns:a16="http://schemas.microsoft.com/office/drawing/2014/main" id="{5C1F6CF8-53B0-AB34-78EF-B654B0F44216}"/>
              </a:ext>
            </a:extLst>
          </p:cNvPr>
          <p:cNvSpPr txBox="1"/>
          <p:nvPr/>
        </p:nvSpPr>
        <p:spPr>
          <a:xfrm>
            <a:off x="1022374" y="27281653"/>
            <a:ext cx="1248481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Figura</a:t>
            </a: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1 –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Programa Experimental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7;p1">
            <a:extLst>
              <a:ext uri="{FF2B5EF4-FFF2-40B4-BE49-F238E27FC236}">
                <a16:creationId xmlns:a16="http://schemas.microsoft.com/office/drawing/2014/main" id="{69740B51-2F43-42A9-72AA-7753776449A9}"/>
              </a:ext>
            </a:extLst>
          </p:cNvPr>
          <p:cNvSpPr txBox="1"/>
          <p:nvPr/>
        </p:nvSpPr>
        <p:spPr>
          <a:xfrm>
            <a:off x="16202025" y="26669874"/>
            <a:ext cx="15101174" cy="15313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US" sz="6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REFERÊNCIAS 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PT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ÁLVAREZ, Iracema Dávila; SARAVIA SOSA, María. </a:t>
            </a:r>
            <a:r>
              <a:rPr lang="pt-PT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Refuerzo de hormigón mediante la incorporación de fibras sintéticas provenientes de residuos post-consumo de fibra óptica</a:t>
            </a:r>
            <a:r>
              <a:rPr lang="pt-PT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,2017. Estudios preliminares. Tesina. Universidad de la República (Uruguay). Facultad de Arquitectura, Diseño y Urbanismo. Disponível em: &lt;</a:t>
            </a:r>
            <a:r>
              <a:rPr lang="pt-BR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https://hdl.handle.net/20.500.12008/31595</a:t>
            </a:r>
            <a:r>
              <a:rPr lang="pt-PT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&gt;. Acesso em: 10 abri. 2023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CANEDA-MARTÍNEZ, L., MEDINA, C., DE ROJAS, M.I.S.,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 al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“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Water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transport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binary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eco-cements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containing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coal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mining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waste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.”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Concrete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Composites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104, p. 1-8, 2019.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GANDRA, Alana.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Índice de reciclagem no Brasil é de apenas 4%, diz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Abrelpe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2022. Agencia Brasil. Disponível em: &lt;https://agenciabrasil.ebc.com.br/geral/noticia/2022-06/indice-de-reciclagem-no-brasil-e-de-4-diz-abrelpe&gt;. Acesso em: 10 maio 2023.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LIMA, J.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Avaliação das consequências da produção de concreto no Brasil para as mudanças climáticas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São Paulo: Tese (Doutorado em Engenharia) - Escola Politécnica da Universidade de São Paulo, Departamento de Engenharia de Construção Civil, EPUSP, 2010.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MACEDO, A. M. A.; ZANELATO, E. B.; MANHÃES, A. L. F.; AZEVEDO, A. R. G.; MARVILA, M. T.; MONTEIRO, S. N.; ALEXANDRE, J.; PETRUCCI, L. J. T.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Influência da incorporação de RCD em argamassas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74º Congresso Anual da ABM –Internacional, parte integrante da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ABMWeek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São Paulo, 01 a 03 de outubro de 2019.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MEJIA-BALLESTEROS, J.E., SAVASTANO JR, H., FIORELLI, J.,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 al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“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Effect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mineral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additions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on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microstructure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properties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blended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matrices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for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fibre-cement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applications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.”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Concrete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Composites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98, p. 49-60, 2019.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STARK, J.,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“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Recent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advances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field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hydration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microstructure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analysis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.”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concrete </a:t>
            </a:r>
            <a:r>
              <a:rPr lang="pt-BR" sz="24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research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41, n. 7, p. 666-678, 2011.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SETIN JUNIOR, Antônio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Belin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Desenvolvimento de um processo tecnológico para a reciclagem de descartes de cabos de fibra óptica. </a:t>
            </a:r>
            <a:r>
              <a:rPr lang="pt-BR" sz="2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SETIN JUNIOR, Antônio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Belin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Desenvolvimento de um processo tecnológico para a reciclagem de descartes de cabos de fibra óptica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Orientador: Haroldo Araújo Pontes. 2019. Dissertação (Mestrado em Engenharia) - Universidade Federal do Paraná, Curitiba, 2019. Disponível em: &lt;https://acervodigital.ufpr.br/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handle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/1884/66157&gt;. Acesso em: 7 maio 2023.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YAGÜE, S.; SÁNCHEZ, I.; VIGIL DE LA VILLA, R.; GARCÍA-GIMÉNEZ, R.; ZAPARDIEL, A.; FRÍAS, M.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Coal-mining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tailings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as a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pozzolanic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material in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cements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industry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Minerals, v. 8, n. 2, p. 46, 2018.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XAVIER,  L.  et  al.  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“</a:t>
            </a:r>
            <a:r>
              <a:rPr lang="pt-BR" sz="24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Urban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mining  </a:t>
            </a:r>
            <a:r>
              <a:rPr lang="pt-BR" sz="24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e-</a:t>
            </a:r>
            <a:r>
              <a:rPr lang="pt-BR" sz="24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waste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management  in  South  </a:t>
            </a:r>
            <a:r>
              <a:rPr lang="pt-BR" sz="24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America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 In: </a:t>
            </a:r>
            <a:r>
              <a:rPr lang="pt-BR" sz="2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Symposium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on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Urban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Mining </a:t>
            </a:r>
            <a:r>
              <a:rPr lang="pt-BR" sz="2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Circular </a:t>
            </a:r>
            <a:r>
              <a:rPr lang="pt-BR" sz="2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Economy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21-23, Bergamo, Italy, May 2018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48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C5E24A6-61D5-4DE9-8D3F-C0ADE43BEB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24026" y="2848094"/>
            <a:ext cx="9194135" cy="484946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1086</Words>
  <Application>Microsoft Office PowerPoint</Application>
  <PresentationFormat>Personalizar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默认设计模板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apcrodrigues.pr@gmail.com</cp:lastModifiedBy>
  <cp:revision>3</cp:revision>
  <dcterms:modified xsi:type="dcterms:W3CDTF">2023-12-25T14:40:00Z</dcterms:modified>
</cp:coreProperties>
</file>