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2404050" cy="43205400"/>
  <p:notesSz cx="6934200" cy="92202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3608">
          <p15:clr>
            <a:srgbClr val="A4A3A4"/>
          </p15:clr>
        </p15:guide>
        <p15:guide id="2" pos="10206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7" roundtripDataSignature="AMtx7mgXk5+7Xnyofi+fYZO5kGqoJyrv1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40" d="100"/>
          <a:sy n="40" d="100"/>
        </p:scale>
        <p:origin x="-538" y="-6931"/>
      </p:cViewPr>
      <p:guideLst>
        <p:guide orient="horz" pos="13608"/>
        <p:guide pos="1020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55925" y="691500"/>
            <a:ext cx="4623025" cy="3457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93400" y="4379575"/>
            <a:ext cx="5547350" cy="414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93400" y="4379575"/>
            <a:ext cx="5547350" cy="41490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70113" y="692150"/>
            <a:ext cx="2593975" cy="3457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2430304" y="13421680"/>
            <a:ext cx="27543443" cy="9261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4860608" y="24483060"/>
            <a:ext cx="22682835" cy="11041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t" anchorCtr="0">
            <a:normAutofit/>
          </a:bodyPr>
          <a:lstStyle>
            <a:lvl1pPr lvl="0" algn="ctr">
              <a:spcBef>
                <a:spcPts val="3020"/>
              </a:spcBef>
              <a:spcAft>
                <a:spcPts val="0"/>
              </a:spcAft>
              <a:buClr>
                <a:srgbClr val="888888"/>
              </a:buClr>
              <a:buSzPts val="151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2640"/>
              </a:spcBef>
              <a:spcAft>
                <a:spcPts val="0"/>
              </a:spcAft>
              <a:buClr>
                <a:srgbClr val="888888"/>
              </a:buClr>
              <a:buSzPts val="132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2260"/>
              </a:spcBef>
              <a:spcAft>
                <a:spcPts val="0"/>
              </a:spcAft>
              <a:buClr>
                <a:srgbClr val="888888"/>
              </a:buClr>
              <a:buSzPts val="113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900"/>
              </a:spcBef>
              <a:spcAft>
                <a:spcPts val="0"/>
              </a:spcAft>
              <a:buClr>
                <a:srgbClr val="888888"/>
              </a:buClr>
              <a:buSzPts val="95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900"/>
              </a:spcBef>
              <a:spcAft>
                <a:spcPts val="0"/>
              </a:spcAft>
              <a:buClr>
                <a:srgbClr val="888888"/>
              </a:buClr>
              <a:buSzPts val="95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900"/>
              </a:spcBef>
              <a:spcAft>
                <a:spcPts val="0"/>
              </a:spcAft>
              <a:buClr>
                <a:srgbClr val="888888"/>
              </a:buClr>
              <a:buSzPts val="95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900"/>
              </a:spcBef>
              <a:spcAft>
                <a:spcPts val="0"/>
              </a:spcAft>
              <a:buClr>
                <a:srgbClr val="888888"/>
              </a:buClr>
              <a:buSzPts val="95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900"/>
              </a:spcBef>
              <a:spcAft>
                <a:spcPts val="0"/>
              </a:spcAft>
              <a:buClr>
                <a:srgbClr val="888888"/>
              </a:buClr>
              <a:buSzPts val="95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900"/>
              </a:spcBef>
              <a:spcAft>
                <a:spcPts val="0"/>
              </a:spcAft>
              <a:buClr>
                <a:srgbClr val="888888"/>
              </a:buClr>
              <a:buSzPts val="95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16202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11071384" y="40045008"/>
            <a:ext cx="10261283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232229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1620203" y="1730219"/>
            <a:ext cx="29163645" cy="72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1620203" y="10081263"/>
            <a:ext cx="29163645" cy="285135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16202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11071384" y="40045008"/>
            <a:ext cx="10261283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232229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2559696" y="27763473"/>
            <a:ext cx="27543443" cy="8581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900"/>
              <a:buFont typeface="Calibri"/>
              <a:buNone/>
              <a:defRPr sz="189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2559696" y="18312295"/>
            <a:ext cx="27543443" cy="9451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b" anchorCtr="0">
            <a:normAutofit/>
          </a:bodyPr>
          <a:lstStyle>
            <a:lvl1pPr marL="457200" lvl="0" indent="-228600" algn="l">
              <a:spcBef>
                <a:spcPts val="1900"/>
              </a:spcBef>
              <a:spcAft>
                <a:spcPts val="0"/>
              </a:spcAft>
              <a:buClr>
                <a:srgbClr val="888888"/>
              </a:buClr>
              <a:buSzPts val="9500"/>
              <a:buNone/>
              <a:defRPr sz="95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1700"/>
              </a:spcBef>
              <a:spcAft>
                <a:spcPts val="0"/>
              </a:spcAft>
              <a:buClr>
                <a:srgbClr val="888888"/>
              </a:buClr>
              <a:buSzPts val="8500"/>
              <a:buNone/>
              <a:defRPr sz="85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520"/>
              </a:spcBef>
              <a:spcAft>
                <a:spcPts val="0"/>
              </a:spcAft>
              <a:buClr>
                <a:srgbClr val="888888"/>
              </a:buClr>
              <a:buSzPts val="7600"/>
              <a:buNone/>
              <a:defRPr sz="7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320"/>
              </a:spcBef>
              <a:spcAft>
                <a:spcPts val="0"/>
              </a:spcAft>
              <a:buClr>
                <a:srgbClr val="888888"/>
              </a:buClr>
              <a:buSzPts val="6600"/>
              <a:buNone/>
              <a:defRPr sz="66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320"/>
              </a:spcBef>
              <a:spcAft>
                <a:spcPts val="0"/>
              </a:spcAft>
              <a:buClr>
                <a:srgbClr val="888888"/>
              </a:buClr>
              <a:buSzPts val="6600"/>
              <a:buNone/>
              <a:defRPr sz="66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320"/>
              </a:spcBef>
              <a:spcAft>
                <a:spcPts val="0"/>
              </a:spcAft>
              <a:buClr>
                <a:srgbClr val="888888"/>
              </a:buClr>
              <a:buSzPts val="6600"/>
              <a:buNone/>
              <a:defRPr sz="66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320"/>
              </a:spcBef>
              <a:spcAft>
                <a:spcPts val="0"/>
              </a:spcAft>
              <a:buClr>
                <a:srgbClr val="888888"/>
              </a:buClr>
              <a:buSzPts val="6600"/>
              <a:buNone/>
              <a:defRPr sz="66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320"/>
              </a:spcBef>
              <a:spcAft>
                <a:spcPts val="0"/>
              </a:spcAft>
              <a:buClr>
                <a:srgbClr val="888888"/>
              </a:buClr>
              <a:buSzPts val="6600"/>
              <a:buNone/>
              <a:defRPr sz="66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320"/>
              </a:spcBef>
              <a:spcAft>
                <a:spcPts val="0"/>
              </a:spcAft>
              <a:buClr>
                <a:srgbClr val="888888"/>
              </a:buClr>
              <a:buSzPts val="6600"/>
              <a:buNone/>
              <a:defRPr sz="6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16202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11071384" y="40045008"/>
            <a:ext cx="10261283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232229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1620203" y="1730219"/>
            <a:ext cx="29163645" cy="72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1620202" y="10081263"/>
            <a:ext cx="14311789" cy="285135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t" anchorCtr="0">
            <a:normAutofit/>
          </a:bodyPr>
          <a:lstStyle>
            <a:lvl1pPr marL="457200" lvl="0" indent="-106680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ts val="13200"/>
              <a:buChar char="•"/>
              <a:defRPr sz="13200"/>
            </a:lvl1pPr>
            <a:lvl2pPr marL="914400" lvl="1" indent="-946150" algn="l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ts val="11300"/>
              <a:buChar char="–"/>
              <a:defRPr sz="11300"/>
            </a:lvl2pPr>
            <a:lvl3pPr marL="1371600" lvl="2" indent="-831850" algn="l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Char char="•"/>
              <a:defRPr sz="9500"/>
            </a:lvl3pPr>
            <a:lvl4pPr marL="1828800" lvl="3" indent="-76835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Char char="–"/>
              <a:defRPr sz="8500"/>
            </a:lvl4pPr>
            <a:lvl5pPr marL="2286000" lvl="4" indent="-76835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Char char="»"/>
              <a:defRPr sz="8500"/>
            </a:lvl5pPr>
            <a:lvl6pPr marL="2743200" lvl="5" indent="-76835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Char char="•"/>
              <a:defRPr sz="8500"/>
            </a:lvl6pPr>
            <a:lvl7pPr marL="3200400" lvl="6" indent="-76835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Char char="•"/>
              <a:defRPr sz="8500"/>
            </a:lvl7pPr>
            <a:lvl8pPr marL="3657600" lvl="7" indent="-76835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Char char="•"/>
              <a:defRPr sz="8500"/>
            </a:lvl8pPr>
            <a:lvl9pPr marL="4114800" lvl="8" indent="-76835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Char char="•"/>
              <a:defRPr sz="8500"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16472059" y="10081263"/>
            <a:ext cx="14311789" cy="285135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t" anchorCtr="0">
            <a:normAutofit/>
          </a:bodyPr>
          <a:lstStyle>
            <a:lvl1pPr marL="457200" lvl="0" indent="-106680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ts val="13200"/>
              <a:buChar char="•"/>
              <a:defRPr sz="13200"/>
            </a:lvl1pPr>
            <a:lvl2pPr marL="914400" lvl="1" indent="-946150" algn="l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ts val="11300"/>
              <a:buChar char="–"/>
              <a:defRPr sz="11300"/>
            </a:lvl2pPr>
            <a:lvl3pPr marL="1371600" lvl="2" indent="-831850" algn="l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Char char="•"/>
              <a:defRPr sz="9500"/>
            </a:lvl3pPr>
            <a:lvl4pPr marL="1828800" lvl="3" indent="-76835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Char char="–"/>
              <a:defRPr sz="8500"/>
            </a:lvl4pPr>
            <a:lvl5pPr marL="2286000" lvl="4" indent="-76835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Char char="»"/>
              <a:defRPr sz="8500"/>
            </a:lvl5pPr>
            <a:lvl6pPr marL="2743200" lvl="5" indent="-76835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Char char="•"/>
              <a:defRPr sz="8500"/>
            </a:lvl6pPr>
            <a:lvl7pPr marL="3200400" lvl="6" indent="-76835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Char char="•"/>
              <a:defRPr sz="8500"/>
            </a:lvl7pPr>
            <a:lvl8pPr marL="3657600" lvl="7" indent="-76835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Char char="•"/>
              <a:defRPr sz="8500"/>
            </a:lvl8pPr>
            <a:lvl9pPr marL="4114800" lvl="8" indent="-76835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Char char="•"/>
              <a:defRPr sz="8500"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16202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11071384" y="40045008"/>
            <a:ext cx="10261283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232229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1620203" y="1730219"/>
            <a:ext cx="29163645" cy="72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8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1620203" y="9671212"/>
            <a:ext cx="14317416" cy="40305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b" anchorCtr="0">
            <a:normAutofit/>
          </a:bodyPr>
          <a:lstStyle>
            <a:lvl1pPr marL="457200" lvl="0" indent="-228600" algn="l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ts val="11300"/>
              <a:buNone/>
              <a:defRPr sz="11300" b="1"/>
            </a:lvl1pPr>
            <a:lvl2pPr marL="914400" lvl="1" indent="-228600" algn="l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None/>
              <a:defRPr sz="9500" b="1"/>
            </a:lvl2pPr>
            <a:lvl3pPr marL="1371600" lvl="2" indent="-22860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None/>
              <a:defRPr sz="8500" b="1"/>
            </a:lvl3pPr>
            <a:lvl4pPr marL="1828800" lvl="3" indent="-2286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None/>
              <a:defRPr sz="7600" b="1"/>
            </a:lvl4pPr>
            <a:lvl5pPr marL="2286000" lvl="4" indent="-2286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None/>
              <a:defRPr sz="7600" b="1"/>
            </a:lvl5pPr>
            <a:lvl6pPr marL="2743200" lvl="5" indent="-2286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None/>
              <a:defRPr sz="7600" b="1"/>
            </a:lvl6pPr>
            <a:lvl7pPr marL="3200400" lvl="6" indent="-2286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None/>
              <a:defRPr sz="7600" b="1"/>
            </a:lvl7pPr>
            <a:lvl8pPr marL="3657600" lvl="7" indent="-2286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None/>
              <a:defRPr sz="7600" b="1"/>
            </a:lvl8pPr>
            <a:lvl9pPr marL="4114800" lvl="8" indent="-2286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None/>
              <a:defRPr sz="7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1620203" y="13701713"/>
            <a:ext cx="14317416" cy="248931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t" anchorCtr="0">
            <a:normAutofit/>
          </a:bodyPr>
          <a:lstStyle>
            <a:lvl1pPr marL="457200" lvl="0" indent="-946150" algn="l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ts val="11300"/>
              <a:buChar char="•"/>
              <a:defRPr sz="11300"/>
            </a:lvl1pPr>
            <a:lvl2pPr marL="914400" lvl="1" indent="-831850" algn="l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Char char="–"/>
              <a:defRPr sz="9500"/>
            </a:lvl2pPr>
            <a:lvl3pPr marL="1371600" lvl="2" indent="-76835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Char char="•"/>
              <a:defRPr sz="8500"/>
            </a:lvl3pPr>
            <a:lvl4pPr marL="1828800" lvl="3" indent="-7112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Char char="–"/>
              <a:defRPr sz="7600"/>
            </a:lvl4pPr>
            <a:lvl5pPr marL="2286000" lvl="4" indent="-7112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Char char="»"/>
              <a:defRPr sz="7600"/>
            </a:lvl5pPr>
            <a:lvl6pPr marL="2743200" lvl="5" indent="-7112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Char char="•"/>
              <a:defRPr sz="7600"/>
            </a:lvl6pPr>
            <a:lvl7pPr marL="3200400" lvl="6" indent="-7112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Char char="•"/>
              <a:defRPr sz="7600"/>
            </a:lvl7pPr>
            <a:lvl8pPr marL="3657600" lvl="7" indent="-7112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Char char="•"/>
              <a:defRPr sz="7600"/>
            </a:lvl8pPr>
            <a:lvl9pPr marL="4114800" lvl="8" indent="-7112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Char char="•"/>
              <a:defRPr sz="76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16460809" y="9671212"/>
            <a:ext cx="14323040" cy="40305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b" anchorCtr="0">
            <a:normAutofit/>
          </a:bodyPr>
          <a:lstStyle>
            <a:lvl1pPr marL="457200" lvl="0" indent="-228600" algn="l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ts val="11300"/>
              <a:buNone/>
              <a:defRPr sz="11300" b="1"/>
            </a:lvl1pPr>
            <a:lvl2pPr marL="914400" lvl="1" indent="-228600" algn="l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None/>
              <a:defRPr sz="9500" b="1"/>
            </a:lvl2pPr>
            <a:lvl3pPr marL="1371600" lvl="2" indent="-22860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None/>
              <a:defRPr sz="8500" b="1"/>
            </a:lvl3pPr>
            <a:lvl4pPr marL="1828800" lvl="3" indent="-2286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None/>
              <a:defRPr sz="7600" b="1"/>
            </a:lvl4pPr>
            <a:lvl5pPr marL="2286000" lvl="4" indent="-2286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None/>
              <a:defRPr sz="7600" b="1"/>
            </a:lvl5pPr>
            <a:lvl6pPr marL="2743200" lvl="5" indent="-2286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None/>
              <a:defRPr sz="7600" b="1"/>
            </a:lvl6pPr>
            <a:lvl7pPr marL="3200400" lvl="6" indent="-2286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None/>
              <a:defRPr sz="7600" b="1"/>
            </a:lvl7pPr>
            <a:lvl8pPr marL="3657600" lvl="7" indent="-2286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None/>
              <a:defRPr sz="7600" b="1"/>
            </a:lvl8pPr>
            <a:lvl9pPr marL="4114800" lvl="8" indent="-2286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None/>
              <a:defRPr sz="7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16460809" y="13701713"/>
            <a:ext cx="14323040" cy="248931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t" anchorCtr="0">
            <a:normAutofit/>
          </a:bodyPr>
          <a:lstStyle>
            <a:lvl1pPr marL="457200" lvl="0" indent="-946150" algn="l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ts val="11300"/>
              <a:buChar char="•"/>
              <a:defRPr sz="11300"/>
            </a:lvl1pPr>
            <a:lvl2pPr marL="914400" lvl="1" indent="-831850" algn="l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Char char="–"/>
              <a:defRPr sz="9500"/>
            </a:lvl2pPr>
            <a:lvl3pPr marL="1371600" lvl="2" indent="-768350" algn="l"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8500"/>
              <a:buChar char="•"/>
              <a:defRPr sz="8500"/>
            </a:lvl3pPr>
            <a:lvl4pPr marL="1828800" lvl="3" indent="-7112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Char char="–"/>
              <a:defRPr sz="7600"/>
            </a:lvl4pPr>
            <a:lvl5pPr marL="2286000" lvl="4" indent="-7112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Char char="»"/>
              <a:defRPr sz="7600"/>
            </a:lvl5pPr>
            <a:lvl6pPr marL="2743200" lvl="5" indent="-7112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Char char="•"/>
              <a:defRPr sz="7600"/>
            </a:lvl6pPr>
            <a:lvl7pPr marL="3200400" lvl="6" indent="-7112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Char char="•"/>
              <a:defRPr sz="7600"/>
            </a:lvl7pPr>
            <a:lvl8pPr marL="3657600" lvl="7" indent="-7112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Char char="•"/>
              <a:defRPr sz="7600"/>
            </a:lvl8pPr>
            <a:lvl9pPr marL="4114800" lvl="8" indent="-711200" algn="l">
              <a:spcBef>
                <a:spcPts val="1520"/>
              </a:spcBef>
              <a:spcAft>
                <a:spcPts val="0"/>
              </a:spcAft>
              <a:buClr>
                <a:schemeClr val="dk1"/>
              </a:buClr>
              <a:buSzPts val="7600"/>
              <a:buChar char="•"/>
              <a:defRPr sz="7600"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16202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11071384" y="40045008"/>
            <a:ext cx="10261283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232229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1620203" y="1730219"/>
            <a:ext cx="29163645" cy="72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16202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11071384" y="40045008"/>
            <a:ext cx="10261283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232229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16202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11071384" y="40045008"/>
            <a:ext cx="10261283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232229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1620204" y="1720215"/>
            <a:ext cx="10660709" cy="7320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500"/>
              <a:buFont typeface="Calibri"/>
              <a:buNone/>
              <a:defRPr sz="95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12669083" y="1720218"/>
            <a:ext cx="18114764" cy="36874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t" anchorCtr="0">
            <a:normAutofit/>
          </a:bodyPr>
          <a:lstStyle>
            <a:lvl1pPr marL="457200" lvl="0" indent="-1187450" algn="l">
              <a:spcBef>
                <a:spcPts val="3020"/>
              </a:spcBef>
              <a:spcAft>
                <a:spcPts val="0"/>
              </a:spcAft>
              <a:buClr>
                <a:schemeClr val="dk1"/>
              </a:buClr>
              <a:buSzPts val="15100"/>
              <a:buChar char="•"/>
              <a:defRPr sz="15100"/>
            </a:lvl1pPr>
            <a:lvl2pPr marL="914400" lvl="1" indent="-1066800" algn="l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ts val="13200"/>
              <a:buChar char="–"/>
              <a:defRPr sz="13200"/>
            </a:lvl2pPr>
            <a:lvl3pPr marL="1371600" lvl="2" indent="-946150" algn="l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ts val="11300"/>
              <a:buChar char="•"/>
              <a:defRPr sz="11300"/>
            </a:lvl3pPr>
            <a:lvl4pPr marL="1828800" lvl="3" indent="-831850" algn="l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Char char="–"/>
              <a:defRPr sz="9500"/>
            </a:lvl4pPr>
            <a:lvl5pPr marL="2286000" lvl="4" indent="-831850" algn="l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Char char="»"/>
              <a:defRPr sz="9500"/>
            </a:lvl5pPr>
            <a:lvl6pPr marL="2743200" lvl="5" indent="-831850" algn="l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Char char="•"/>
              <a:defRPr sz="9500"/>
            </a:lvl6pPr>
            <a:lvl7pPr marL="3200400" lvl="6" indent="-831850" algn="l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Char char="•"/>
              <a:defRPr sz="9500"/>
            </a:lvl7pPr>
            <a:lvl8pPr marL="3657600" lvl="7" indent="-831850" algn="l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Char char="•"/>
              <a:defRPr sz="9500"/>
            </a:lvl8pPr>
            <a:lvl9pPr marL="4114800" lvl="8" indent="-831850" algn="l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Char char="•"/>
              <a:defRPr sz="95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1620204" y="9041133"/>
            <a:ext cx="10660709" cy="295536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t" anchorCtr="0">
            <a:normAutofit/>
          </a:bodyPr>
          <a:lstStyle>
            <a:lvl1pPr marL="457200" lvl="0" indent="-228600" algn="l">
              <a:spcBef>
                <a:spcPts val="1320"/>
              </a:spcBef>
              <a:spcAft>
                <a:spcPts val="0"/>
              </a:spcAft>
              <a:buClr>
                <a:schemeClr val="dk1"/>
              </a:buClr>
              <a:buSzPts val="6600"/>
              <a:buNone/>
              <a:defRPr sz="6600"/>
            </a:lvl1pPr>
            <a:lvl2pPr marL="914400" lvl="1" indent="-228600" algn="l">
              <a:spcBef>
                <a:spcPts val="1140"/>
              </a:spcBef>
              <a:spcAft>
                <a:spcPts val="0"/>
              </a:spcAft>
              <a:buClr>
                <a:schemeClr val="dk1"/>
              </a:buClr>
              <a:buSzPts val="5700"/>
              <a:buNone/>
              <a:defRPr sz="5700"/>
            </a:lvl2pPr>
            <a:lvl3pPr marL="1371600" lvl="2" indent="-228600" algn="l">
              <a:spcBef>
                <a:spcPts val="940"/>
              </a:spcBef>
              <a:spcAft>
                <a:spcPts val="0"/>
              </a:spcAft>
              <a:buClr>
                <a:schemeClr val="dk1"/>
              </a:buClr>
              <a:buSzPts val="4700"/>
              <a:buNone/>
              <a:defRPr sz="4700"/>
            </a:lvl3pPr>
            <a:lvl4pPr marL="1828800" lvl="3" indent="-228600" algn="l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SzPts val="4300"/>
              <a:buNone/>
              <a:defRPr sz="4300"/>
            </a:lvl4pPr>
            <a:lvl5pPr marL="2286000" lvl="4" indent="-228600" algn="l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SzPts val="4300"/>
              <a:buNone/>
              <a:defRPr sz="4300"/>
            </a:lvl5pPr>
            <a:lvl6pPr marL="2743200" lvl="5" indent="-228600" algn="l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SzPts val="4300"/>
              <a:buNone/>
              <a:defRPr sz="4300"/>
            </a:lvl6pPr>
            <a:lvl7pPr marL="3200400" lvl="6" indent="-228600" algn="l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SzPts val="4300"/>
              <a:buNone/>
              <a:defRPr sz="4300"/>
            </a:lvl7pPr>
            <a:lvl8pPr marL="3657600" lvl="7" indent="-228600" algn="l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SzPts val="4300"/>
              <a:buNone/>
              <a:defRPr sz="4300"/>
            </a:lvl8pPr>
            <a:lvl9pPr marL="4114800" lvl="8" indent="-228600" algn="l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SzPts val="4300"/>
              <a:buNone/>
              <a:defRPr sz="43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16202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11071384" y="40045008"/>
            <a:ext cx="10261283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232229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6351421" y="30243780"/>
            <a:ext cx="19442430" cy="3570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500"/>
              <a:buFont typeface="Calibri"/>
              <a:buNone/>
              <a:defRPr sz="95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6351421" y="3860483"/>
            <a:ext cx="19442430" cy="2592324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6351421" y="33814229"/>
            <a:ext cx="19442430" cy="5070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t" anchorCtr="0">
            <a:normAutofit/>
          </a:bodyPr>
          <a:lstStyle>
            <a:lvl1pPr marL="457200" lvl="0" indent="-228600" algn="l">
              <a:spcBef>
                <a:spcPts val="1320"/>
              </a:spcBef>
              <a:spcAft>
                <a:spcPts val="0"/>
              </a:spcAft>
              <a:buClr>
                <a:schemeClr val="dk1"/>
              </a:buClr>
              <a:buSzPts val="6600"/>
              <a:buNone/>
              <a:defRPr sz="6600"/>
            </a:lvl1pPr>
            <a:lvl2pPr marL="914400" lvl="1" indent="-228600" algn="l">
              <a:spcBef>
                <a:spcPts val="1140"/>
              </a:spcBef>
              <a:spcAft>
                <a:spcPts val="0"/>
              </a:spcAft>
              <a:buClr>
                <a:schemeClr val="dk1"/>
              </a:buClr>
              <a:buSzPts val="5700"/>
              <a:buNone/>
              <a:defRPr sz="5700"/>
            </a:lvl2pPr>
            <a:lvl3pPr marL="1371600" lvl="2" indent="-228600" algn="l">
              <a:spcBef>
                <a:spcPts val="940"/>
              </a:spcBef>
              <a:spcAft>
                <a:spcPts val="0"/>
              </a:spcAft>
              <a:buClr>
                <a:schemeClr val="dk1"/>
              </a:buClr>
              <a:buSzPts val="4700"/>
              <a:buNone/>
              <a:defRPr sz="4700"/>
            </a:lvl3pPr>
            <a:lvl4pPr marL="1828800" lvl="3" indent="-228600" algn="l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SzPts val="4300"/>
              <a:buNone/>
              <a:defRPr sz="4300"/>
            </a:lvl4pPr>
            <a:lvl5pPr marL="2286000" lvl="4" indent="-228600" algn="l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SzPts val="4300"/>
              <a:buNone/>
              <a:defRPr sz="4300"/>
            </a:lvl5pPr>
            <a:lvl6pPr marL="2743200" lvl="5" indent="-228600" algn="l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SzPts val="4300"/>
              <a:buNone/>
              <a:defRPr sz="4300"/>
            </a:lvl6pPr>
            <a:lvl7pPr marL="3200400" lvl="6" indent="-228600" algn="l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SzPts val="4300"/>
              <a:buNone/>
              <a:defRPr sz="4300"/>
            </a:lvl7pPr>
            <a:lvl8pPr marL="3657600" lvl="7" indent="-228600" algn="l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SzPts val="4300"/>
              <a:buNone/>
              <a:defRPr sz="4300"/>
            </a:lvl8pPr>
            <a:lvl9pPr marL="4114800" lvl="8" indent="-228600" algn="l">
              <a:spcBef>
                <a:spcPts val="860"/>
              </a:spcBef>
              <a:spcAft>
                <a:spcPts val="0"/>
              </a:spcAft>
              <a:buClr>
                <a:schemeClr val="dk1"/>
              </a:buClr>
              <a:buSzPts val="4300"/>
              <a:buNone/>
              <a:defRPr sz="43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16202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11071384" y="40045008"/>
            <a:ext cx="10261283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232229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1620203" y="1730219"/>
            <a:ext cx="29163645" cy="72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1945242" y="9756224"/>
            <a:ext cx="28513567" cy="291636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16202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11071384" y="40045008"/>
            <a:ext cx="10261283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232229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is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8706087" y="16517071"/>
            <a:ext cx="36864608" cy="72909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-6145768" y="9496193"/>
            <a:ext cx="36864608" cy="21332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16202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11071384" y="40045008"/>
            <a:ext cx="10261283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232229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1620203" y="1730219"/>
            <a:ext cx="29163645" cy="720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800"/>
              <a:buFont typeface="Calibri"/>
              <a:buNone/>
              <a:defRPr sz="20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1620203" y="10081263"/>
            <a:ext cx="29163645" cy="285135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t" anchorCtr="0">
            <a:normAutofit/>
          </a:bodyPr>
          <a:lstStyle>
            <a:lvl1pPr marL="457200" marR="0" lvl="0" indent="-1187450" algn="l" rtl="0">
              <a:spcBef>
                <a:spcPts val="3020"/>
              </a:spcBef>
              <a:spcAft>
                <a:spcPts val="0"/>
              </a:spcAft>
              <a:buClr>
                <a:schemeClr val="dk1"/>
              </a:buClr>
              <a:buSzPts val="15100"/>
              <a:buFont typeface="Arial"/>
              <a:buChar char="•"/>
              <a:defRPr sz="15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1066800" algn="l" rtl="0">
              <a:spcBef>
                <a:spcPts val="2640"/>
              </a:spcBef>
              <a:spcAft>
                <a:spcPts val="0"/>
              </a:spcAft>
              <a:buClr>
                <a:schemeClr val="dk1"/>
              </a:buClr>
              <a:buSzPts val="13200"/>
              <a:buFont typeface="Arial"/>
              <a:buChar char="–"/>
              <a:defRPr sz="1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946150" algn="l" rtl="0">
              <a:spcBef>
                <a:spcPts val="2260"/>
              </a:spcBef>
              <a:spcAft>
                <a:spcPts val="0"/>
              </a:spcAft>
              <a:buClr>
                <a:schemeClr val="dk1"/>
              </a:buClr>
              <a:buSzPts val="11300"/>
              <a:buFont typeface="Arial"/>
              <a:buChar char="•"/>
              <a:defRPr sz="1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831850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Font typeface="Arial"/>
              <a:buChar char="–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831850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Font typeface="Arial"/>
              <a:buChar char="»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831850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831850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831850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831850" algn="l" rtl="0">
              <a:spcBef>
                <a:spcPts val="1900"/>
              </a:spcBef>
              <a:spcAft>
                <a:spcPts val="0"/>
              </a:spcAft>
              <a:buClr>
                <a:schemeClr val="dk1"/>
              </a:buClr>
              <a:buSzPts val="9500"/>
              <a:buFont typeface="Arial"/>
              <a:buChar char="•"/>
              <a:defRPr sz="9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16202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11071384" y="40045008"/>
            <a:ext cx="10261283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5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23222903" y="40045008"/>
            <a:ext cx="7560945" cy="23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5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5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5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5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5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5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5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5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57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ジャンプ｜シルエット イラストの無料ダウンロードサイト「シルエットAC」">
            <a:extLst>
              <a:ext uri="{FF2B5EF4-FFF2-40B4-BE49-F238E27FC236}">
                <a16:creationId xmlns:a16="http://schemas.microsoft.com/office/drawing/2014/main" id="{3212B832-B6CB-4F3C-CFC2-B5DBE2C61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982" y="11725452"/>
            <a:ext cx="22580600" cy="2258060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" name="Google Shape;84;p1"/>
          <p:cNvSpPr/>
          <p:nvPr/>
        </p:nvSpPr>
        <p:spPr>
          <a:xfrm>
            <a:off x="353505" y="612823"/>
            <a:ext cx="872854" cy="1745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25" rIns="432050" bIns="216025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2232698" y="95100"/>
            <a:ext cx="24639600" cy="15904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32050" tIns="216000" rIns="432050" bIns="216025" anchor="ctr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5000" b="1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FEBRACE – FEIRA BRASILEIRA DE CIÊNCIA E ENGENHARIA</a:t>
            </a:r>
            <a:endParaRPr sz="5000" dirty="0">
              <a:latin typeface="+mj-lt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16575621" y="20503522"/>
            <a:ext cx="1440160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solidFill>
                  <a:schemeClr val="dk1"/>
                </a:solidFill>
                <a:latin typeface="+mj-lt"/>
                <a:ea typeface="Verdana"/>
                <a:cs typeface="Verdana"/>
                <a:sym typeface="Verdana"/>
              </a:rPr>
              <a:t>RESULTADOS</a:t>
            </a:r>
            <a:endParaRPr sz="4000" dirty="0">
              <a:latin typeface="+mj-lt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16272919" y="26913502"/>
            <a:ext cx="14519621" cy="6817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3000" dirty="0">
                <a:effectLst/>
                <a:latin typeface="+mn-lt"/>
                <a:ea typeface="Verdana" panose="020B0604030504040204" pitchFamily="34" charset="0"/>
              </a:rPr>
              <a:t>Podemos concluir, portanto que a dança desempenha um papel importante na expressão de gênero e na preservação cultural. Ela reflete as normas e as expectativas de uma sociedade, mas também tem o poder de desafiar essas normas e abrir espaço para uma maior diversidade e inclusão. Deste modo, pretendemos, com esse projeto, implementar intervenções na escola com os alunos para percebemos de que forma as questões expostas acima, como cultura, gênero e dança se conectam e se influenciam. E, por fim, de acordo com esses dados, influir para que o espaço escolar seja mais inclusivo e os alunos possam se expressar de forma mais livremente na dança e de forma geral.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16008958" y="25959769"/>
            <a:ext cx="1440160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solidFill>
                  <a:schemeClr val="dk1"/>
                </a:solidFill>
                <a:latin typeface="+mj-lt"/>
                <a:ea typeface="Verdana"/>
                <a:cs typeface="Verdana"/>
                <a:sym typeface="Verdana"/>
              </a:rPr>
              <a:t>CONSIDERAÇÕES FINAIS</a:t>
            </a:r>
            <a:endParaRPr sz="4000" dirty="0">
              <a:latin typeface="+mj-lt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6331929" y="21066999"/>
            <a:ext cx="14401600" cy="4939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000" dirty="0">
                <a:solidFill>
                  <a:schemeClr val="dk1"/>
                </a:solidFill>
                <a:latin typeface="+mn-lt"/>
                <a:ea typeface="Verdana" panose="020B0604030504040204" pitchFamily="34" charset="0"/>
                <a:sym typeface="Verdana"/>
              </a:rPr>
              <a:t>A pesquisa encontra-se em fase de desenvolvimento e análise dos dados. Durante entrevista realizada ao final do Clube Juvenil, foram coletadas respostas que evidenciam que a dança não é apenas exclusiva de um corpo masculino ou feminino, como também que a percepção contrária vem de um ideologia considerada machista. Por fim, considera-se que esse cenário só irá mudar quando se acabar com essas “crenças machistas” mencionadas pelos cursistas. Mas não é apontada de que forma.</a:t>
            </a:r>
            <a:endParaRPr sz="3000" dirty="0">
              <a:solidFill>
                <a:schemeClr val="dk1"/>
              </a:solidFill>
              <a:latin typeface="+mn-lt"/>
              <a:ea typeface="Verdana"/>
              <a:cs typeface="Verdana"/>
              <a:sym typeface="Verdana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16202025" y="35151959"/>
            <a:ext cx="1439280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solidFill>
                  <a:schemeClr val="dk1"/>
                </a:solidFill>
                <a:latin typeface="+mj-lt"/>
                <a:ea typeface="Verdana"/>
                <a:cs typeface="Verdana"/>
                <a:sym typeface="Verdana"/>
              </a:rPr>
              <a:t> REFERÊNCIAS</a:t>
            </a:r>
            <a:endParaRPr sz="4000" dirty="0">
              <a:latin typeface="+mj-lt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607940" y="8288056"/>
            <a:ext cx="14329592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solidFill>
                  <a:schemeClr val="dk1"/>
                </a:solidFill>
                <a:latin typeface="+mj-lt"/>
                <a:ea typeface="Verdana"/>
                <a:cs typeface="Verdana"/>
                <a:sym typeface="Verdana"/>
              </a:rPr>
              <a:t>INTRODUÇÃO</a:t>
            </a:r>
            <a:endParaRPr sz="4000" dirty="0">
              <a:latin typeface="+mj-lt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1045593" y="9286332"/>
            <a:ext cx="14508361" cy="105259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pt-BR" sz="3000" dirty="0">
                <a:solidFill>
                  <a:schemeClr val="tx1"/>
                </a:solidFill>
                <a:effectLst/>
                <a:latin typeface="+mn-lt"/>
                <a:ea typeface="Verdana" panose="020B0604030504040204" pitchFamily="34" charset="0"/>
              </a:rPr>
              <a:t>A dança tem sido historicamente associada a papéis de gênero. Em muitas culturas, existem danças tradicionais que incorporam movimentos e gestos distintos para homens e mulheres, reforçando estereótipos de gênero preestabelecidos. Por exemplo existem movimentos na dança que a sociedade julga inapta para o corpo masculino, como a dança contemporânea. </a:t>
            </a:r>
            <a:r>
              <a:rPr lang="pt-BR" sz="3000" dirty="0">
                <a:effectLst/>
                <a:latin typeface="+mn-lt"/>
                <a:ea typeface="Verdana" panose="020B0604030504040204" pitchFamily="34" charset="0"/>
              </a:rPr>
              <a:t>Ao longo do tempo, a dança tem evoluído, refletindo as mudanças sociais e a compreensão mais ampla de gênero. Movimentos na dança contemporânea tem desafiado os papéis tradicionais de gênero, explorando a fluidez e a diversidade da identidade de gênero. Coreografias e performances têm quebrado barreiras, desconstruindo estereótipos e desenvolvendo a representatividade na dança.</a:t>
            </a:r>
          </a:p>
          <a:p>
            <a:pPr algn="just">
              <a:lnSpc>
                <a:spcPct val="150000"/>
              </a:lnSpc>
            </a:pPr>
            <a:r>
              <a:rPr lang="pt-BR" sz="3000" dirty="0">
                <a:effectLst/>
                <a:latin typeface="+mn-lt"/>
                <a:ea typeface="Verdana" panose="020B0604030504040204" pitchFamily="34" charset="0"/>
              </a:rPr>
              <a:t>Deste modo, a partir das leituras como Andr</a:t>
            </a:r>
            <a:r>
              <a:rPr lang="pt-BR" sz="3000" dirty="0">
                <a:latin typeface="+mn-lt"/>
                <a:ea typeface="Verdana" panose="020B0604030504040204" pitchFamily="34" charset="0"/>
              </a:rPr>
              <a:t>e</a:t>
            </a:r>
            <a:r>
              <a:rPr lang="pt-BR" sz="3000" dirty="0">
                <a:effectLst/>
                <a:latin typeface="+mn-lt"/>
                <a:ea typeface="Verdana" panose="020B0604030504040204" pitchFamily="34" charset="0"/>
              </a:rPr>
              <a:t>oli (2010), podemos considerar que práticas culturais e sociais como a dança, podem ser “mecanismos de normatização”, que produzem determinados tipos de corpos masculinos ou femininos, que reproduzem certos estilos de dança.</a:t>
            </a:r>
            <a:endParaRPr lang="pt-BR" sz="3000" dirty="0">
              <a:solidFill>
                <a:schemeClr val="tx1"/>
              </a:solidFill>
              <a:effectLst/>
              <a:latin typeface="+mn-lt"/>
              <a:ea typeface="Verdana" panose="020B0604030504040204" pitchFamily="34" charset="0"/>
            </a:endParaRPr>
          </a:p>
          <a:p>
            <a:pPr indent="457200" algn="just">
              <a:lnSpc>
                <a:spcPct val="150000"/>
              </a:lnSpc>
            </a:pPr>
            <a:endParaRPr lang="pt-BR" sz="3200" dirty="0"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1045593" y="20256867"/>
            <a:ext cx="1440160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solidFill>
                  <a:schemeClr val="dk1"/>
                </a:solidFill>
                <a:latin typeface="+mj-lt"/>
                <a:ea typeface="Verdana"/>
                <a:cs typeface="Verdana"/>
                <a:sym typeface="Verdana"/>
              </a:rPr>
              <a:t>QUESTÃO PROBLEMA</a:t>
            </a:r>
            <a:endParaRPr sz="4000" dirty="0">
              <a:latin typeface="+mj-lt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789932" y="21259589"/>
            <a:ext cx="14401600" cy="7709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pt-BR" sz="3000" dirty="0">
                <a:effectLst/>
                <a:latin typeface="+mj-lt"/>
                <a:ea typeface="Verdana" panose="020B0604030504040204" pitchFamily="34" charset="0"/>
              </a:rPr>
              <a:t>De acordo com o expresso na pesquisa de Susan </a:t>
            </a:r>
            <a:r>
              <a:rPr lang="pt-BR" sz="3000" dirty="0" err="1">
                <a:effectLst/>
                <a:latin typeface="+mj-lt"/>
                <a:ea typeface="Verdana" panose="020B0604030504040204" pitchFamily="34" charset="0"/>
              </a:rPr>
              <a:t>Stinson</a:t>
            </a:r>
            <a:r>
              <a:rPr lang="pt-BR" sz="3000" dirty="0">
                <a:effectLst/>
                <a:latin typeface="+mj-lt"/>
                <a:ea typeface="Verdana" panose="020B0604030504040204" pitchFamily="34" charset="0"/>
              </a:rPr>
              <a:t> (1998, v.9,p.56), a maior preocupação dos alunos de dança, com faixa etária de 10 a 15 anos que ela conheceu em sua pesquisa, era de que a dança fosse uma “aula de meninas, no entanto, com os mais velhos a preocupação maior era de que fossem visto como homossexuais por estarem em uma aula de dança.</a:t>
            </a:r>
          </a:p>
          <a:p>
            <a:pPr indent="457200" algn="just">
              <a:lnSpc>
                <a:spcPct val="150000"/>
              </a:lnSpc>
            </a:pPr>
            <a:r>
              <a:rPr lang="pt-BR" sz="3000" dirty="0">
                <a:effectLst/>
                <a:latin typeface="+mj-lt"/>
                <a:ea typeface="Verdana" panose="020B0604030504040204" pitchFamily="34" charset="0"/>
              </a:rPr>
              <a:t>Como mencionado na pesquisa, </a:t>
            </a:r>
            <a:r>
              <a:rPr lang="pt-BR" sz="3000" i="1" dirty="0">
                <a:effectLst/>
                <a:latin typeface="+mj-lt"/>
                <a:ea typeface="Verdana" panose="020B0604030504040204" pitchFamily="34" charset="0"/>
              </a:rPr>
              <a:t>"aula de meninas"</a:t>
            </a:r>
            <a:r>
              <a:rPr lang="pt-BR" sz="3000" dirty="0">
                <a:effectLst/>
                <a:latin typeface="+mj-lt"/>
                <a:ea typeface="Verdana" panose="020B0604030504040204" pitchFamily="34" charset="0"/>
              </a:rPr>
              <a:t>, essa afirmação chama a nossa atenção, pois é a faixa etária da maioria dos alunos da nossa escola e, portanto, gostaríamos de saber o que os nossos alunos pensam e que nos trouxe a seguinte pergunta de pesquisa: Só mulheres ou meninas podem dançar? </a:t>
            </a:r>
          </a:p>
          <a:p>
            <a:pPr indent="457200" algn="just">
              <a:lnSpc>
                <a:spcPct val="150000"/>
              </a:lnSpc>
            </a:pPr>
            <a:endParaRPr lang="pt-BR" sz="3000" dirty="0">
              <a:effectLst/>
              <a:latin typeface="+mj-lt"/>
              <a:ea typeface="Verdana" panose="020B0604030504040204" pitchFamily="34" charset="0"/>
            </a:endParaRPr>
          </a:p>
          <a:p>
            <a:pPr indent="457200" algn="just">
              <a:lnSpc>
                <a:spcPct val="150000"/>
              </a:lnSpc>
            </a:pPr>
            <a:endParaRPr lang="pt-BR" sz="3000" dirty="0"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789932" y="28840014"/>
            <a:ext cx="1440160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solidFill>
                  <a:schemeClr val="dk1"/>
                </a:solidFill>
                <a:latin typeface="+mj-lt"/>
                <a:ea typeface="Verdana"/>
                <a:cs typeface="Verdana"/>
                <a:sym typeface="Verdana"/>
              </a:rPr>
              <a:t>JUSTIFICATIVA</a:t>
            </a:r>
            <a:endParaRPr sz="4000" dirty="0">
              <a:latin typeface="+mj-lt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789932" y="30364902"/>
            <a:ext cx="14401600" cy="10479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pt-BR" sz="3000" dirty="0">
                <a:effectLst/>
                <a:latin typeface="+mn-lt"/>
                <a:ea typeface="Verdana" panose="020B0604030504040204" pitchFamily="34" charset="0"/>
              </a:rPr>
              <a:t>A dança pode ser uma poderosa ferramenta de empoderamento para indivíduos e comunidades. Por meio da dança, as pessoas podem se expressar livremente, explorar sua identidade de gênero e romper com as expectativas impostas pela sociedade. Dessa forma a dança também pode servir como um meio de protesto, abordando questões de desigualdade de gênero e promovendo a inclusão e a igualdade.</a:t>
            </a:r>
          </a:p>
          <a:p>
            <a:pPr indent="457200" algn="just">
              <a:lnSpc>
                <a:spcPct val="150000"/>
              </a:lnSpc>
            </a:pPr>
            <a:r>
              <a:rPr lang="pt-BR" sz="3000" dirty="0">
                <a:effectLst/>
                <a:latin typeface="+mn-lt"/>
                <a:ea typeface="Verdana" panose="020B0604030504040204" pitchFamily="34" charset="0"/>
              </a:rPr>
              <a:t>É nesta visão que esse projeto procurará se inserir. Como afirma </a:t>
            </a:r>
            <a:r>
              <a:rPr lang="pt-BR" sz="3000" dirty="0">
                <a:latin typeface="+mn-lt"/>
                <a:ea typeface="Verdana" panose="020B0604030504040204" pitchFamily="34" charset="0"/>
              </a:rPr>
              <a:t>Andreoli</a:t>
            </a:r>
            <a:r>
              <a:rPr lang="pt-BR" sz="3000" dirty="0">
                <a:effectLst/>
                <a:latin typeface="+mn-lt"/>
                <a:ea typeface="Verdana" panose="020B0604030504040204" pitchFamily="34" charset="0"/>
              </a:rPr>
              <a:t> (2010), essa análise da dança pode contribuir para “modificar ou elidir os padrões culturais dominantes, uma vez que esses engendram e fundam hierarquizações e desigualdades sociais”, pretendemos realizar intervenções pedagógicas para que possamos mitigar ou alterar essa realidade. Assim, através da proposta de criarmos um clube juvenil, durante o segundo semestre letivo do ano de 2023, na escola Carlos Alberto Pereira, além de entender os conceitos de masculinidades e feminilidades dos alunos da escola, analisar qual seria o impacto da intervenção com os alunos.</a:t>
            </a:r>
          </a:p>
        </p:txBody>
      </p:sp>
      <p:sp>
        <p:nvSpPr>
          <p:cNvPr id="98" name="Google Shape;98;p1"/>
          <p:cNvSpPr txBox="1"/>
          <p:nvPr/>
        </p:nvSpPr>
        <p:spPr>
          <a:xfrm>
            <a:off x="105856" y="2744781"/>
            <a:ext cx="30171352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6000" b="1" dirty="0">
                <a:solidFill>
                  <a:schemeClr val="dk1"/>
                </a:solidFill>
                <a:latin typeface="+mj-lt"/>
                <a:ea typeface="Verdana"/>
                <a:cs typeface="Verdana"/>
                <a:sym typeface="Verdana"/>
              </a:rPr>
              <a:t>RELAÇÃO ENTRE DANÇA, GÊNERO E CULTURA: INVESTIGAÇÃO DE ESTEREÓTIPOS NA VISÃO DE ADOLESCENTES</a:t>
            </a:r>
            <a:endParaRPr sz="6000" dirty="0">
              <a:latin typeface="+mj-lt"/>
            </a:endParaRPr>
          </a:p>
        </p:txBody>
      </p:sp>
      <p:sp>
        <p:nvSpPr>
          <p:cNvPr id="99" name="Google Shape;99;p1"/>
          <p:cNvSpPr txBox="1"/>
          <p:nvPr/>
        </p:nvSpPr>
        <p:spPr>
          <a:xfrm>
            <a:off x="535932" y="6199140"/>
            <a:ext cx="30171352" cy="5539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000" b="1" dirty="0">
                <a:solidFill>
                  <a:schemeClr val="dk1"/>
                </a:solidFill>
                <a:latin typeface="+mj-lt"/>
                <a:ea typeface="Verdana"/>
                <a:cs typeface="Verdana"/>
                <a:sym typeface="Verdana"/>
              </a:rPr>
              <a:t>LÍVIA DA SILVA COSTA</a:t>
            </a:r>
            <a:r>
              <a:rPr lang="pt-BR" sz="3000" b="1" dirty="0">
                <a:solidFill>
                  <a:schemeClr val="tx1"/>
                </a:solidFill>
                <a:latin typeface="+mj-lt"/>
                <a:ea typeface="Verdana"/>
                <a:cs typeface="Verdana"/>
                <a:sym typeface="Verdana"/>
              </a:rPr>
              <a:t>; MAURO HENRIQUE SANTOS (ORIENTADOR); GABRIELA CANUTO DOS REIS (COORIENTADORA)</a:t>
            </a:r>
            <a:endParaRPr sz="3000" b="1" dirty="0">
              <a:solidFill>
                <a:schemeClr val="tx1"/>
              </a:solidFill>
              <a:latin typeface="+mj-lt"/>
              <a:ea typeface="Verdana"/>
              <a:cs typeface="Verdana"/>
              <a:sym typeface="Verdana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16575621" y="9094990"/>
            <a:ext cx="14401600" cy="11664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pt-BR" sz="3000" dirty="0">
                <a:effectLst/>
                <a:latin typeface="+mn-lt"/>
                <a:ea typeface="Verdana" panose="020B0604030504040204" pitchFamily="34" charset="0"/>
              </a:rPr>
              <a:t>Este projeto se utiliza da metodologia qualitativa, de caráter descritivo, propondo-se a fazer uma descrição da realidade existente, a princípio, na nossa escola, analisando dados obtidos em intervenções. Procurará também fazer essa compreensão com profundidade e de forma qualitativa (SAMPIERI; COLLADO, LUCIO, 2013).</a:t>
            </a:r>
          </a:p>
          <a:p>
            <a:pPr indent="457200" algn="just">
              <a:lnSpc>
                <a:spcPct val="150000"/>
              </a:lnSpc>
            </a:pPr>
            <a:r>
              <a:rPr lang="pt-BR" sz="3000" dirty="0">
                <a:effectLst/>
                <a:latin typeface="+mn-lt"/>
                <a:ea typeface="Verdana" panose="020B0604030504040204" pitchFamily="34" charset="0"/>
              </a:rPr>
              <a:t>Primeiramente realizei uma pesquisa bibliográfica sobre dança contemporânea e gênero, com a finalidade de lê-los e produzir um plano de pesquisa. Em seguida, será realizado um Clube Juvenil sobre dança contemporânea na EE Carlos Alberto Pereira, em que eu prepararei os planos de aula e ministrarei as aulas e as intervenções do projeto, com o auxílio dos meus orientadores. Nele serão elaboradas entrevistas com os membros do clube em que os dados serão obtidos após essas entrevistas. </a:t>
            </a:r>
          </a:p>
          <a:p>
            <a:pPr indent="457200" algn="just">
              <a:lnSpc>
                <a:spcPct val="150000"/>
              </a:lnSpc>
            </a:pPr>
            <a:r>
              <a:rPr lang="pt-BR" sz="3000" dirty="0">
                <a:effectLst/>
                <a:latin typeface="+mn-lt"/>
                <a:ea typeface="Verdana" panose="020B0604030504040204" pitchFamily="34" charset="0"/>
              </a:rPr>
              <a:t>     O objetivo desse clube na escola Carlos Alberto Pereira é quebrar barreiras por conta da falta de igualdade dos gêneros como mencionamos anteriormente no projeto e tornar algo igualitário e livre possível, onde o objetivo é que todos se expressem sem medo de preconceitos, com foco, especificamente, nos meninos.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2" name="Google Shape;102;p1"/>
          <p:cNvSpPr txBox="1"/>
          <p:nvPr/>
        </p:nvSpPr>
        <p:spPr>
          <a:xfrm>
            <a:off x="16202026" y="36588555"/>
            <a:ext cx="15049672" cy="57553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000" dirty="0">
                <a:effectLst/>
                <a:latin typeface="+mn-lt"/>
                <a:ea typeface="Verdana" panose="020B0604030504040204" pitchFamily="34" charset="0"/>
              </a:rPr>
              <a:t>ANDREOLI, Giuliano Souza. </a:t>
            </a:r>
            <a:r>
              <a:rPr lang="pt-BR" sz="2000" b="1" dirty="0">
                <a:effectLst/>
                <a:latin typeface="+mn-lt"/>
                <a:ea typeface="Verdana" panose="020B0604030504040204" pitchFamily="34" charset="0"/>
              </a:rPr>
              <a:t>Representações de masculinidade na dança contemporânea</a:t>
            </a:r>
            <a:r>
              <a:rPr lang="pt-BR" sz="2000" dirty="0">
                <a:effectLst/>
                <a:latin typeface="+mn-lt"/>
                <a:ea typeface="Verdana" panose="020B0604030504040204" pitchFamily="34" charset="0"/>
              </a:rPr>
              <a:t>. 2010. 137 f. Dissertação (Mestrado Programa de Pós-Graduado em Educação) - Universidade Federal do Rio Grande do Sul (UFRGS), Rio Grande do Sul, 2010. </a:t>
            </a:r>
          </a:p>
          <a:p>
            <a:pPr algn="just">
              <a:lnSpc>
                <a:spcPct val="150000"/>
              </a:lnSpc>
            </a:pPr>
            <a:endParaRPr lang="pt-BR" sz="2000" dirty="0">
              <a:latin typeface="+mn-lt"/>
              <a:ea typeface="Verdana" panose="020B060403050404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000" dirty="0">
                <a:latin typeface="+mn-lt"/>
              </a:rPr>
              <a:t>SAMPIERI, R. H.; COLLADO, C. F.; LUCIO, M. P. B. Metodologia de Pesquisa. Tradução: Daisy Vaz de Moraes. 5ªedição. Porto Alegre: Editora Penso, 2013.</a:t>
            </a:r>
            <a:endParaRPr lang="pt-BR" sz="2000" dirty="0">
              <a:effectLst/>
              <a:latin typeface="+mn-lt"/>
              <a:ea typeface="Verdana" panose="020B0604030504040204" pitchFamily="34" charset="0"/>
            </a:endParaRPr>
          </a:p>
          <a:p>
            <a:pPr algn="just">
              <a:lnSpc>
                <a:spcPct val="150000"/>
              </a:lnSpc>
            </a:pPr>
            <a:endParaRPr lang="pt-BR" sz="2000" dirty="0">
              <a:effectLst/>
              <a:latin typeface="+mn-lt"/>
              <a:ea typeface="Verdana" panose="020B060403050404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pt-BR" sz="2000" dirty="0">
                <a:effectLst/>
                <a:latin typeface="+mn-lt"/>
                <a:ea typeface="Verdana" panose="020B0604030504040204" pitchFamily="34" charset="0"/>
              </a:rPr>
              <a:t>STINSON, Susan. Reflexões sobre a dança e os meninos. </a:t>
            </a:r>
            <a:r>
              <a:rPr lang="pt-BR" sz="2000" b="1" dirty="0">
                <a:effectLst/>
                <a:latin typeface="+mn-lt"/>
                <a:ea typeface="Verdana" panose="020B0604030504040204" pitchFamily="34" charset="0"/>
              </a:rPr>
              <a:t>Pró Posições</a:t>
            </a:r>
            <a:r>
              <a:rPr lang="pt-BR" sz="2000" dirty="0">
                <a:effectLst/>
                <a:latin typeface="+mn-lt"/>
                <a:ea typeface="Verdana" panose="020B0604030504040204" pitchFamily="34" charset="0"/>
              </a:rPr>
              <a:t>, v.09, n.2, julho, 1998. </a:t>
            </a:r>
          </a:p>
          <a:p>
            <a:pPr algn="just">
              <a:lnSpc>
                <a:spcPct val="150000"/>
              </a:lnSpc>
            </a:pPr>
            <a:endParaRPr lang="pt-BR" sz="2000" dirty="0">
              <a:latin typeface="+mn-lt"/>
            </a:endParaRPr>
          </a:p>
          <a:p>
            <a:pPr algn="just">
              <a:lnSpc>
                <a:spcPct val="150000"/>
              </a:lnSpc>
            </a:pPr>
            <a:endParaRPr lang="pt-BR" sz="3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>
              <a:lnSpc>
                <a:spcPct val="150000"/>
              </a:lnSpc>
            </a:pPr>
            <a:endParaRPr lang="pt-BR" sz="3200" dirty="0"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3" name="Google Shape;103;p1"/>
          <p:cNvSpPr txBox="1"/>
          <p:nvPr/>
        </p:nvSpPr>
        <p:spPr>
          <a:xfrm>
            <a:off x="3196898" y="5151514"/>
            <a:ext cx="24639599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E. E. </a:t>
            </a:r>
            <a:r>
              <a:rPr lang="pt-BR" sz="4000" b="1" dirty="0">
                <a:solidFill>
                  <a:schemeClr val="tx1"/>
                </a:solidFill>
                <a:latin typeface="+mj-lt"/>
                <a:ea typeface="Calibri"/>
                <a:cs typeface="Calibri"/>
                <a:sym typeface="Calibri"/>
              </a:rPr>
              <a:t>CARLOS ALBERTO PEREIRA </a:t>
            </a:r>
            <a:r>
              <a:rPr lang="pt-BR" sz="4000" b="1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– DE ITAPECERICA DA SERRA- </a:t>
            </a:r>
            <a:r>
              <a:rPr lang="pt-BR" sz="4000" b="1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0"/>
                  </a:ext>
                </a:extLst>
              </a:rPr>
              <a:t>SP</a:t>
            </a:r>
            <a:endParaRPr sz="4000" b="1" dirty="0">
              <a:latin typeface="+mj-lt"/>
            </a:endParaRPr>
          </a:p>
        </p:txBody>
      </p:sp>
      <p:sp>
        <p:nvSpPr>
          <p:cNvPr id="104" name="Google Shape;104;p1"/>
          <p:cNvSpPr txBox="1"/>
          <p:nvPr/>
        </p:nvSpPr>
        <p:spPr>
          <a:xfrm>
            <a:off x="17466520" y="8247096"/>
            <a:ext cx="1440160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000" b="1" dirty="0">
                <a:solidFill>
                  <a:schemeClr val="dk1"/>
                </a:solidFill>
                <a:latin typeface="+mj-lt"/>
                <a:ea typeface="Verdana"/>
                <a:cs typeface="Verdana"/>
                <a:sym typeface="Verdana"/>
              </a:rPr>
              <a:t>METODOLOGIA</a:t>
            </a:r>
            <a:endParaRPr sz="4000" dirty="0">
              <a:latin typeface="+mj-lt"/>
            </a:endParaRPr>
          </a:p>
        </p:txBody>
      </p:sp>
      <p:pic>
        <p:nvPicPr>
          <p:cNvPr id="1026" name="Picture 2" descr="PROGRAMA DE ENSINO INTEGRAL – PEI – Diretoria de Ensino – Região Centro ...">
            <a:extLst>
              <a:ext uri="{FF2B5EF4-FFF2-40B4-BE49-F238E27FC236}">
                <a16:creationId xmlns:a16="http://schemas.microsoft.com/office/drawing/2014/main" id="{9DD6B95D-F76C-C5EF-56C6-A7F4FA65ED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420"/>
            <a:ext cx="4317785" cy="2103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84EBF03-CEDB-2DA6-FDAD-E507058A48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872298" y="98077"/>
            <a:ext cx="5339373" cy="239399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1058</Words>
  <Application>Microsoft Office PowerPoint</Application>
  <PresentationFormat>Personalizar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Verdana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carolina.batista</dc:creator>
  <cp:lastModifiedBy>Gabriela Canuto dos Reis</cp:lastModifiedBy>
  <cp:revision>4</cp:revision>
  <dcterms:created xsi:type="dcterms:W3CDTF">2016-02-05T17:47:39Z</dcterms:created>
  <dcterms:modified xsi:type="dcterms:W3CDTF">2023-12-28T02:15:13Z</dcterms:modified>
</cp:coreProperties>
</file>