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7" r:id="rId2"/>
  </p:sldIdLst>
  <p:sldSz cx="32404050" cy="43205400"/>
  <p:notesSz cx="6858000" cy="9144000"/>
  <p:defaultTextStyle>
    <a:defPPr>
      <a:defRPr lang="pt-BR"/>
    </a:defPPr>
    <a:lvl1pPr marL="0" algn="l" defTabSz="4526280" rtl="0" eaLnBrk="1" latinLnBrk="0" hangingPunct="1">
      <a:defRPr sz="8900" kern="1200">
        <a:solidFill>
          <a:schemeClr val="tx1"/>
        </a:solidFill>
        <a:latin typeface="+mn-lt"/>
        <a:ea typeface="+mn-ea"/>
        <a:cs typeface="+mn-cs"/>
      </a:defRPr>
    </a:lvl1pPr>
    <a:lvl2pPr marL="2263140" algn="l" defTabSz="4526280" rtl="0" eaLnBrk="1" latinLnBrk="0" hangingPunct="1">
      <a:defRPr sz="8900" kern="1200">
        <a:solidFill>
          <a:schemeClr val="tx1"/>
        </a:solidFill>
        <a:latin typeface="+mn-lt"/>
        <a:ea typeface="+mn-ea"/>
        <a:cs typeface="+mn-cs"/>
      </a:defRPr>
    </a:lvl2pPr>
    <a:lvl3pPr marL="4526280" algn="l" defTabSz="4526280" rtl="0" eaLnBrk="1" latinLnBrk="0" hangingPunct="1">
      <a:defRPr sz="8900" kern="1200">
        <a:solidFill>
          <a:schemeClr val="tx1"/>
        </a:solidFill>
        <a:latin typeface="+mn-lt"/>
        <a:ea typeface="+mn-ea"/>
        <a:cs typeface="+mn-cs"/>
      </a:defRPr>
    </a:lvl3pPr>
    <a:lvl4pPr marL="6789420" algn="l" defTabSz="4526280" rtl="0" eaLnBrk="1" latinLnBrk="0" hangingPunct="1">
      <a:defRPr sz="8900" kern="1200">
        <a:solidFill>
          <a:schemeClr val="tx1"/>
        </a:solidFill>
        <a:latin typeface="+mn-lt"/>
        <a:ea typeface="+mn-ea"/>
        <a:cs typeface="+mn-cs"/>
      </a:defRPr>
    </a:lvl4pPr>
    <a:lvl5pPr marL="9052560" algn="l" defTabSz="4526280" rtl="0" eaLnBrk="1" latinLnBrk="0" hangingPunct="1">
      <a:defRPr sz="8900" kern="1200">
        <a:solidFill>
          <a:schemeClr val="tx1"/>
        </a:solidFill>
        <a:latin typeface="+mn-lt"/>
        <a:ea typeface="+mn-ea"/>
        <a:cs typeface="+mn-cs"/>
      </a:defRPr>
    </a:lvl5pPr>
    <a:lvl6pPr marL="11315700" algn="l" defTabSz="4526280" rtl="0" eaLnBrk="1" latinLnBrk="0" hangingPunct="1">
      <a:defRPr sz="8900" kern="1200">
        <a:solidFill>
          <a:schemeClr val="tx1"/>
        </a:solidFill>
        <a:latin typeface="+mn-lt"/>
        <a:ea typeface="+mn-ea"/>
        <a:cs typeface="+mn-cs"/>
      </a:defRPr>
    </a:lvl6pPr>
    <a:lvl7pPr marL="13578840" algn="l" defTabSz="4526280" rtl="0" eaLnBrk="1" latinLnBrk="0" hangingPunct="1">
      <a:defRPr sz="8900" kern="1200">
        <a:solidFill>
          <a:schemeClr val="tx1"/>
        </a:solidFill>
        <a:latin typeface="+mn-lt"/>
        <a:ea typeface="+mn-ea"/>
        <a:cs typeface="+mn-cs"/>
      </a:defRPr>
    </a:lvl7pPr>
    <a:lvl8pPr marL="15841980" algn="l" defTabSz="4526280" rtl="0" eaLnBrk="1" latinLnBrk="0" hangingPunct="1">
      <a:defRPr sz="8900" kern="1200">
        <a:solidFill>
          <a:schemeClr val="tx1"/>
        </a:solidFill>
        <a:latin typeface="+mn-lt"/>
        <a:ea typeface="+mn-ea"/>
        <a:cs typeface="+mn-cs"/>
      </a:defRPr>
    </a:lvl8pPr>
    <a:lvl9pPr marL="18105120" algn="l" defTabSz="4526280" rtl="0" eaLnBrk="1" latinLnBrk="0" hangingPunct="1">
      <a:defRPr sz="8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608">
          <p15:clr>
            <a:srgbClr val="A4A3A4"/>
          </p15:clr>
        </p15:guide>
        <p15:guide id="2" pos="1020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66"/>
    <a:srgbClr val="A4FB85"/>
    <a:srgbClr val="EDEBEB"/>
    <a:srgbClr val="3FDD3F"/>
    <a:srgbClr val="03D4A8"/>
    <a:srgbClr val="F0F5C3"/>
    <a:srgbClr val="2C712E"/>
    <a:srgbClr val="66FF99"/>
    <a:srgbClr val="F1D1C7"/>
    <a:srgbClr val="5AB7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8162" autoAdjust="0"/>
    <p:restoredTop sz="95737" autoAdjust="0"/>
  </p:normalViewPr>
  <p:slideViewPr>
    <p:cSldViewPr>
      <p:cViewPr>
        <p:scale>
          <a:sx n="32" d="100"/>
          <a:sy n="32" d="100"/>
        </p:scale>
        <p:origin x="2202" y="-3888"/>
      </p:cViewPr>
      <p:guideLst>
        <p:guide orient="horz" pos="13608"/>
        <p:guide pos="1020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1E8CC1-6CAA-4D20-8E43-1FD7F1512607}" type="datetimeFigureOut">
              <a:rPr lang="pt-BR" smtClean="0"/>
              <a:t>14/01/2024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476614-A692-4561-8303-FEB81DBE779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5774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869688-2C36-4923-B8F9-4A01C5E9C7F3}" type="datetimeFigureOut">
              <a:rPr lang="pt-BR" smtClean="0"/>
              <a:pPr/>
              <a:t>14/01/2024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64C062-D494-492E-8907-A8C6513B2417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23262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700" b="0" kern="15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Reaproveitando Garrafas Pet para a</a:t>
            </a:r>
            <a:r>
              <a:rPr lang="pt-BR" sz="700" b="0" kern="150" baseline="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pt-BR" sz="700" b="0" kern="15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onfecção do </a:t>
            </a:r>
            <a:r>
              <a:rPr lang="pt-BR" sz="700" b="0" kern="150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Matapi:Uma</a:t>
            </a:r>
            <a:r>
              <a:rPr lang="pt-BR" sz="700" b="0" kern="15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proposta sustentável para a comunidade ribeirinha</a:t>
            </a:r>
            <a:endParaRPr lang="pt-BR" sz="700" b="0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64C062-D494-492E-8907-A8C6513B2417}" type="slidenum">
              <a:rPr lang="pt-BR" smtClean="0"/>
              <a:pPr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68321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430304" y="13421680"/>
            <a:ext cx="27543443" cy="9261158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860608" y="24483060"/>
            <a:ext cx="22682835" cy="110413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63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526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89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052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315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578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841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8105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A4DA0-2049-487E-8CA1-9C3F66222D1F}" type="datetimeFigureOut">
              <a:rPr lang="pt-BR" smtClean="0"/>
              <a:pPr/>
              <a:t>14/01/2024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E968C-01EF-4D46-87F7-A1A94CD330D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A4DA0-2049-487E-8CA1-9C3F66222D1F}" type="datetimeFigureOut">
              <a:rPr lang="pt-BR" smtClean="0"/>
              <a:pPr/>
              <a:t>14/01/2024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E968C-01EF-4D46-87F7-A1A94CD330D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59697" y="27763474"/>
            <a:ext cx="27543443" cy="8581073"/>
          </a:xfrm>
        </p:spPr>
        <p:txBody>
          <a:bodyPr anchor="t"/>
          <a:lstStyle>
            <a:lvl1pPr algn="l">
              <a:defRPr sz="198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559697" y="18312295"/>
            <a:ext cx="27543443" cy="9451178"/>
          </a:xfrm>
        </p:spPr>
        <p:txBody>
          <a:bodyPr anchor="b"/>
          <a:lstStyle>
            <a:lvl1pPr marL="0" indent="0">
              <a:buNone/>
              <a:defRPr sz="9900">
                <a:solidFill>
                  <a:schemeClr val="tx1">
                    <a:tint val="75000"/>
                  </a:schemeClr>
                </a:solidFill>
              </a:defRPr>
            </a:lvl1pPr>
            <a:lvl2pPr marL="2263140" indent="0">
              <a:buNone/>
              <a:defRPr sz="8900">
                <a:solidFill>
                  <a:schemeClr val="tx1">
                    <a:tint val="75000"/>
                  </a:schemeClr>
                </a:solidFill>
              </a:defRPr>
            </a:lvl2pPr>
            <a:lvl3pPr marL="4526280" indent="0">
              <a:buNone/>
              <a:defRPr sz="7900">
                <a:solidFill>
                  <a:schemeClr val="tx1">
                    <a:tint val="75000"/>
                  </a:schemeClr>
                </a:solidFill>
              </a:defRPr>
            </a:lvl3pPr>
            <a:lvl4pPr marL="6789420" indent="0">
              <a:buNone/>
              <a:defRPr sz="6900">
                <a:solidFill>
                  <a:schemeClr val="tx1">
                    <a:tint val="75000"/>
                  </a:schemeClr>
                </a:solidFill>
              </a:defRPr>
            </a:lvl4pPr>
            <a:lvl5pPr marL="9052560" indent="0">
              <a:buNone/>
              <a:defRPr sz="6900">
                <a:solidFill>
                  <a:schemeClr val="tx1">
                    <a:tint val="75000"/>
                  </a:schemeClr>
                </a:solidFill>
              </a:defRPr>
            </a:lvl5pPr>
            <a:lvl6pPr marL="11315700" indent="0">
              <a:buNone/>
              <a:defRPr sz="6900">
                <a:solidFill>
                  <a:schemeClr val="tx1">
                    <a:tint val="75000"/>
                  </a:schemeClr>
                </a:solidFill>
              </a:defRPr>
            </a:lvl6pPr>
            <a:lvl7pPr marL="13578840" indent="0">
              <a:buNone/>
              <a:defRPr sz="6900">
                <a:solidFill>
                  <a:schemeClr val="tx1">
                    <a:tint val="75000"/>
                  </a:schemeClr>
                </a:solidFill>
              </a:defRPr>
            </a:lvl7pPr>
            <a:lvl8pPr marL="15841980" indent="0">
              <a:buNone/>
              <a:defRPr sz="6900">
                <a:solidFill>
                  <a:schemeClr val="tx1">
                    <a:tint val="75000"/>
                  </a:schemeClr>
                </a:solidFill>
              </a:defRPr>
            </a:lvl8pPr>
            <a:lvl9pPr marL="18105120" indent="0">
              <a:buNone/>
              <a:defRPr sz="6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A4DA0-2049-487E-8CA1-9C3F66222D1F}" type="datetimeFigureOut">
              <a:rPr lang="pt-BR" smtClean="0"/>
              <a:pPr/>
              <a:t>14/01/2024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E968C-01EF-4D46-87F7-A1A94CD330D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379549" y="63507941"/>
            <a:ext cx="57145892" cy="179642453"/>
          </a:xfrm>
        </p:spPr>
        <p:txBody>
          <a:bodyPr/>
          <a:lstStyle>
            <a:lvl1pPr>
              <a:defRPr sz="13900"/>
            </a:lvl1pPr>
            <a:lvl2pPr>
              <a:defRPr sz="11900"/>
            </a:lvl2pPr>
            <a:lvl3pPr>
              <a:defRPr sz="9900"/>
            </a:lvl3pPr>
            <a:lvl4pPr>
              <a:defRPr sz="8900"/>
            </a:lvl4pPr>
            <a:lvl5pPr>
              <a:defRPr sz="8900"/>
            </a:lvl5pPr>
            <a:lvl6pPr>
              <a:defRPr sz="8900"/>
            </a:lvl6pPr>
            <a:lvl7pPr>
              <a:defRPr sz="8900"/>
            </a:lvl7pPr>
            <a:lvl8pPr>
              <a:defRPr sz="8900"/>
            </a:lvl8pPr>
            <a:lvl9pPr>
              <a:defRPr sz="89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4065509" y="63507941"/>
            <a:ext cx="57145892" cy="179642453"/>
          </a:xfrm>
        </p:spPr>
        <p:txBody>
          <a:bodyPr/>
          <a:lstStyle>
            <a:lvl1pPr>
              <a:defRPr sz="13900"/>
            </a:lvl1pPr>
            <a:lvl2pPr>
              <a:defRPr sz="11900"/>
            </a:lvl2pPr>
            <a:lvl3pPr>
              <a:defRPr sz="9900"/>
            </a:lvl3pPr>
            <a:lvl4pPr>
              <a:defRPr sz="8900"/>
            </a:lvl4pPr>
            <a:lvl5pPr>
              <a:defRPr sz="8900"/>
            </a:lvl5pPr>
            <a:lvl6pPr>
              <a:defRPr sz="8900"/>
            </a:lvl6pPr>
            <a:lvl7pPr>
              <a:defRPr sz="8900"/>
            </a:lvl7pPr>
            <a:lvl8pPr>
              <a:defRPr sz="8900"/>
            </a:lvl8pPr>
            <a:lvl9pPr>
              <a:defRPr sz="89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A4DA0-2049-487E-8CA1-9C3F66222D1F}" type="datetimeFigureOut">
              <a:rPr lang="pt-BR" smtClean="0"/>
              <a:pPr/>
              <a:t>14/01/2024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E968C-01EF-4D46-87F7-A1A94CD330D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20203" y="1730219"/>
            <a:ext cx="29163645" cy="7200900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20203" y="9671213"/>
            <a:ext cx="14317416" cy="4030501"/>
          </a:xfrm>
        </p:spPr>
        <p:txBody>
          <a:bodyPr anchor="b"/>
          <a:lstStyle>
            <a:lvl1pPr marL="0" indent="0">
              <a:buNone/>
              <a:defRPr sz="11900" b="1"/>
            </a:lvl1pPr>
            <a:lvl2pPr marL="2263140" indent="0">
              <a:buNone/>
              <a:defRPr sz="9900" b="1"/>
            </a:lvl2pPr>
            <a:lvl3pPr marL="4526280" indent="0">
              <a:buNone/>
              <a:defRPr sz="8900" b="1"/>
            </a:lvl3pPr>
            <a:lvl4pPr marL="6789420" indent="0">
              <a:buNone/>
              <a:defRPr sz="7900" b="1"/>
            </a:lvl4pPr>
            <a:lvl5pPr marL="9052560" indent="0">
              <a:buNone/>
              <a:defRPr sz="7900" b="1"/>
            </a:lvl5pPr>
            <a:lvl6pPr marL="11315700" indent="0">
              <a:buNone/>
              <a:defRPr sz="7900" b="1"/>
            </a:lvl6pPr>
            <a:lvl7pPr marL="13578840" indent="0">
              <a:buNone/>
              <a:defRPr sz="7900" b="1"/>
            </a:lvl7pPr>
            <a:lvl8pPr marL="15841980" indent="0">
              <a:buNone/>
              <a:defRPr sz="7900" b="1"/>
            </a:lvl8pPr>
            <a:lvl9pPr marL="18105120" indent="0">
              <a:buNone/>
              <a:defRPr sz="79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620203" y="13701713"/>
            <a:ext cx="14317416" cy="24893114"/>
          </a:xfrm>
        </p:spPr>
        <p:txBody>
          <a:bodyPr/>
          <a:lstStyle>
            <a:lvl1pPr>
              <a:defRPr sz="11900"/>
            </a:lvl1pPr>
            <a:lvl2pPr>
              <a:defRPr sz="9900"/>
            </a:lvl2pPr>
            <a:lvl3pPr>
              <a:defRPr sz="8900"/>
            </a:lvl3pPr>
            <a:lvl4pPr>
              <a:defRPr sz="7900"/>
            </a:lvl4pPr>
            <a:lvl5pPr>
              <a:defRPr sz="7900"/>
            </a:lvl5pPr>
            <a:lvl6pPr>
              <a:defRPr sz="7900"/>
            </a:lvl6pPr>
            <a:lvl7pPr>
              <a:defRPr sz="7900"/>
            </a:lvl7pPr>
            <a:lvl8pPr>
              <a:defRPr sz="7900"/>
            </a:lvl8pPr>
            <a:lvl9pPr>
              <a:defRPr sz="79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16460810" y="9671213"/>
            <a:ext cx="14323040" cy="4030501"/>
          </a:xfrm>
        </p:spPr>
        <p:txBody>
          <a:bodyPr anchor="b"/>
          <a:lstStyle>
            <a:lvl1pPr marL="0" indent="0">
              <a:buNone/>
              <a:defRPr sz="11900" b="1"/>
            </a:lvl1pPr>
            <a:lvl2pPr marL="2263140" indent="0">
              <a:buNone/>
              <a:defRPr sz="9900" b="1"/>
            </a:lvl2pPr>
            <a:lvl3pPr marL="4526280" indent="0">
              <a:buNone/>
              <a:defRPr sz="8900" b="1"/>
            </a:lvl3pPr>
            <a:lvl4pPr marL="6789420" indent="0">
              <a:buNone/>
              <a:defRPr sz="7900" b="1"/>
            </a:lvl4pPr>
            <a:lvl5pPr marL="9052560" indent="0">
              <a:buNone/>
              <a:defRPr sz="7900" b="1"/>
            </a:lvl5pPr>
            <a:lvl6pPr marL="11315700" indent="0">
              <a:buNone/>
              <a:defRPr sz="7900" b="1"/>
            </a:lvl6pPr>
            <a:lvl7pPr marL="13578840" indent="0">
              <a:buNone/>
              <a:defRPr sz="7900" b="1"/>
            </a:lvl7pPr>
            <a:lvl8pPr marL="15841980" indent="0">
              <a:buNone/>
              <a:defRPr sz="7900" b="1"/>
            </a:lvl8pPr>
            <a:lvl9pPr marL="18105120" indent="0">
              <a:buNone/>
              <a:defRPr sz="79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16460810" y="13701713"/>
            <a:ext cx="14323040" cy="24893114"/>
          </a:xfrm>
        </p:spPr>
        <p:txBody>
          <a:bodyPr/>
          <a:lstStyle>
            <a:lvl1pPr>
              <a:defRPr sz="11900"/>
            </a:lvl1pPr>
            <a:lvl2pPr>
              <a:defRPr sz="9900"/>
            </a:lvl2pPr>
            <a:lvl3pPr>
              <a:defRPr sz="8900"/>
            </a:lvl3pPr>
            <a:lvl4pPr>
              <a:defRPr sz="7900"/>
            </a:lvl4pPr>
            <a:lvl5pPr>
              <a:defRPr sz="7900"/>
            </a:lvl5pPr>
            <a:lvl6pPr>
              <a:defRPr sz="7900"/>
            </a:lvl6pPr>
            <a:lvl7pPr>
              <a:defRPr sz="7900"/>
            </a:lvl7pPr>
            <a:lvl8pPr>
              <a:defRPr sz="7900"/>
            </a:lvl8pPr>
            <a:lvl9pPr>
              <a:defRPr sz="79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A4DA0-2049-487E-8CA1-9C3F66222D1F}" type="datetimeFigureOut">
              <a:rPr lang="pt-BR" smtClean="0"/>
              <a:pPr/>
              <a:t>14/01/2024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E968C-01EF-4D46-87F7-A1A94CD330D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A4DA0-2049-487E-8CA1-9C3F66222D1F}" type="datetimeFigureOut">
              <a:rPr lang="pt-BR" smtClean="0"/>
              <a:pPr/>
              <a:t>14/01/2024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E968C-01EF-4D46-87F7-A1A94CD330D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A4DA0-2049-487E-8CA1-9C3F66222D1F}" type="datetimeFigureOut">
              <a:rPr lang="pt-BR" smtClean="0"/>
              <a:pPr/>
              <a:t>14/01/2024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E968C-01EF-4D46-87F7-A1A94CD330D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20204" y="1720216"/>
            <a:ext cx="10660709" cy="7320915"/>
          </a:xfrm>
        </p:spPr>
        <p:txBody>
          <a:bodyPr anchor="b"/>
          <a:lstStyle>
            <a:lvl1pPr algn="l">
              <a:defRPr sz="99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669083" y="1720218"/>
            <a:ext cx="18114764" cy="36874612"/>
          </a:xfrm>
        </p:spPr>
        <p:txBody>
          <a:bodyPr/>
          <a:lstStyle>
            <a:lvl1pPr>
              <a:defRPr sz="15800"/>
            </a:lvl1pPr>
            <a:lvl2pPr>
              <a:defRPr sz="13900"/>
            </a:lvl2pPr>
            <a:lvl3pPr>
              <a:defRPr sz="11900"/>
            </a:lvl3pPr>
            <a:lvl4pPr>
              <a:defRPr sz="9900"/>
            </a:lvl4pPr>
            <a:lvl5pPr>
              <a:defRPr sz="9900"/>
            </a:lvl5pPr>
            <a:lvl6pPr>
              <a:defRPr sz="9900"/>
            </a:lvl6pPr>
            <a:lvl7pPr>
              <a:defRPr sz="9900"/>
            </a:lvl7pPr>
            <a:lvl8pPr>
              <a:defRPr sz="9900"/>
            </a:lvl8pPr>
            <a:lvl9pPr>
              <a:defRPr sz="99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620204" y="9041133"/>
            <a:ext cx="10660709" cy="29553697"/>
          </a:xfrm>
        </p:spPr>
        <p:txBody>
          <a:bodyPr/>
          <a:lstStyle>
            <a:lvl1pPr marL="0" indent="0">
              <a:buNone/>
              <a:defRPr sz="6900"/>
            </a:lvl1pPr>
            <a:lvl2pPr marL="2263140" indent="0">
              <a:buNone/>
              <a:defRPr sz="5900"/>
            </a:lvl2pPr>
            <a:lvl3pPr marL="4526280" indent="0">
              <a:buNone/>
              <a:defRPr sz="5000"/>
            </a:lvl3pPr>
            <a:lvl4pPr marL="6789420" indent="0">
              <a:buNone/>
              <a:defRPr sz="4500"/>
            </a:lvl4pPr>
            <a:lvl5pPr marL="9052560" indent="0">
              <a:buNone/>
              <a:defRPr sz="4500"/>
            </a:lvl5pPr>
            <a:lvl6pPr marL="11315700" indent="0">
              <a:buNone/>
              <a:defRPr sz="4500"/>
            </a:lvl6pPr>
            <a:lvl7pPr marL="13578840" indent="0">
              <a:buNone/>
              <a:defRPr sz="4500"/>
            </a:lvl7pPr>
            <a:lvl8pPr marL="15841980" indent="0">
              <a:buNone/>
              <a:defRPr sz="4500"/>
            </a:lvl8pPr>
            <a:lvl9pPr marL="18105120" indent="0">
              <a:buNone/>
              <a:defRPr sz="45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A4DA0-2049-487E-8CA1-9C3F66222D1F}" type="datetimeFigureOut">
              <a:rPr lang="pt-BR" smtClean="0"/>
              <a:pPr/>
              <a:t>14/01/2024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E968C-01EF-4D46-87F7-A1A94CD330D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51421" y="30243781"/>
            <a:ext cx="19442430" cy="3570449"/>
          </a:xfrm>
        </p:spPr>
        <p:txBody>
          <a:bodyPr anchor="b"/>
          <a:lstStyle>
            <a:lvl1pPr algn="l">
              <a:defRPr sz="99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6351421" y="3860483"/>
            <a:ext cx="19442430" cy="25923240"/>
          </a:xfrm>
        </p:spPr>
        <p:txBody>
          <a:bodyPr/>
          <a:lstStyle>
            <a:lvl1pPr marL="0" indent="0">
              <a:buNone/>
              <a:defRPr sz="15800"/>
            </a:lvl1pPr>
            <a:lvl2pPr marL="2263140" indent="0">
              <a:buNone/>
              <a:defRPr sz="13900"/>
            </a:lvl2pPr>
            <a:lvl3pPr marL="4526280" indent="0">
              <a:buNone/>
              <a:defRPr sz="11900"/>
            </a:lvl3pPr>
            <a:lvl4pPr marL="6789420" indent="0">
              <a:buNone/>
              <a:defRPr sz="9900"/>
            </a:lvl4pPr>
            <a:lvl5pPr marL="9052560" indent="0">
              <a:buNone/>
              <a:defRPr sz="9900"/>
            </a:lvl5pPr>
            <a:lvl6pPr marL="11315700" indent="0">
              <a:buNone/>
              <a:defRPr sz="9900"/>
            </a:lvl6pPr>
            <a:lvl7pPr marL="13578840" indent="0">
              <a:buNone/>
              <a:defRPr sz="9900"/>
            </a:lvl7pPr>
            <a:lvl8pPr marL="15841980" indent="0">
              <a:buNone/>
              <a:defRPr sz="9900"/>
            </a:lvl8pPr>
            <a:lvl9pPr marL="18105120" indent="0">
              <a:buNone/>
              <a:defRPr sz="99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51421" y="33814230"/>
            <a:ext cx="19442430" cy="5070631"/>
          </a:xfrm>
        </p:spPr>
        <p:txBody>
          <a:bodyPr/>
          <a:lstStyle>
            <a:lvl1pPr marL="0" indent="0">
              <a:buNone/>
              <a:defRPr sz="6900"/>
            </a:lvl1pPr>
            <a:lvl2pPr marL="2263140" indent="0">
              <a:buNone/>
              <a:defRPr sz="5900"/>
            </a:lvl2pPr>
            <a:lvl3pPr marL="4526280" indent="0">
              <a:buNone/>
              <a:defRPr sz="5000"/>
            </a:lvl3pPr>
            <a:lvl4pPr marL="6789420" indent="0">
              <a:buNone/>
              <a:defRPr sz="4500"/>
            </a:lvl4pPr>
            <a:lvl5pPr marL="9052560" indent="0">
              <a:buNone/>
              <a:defRPr sz="4500"/>
            </a:lvl5pPr>
            <a:lvl6pPr marL="11315700" indent="0">
              <a:buNone/>
              <a:defRPr sz="4500"/>
            </a:lvl6pPr>
            <a:lvl7pPr marL="13578840" indent="0">
              <a:buNone/>
              <a:defRPr sz="4500"/>
            </a:lvl7pPr>
            <a:lvl8pPr marL="15841980" indent="0">
              <a:buNone/>
              <a:defRPr sz="4500"/>
            </a:lvl8pPr>
            <a:lvl9pPr marL="18105120" indent="0">
              <a:buNone/>
              <a:defRPr sz="45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A4DA0-2049-487E-8CA1-9C3F66222D1F}" type="datetimeFigureOut">
              <a:rPr lang="pt-BR" smtClean="0"/>
              <a:pPr/>
              <a:t>14/01/2024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E968C-01EF-4D46-87F7-A1A94CD330D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A4DA0-2049-487E-8CA1-9C3F66222D1F}" type="datetimeFigureOut">
              <a:rPr lang="pt-BR" smtClean="0"/>
              <a:pPr/>
              <a:t>14/01/2024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E968C-01EF-4D46-87F7-A1A94CD330D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2503438" y="10901365"/>
            <a:ext cx="28707962" cy="232249028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379548" y="10901365"/>
            <a:ext cx="85583823" cy="232249028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A4DA0-2049-487E-8CA1-9C3F66222D1F}" type="datetimeFigureOut">
              <a:rPr lang="pt-BR" smtClean="0"/>
              <a:pPr/>
              <a:t>14/01/2024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E968C-01EF-4D46-87F7-A1A94CD330D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1620203" y="1730219"/>
            <a:ext cx="29163645" cy="7200900"/>
          </a:xfrm>
          <a:prstGeom prst="rect">
            <a:avLst/>
          </a:prstGeom>
        </p:spPr>
        <p:txBody>
          <a:bodyPr vert="horz" lIns="452628" tIns="226314" rIns="452628" bIns="226314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20203" y="10081264"/>
            <a:ext cx="29163645" cy="28513567"/>
          </a:xfrm>
          <a:prstGeom prst="rect">
            <a:avLst/>
          </a:prstGeom>
        </p:spPr>
        <p:txBody>
          <a:bodyPr vert="horz" lIns="452628" tIns="226314" rIns="452628" bIns="226314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1620203" y="40045008"/>
            <a:ext cx="7560945" cy="2300288"/>
          </a:xfrm>
          <a:prstGeom prst="rect">
            <a:avLst/>
          </a:prstGeom>
        </p:spPr>
        <p:txBody>
          <a:bodyPr vert="horz" lIns="452628" tIns="226314" rIns="452628" bIns="226314" rtlCol="0" anchor="ctr"/>
          <a:lstStyle>
            <a:lvl1pPr algn="l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EA4DA0-2049-487E-8CA1-9C3F66222D1F}" type="datetimeFigureOut">
              <a:rPr lang="pt-BR" smtClean="0"/>
              <a:pPr/>
              <a:t>14/01/2024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11071384" y="40045008"/>
            <a:ext cx="10261283" cy="2300288"/>
          </a:xfrm>
          <a:prstGeom prst="rect">
            <a:avLst/>
          </a:prstGeom>
        </p:spPr>
        <p:txBody>
          <a:bodyPr vert="horz" lIns="452628" tIns="226314" rIns="452628" bIns="226314" rtlCol="0" anchor="ctr"/>
          <a:lstStyle>
            <a:lvl1pPr algn="ct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23222903" y="40045008"/>
            <a:ext cx="7560945" cy="2300288"/>
          </a:xfrm>
          <a:prstGeom prst="rect">
            <a:avLst/>
          </a:prstGeom>
        </p:spPr>
        <p:txBody>
          <a:bodyPr vert="horz" lIns="452628" tIns="226314" rIns="452628" bIns="226314" rtlCol="0" anchor="ctr"/>
          <a:lstStyle>
            <a:lvl1pPr algn="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7E968C-01EF-4D46-87F7-A1A94CD330DA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26280" rtl="0" eaLnBrk="1" latinLnBrk="0" hangingPunct="1">
        <a:spcBef>
          <a:spcPct val="0"/>
        </a:spcBef>
        <a:buNone/>
        <a:defRPr sz="21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97355" indent="-1697355" algn="l" defTabSz="4526280" rtl="0" eaLnBrk="1" latinLnBrk="0" hangingPunct="1">
        <a:spcBef>
          <a:spcPct val="20000"/>
        </a:spcBef>
        <a:buFont typeface="Arial" pitchFamily="34" charset="0"/>
        <a:buChar char="•"/>
        <a:defRPr sz="15800" kern="1200">
          <a:solidFill>
            <a:schemeClr val="tx1"/>
          </a:solidFill>
          <a:latin typeface="+mn-lt"/>
          <a:ea typeface="+mn-ea"/>
          <a:cs typeface="+mn-cs"/>
        </a:defRPr>
      </a:lvl1pPr>
      <a:lvl2pPr marL="3677603" indent="-1414463" algn="l" defTabSz="4526280" rtl="0" eaLnBrk="1" latinLnBrk="0" hangingPunct="1">
        <a:spcBef>
          <a:spcPct val="20000"/>
        </a:spcBef>
        <a:buFont typeface="Arial" pitchFamily="34" charset="0"/>
        <a:buChar char="–"/>
        <a:defRPr sz="13900" kern="1200">
          <a:solidFill>
            <a:schemeClr val="tx1"/>
          </a:solidFill>
          <a:latin typeface="+mn-lt"/>
          <a:ea typeface="+mn-ea"/>
          <a:cs typeface="+mn-cs"/>
        </a:defRPr>
      </a:lvl2pPr>
      <a:lvl3pPr marL="5657850" indent="-1131570" algn="l" defTabSz="4526280" rtl="0" eaLnBrk="1" latinLnBrk="0" hangingPunct="1">
        <a:spcBef>
          <a:spcPct val="20000"/>
        </a:spcBef>
        <a:buFont typeface="Arial" pitchFamily="34" charset="0"/>
        <a:buChar char="•"/>
        <a:defRPr sz="11900" kern="1200">
          <a:solidFill>
            <a:schemeClr val="tx1"/>
          </a:solidFill>
          <a:latin typeface="+mn-lt"/>
          <a:ea typeface="+mn-ea"/>
          <a:cs typeface="+mn-cs"/>
        </a:defRPr>
      </a:lvl3pPr>
      <a:lvl4pPr marL="7920990" indent="-1131570" algn="l" defTabSz="4526280" rtl="0" eaLnBrk="1" latinLnBrk="0" hangingPunct="1">
        <a:spcBef>
          <a:spcPct val="20000"/>
        </a:spcBef>
        <a:buFont typeface="Arial" pitchFamily="34" charset="0"/>
        <a:buChar char="–"/>
        <a:defRPr sz="9900" kern="1200">
          <a:solidFill>
            <a:schemeClr val="tx1"/>
          </a:solidFill>
          <a:latin typeface="+mn-lt"/>
          <a:ea typeface="+mn-ea"/>
          <a:cs typeface="+mn-cs"/>
        </a:defRPr>
      </a:lvl4pPr>
      <a:lvl5pPr marL="10184130" indent="-1131570" algn="l" defTabSz="4526280" rtl="0" eaLnBrk="1" latinLnBrk="0" hangingPunct="1">
        <a:spcBef>
          <a:spcPct val="20000"/>
        </a:spcBef>
        <a:buFont typeface="Arial" pitchFamily="34" charset="0"/>
        <a:buChar char="»"/>
        <a:defRPr sz="9900" kern="1200">
          <a:solidFill>
            <a:schemeClr val="tx1"/>
          </a:solidFill>
          <a:latin typeface="+mn-lt"/>
          <a:ea typeface="+mn-ea"/>
          <a:cs typeface="+mn-cs"/>
        </a:defRPr>
      </a:lvl5pPr>
      <a:lvl6pPr marL="12447270" indent="-1131570" algn="l" defTabSz="4526280" rtl="0" eaLnBrk="1" latinLnBrk="0" hangingPunct="1">
        <a:spcBef>
          <a:spcPct val="20000"/>
        </a:spcBef>
        <a:buFont typeface="Arial" pitchFamily="34" charset="0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0410" indent="-1131570" algn="l" defTabSz="4526280" rtl="0" eaLnBrk="1" latinLnBrk="0" hangingPunct="1">
        <a:spcBef>
          <a:spcPct val="20000"/>
        </a:spcBef>
        <a:buFont typeface="Arial" pitchFamily="34" charset="0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7pPr>
      <a:lvl8pPr marL="16973550" indent="-1131570" algn="l" defTabSz="4526280" rtl="0" eaLnBrk="1" latinLnBrk="0" hangingPunct="1">
        <a:spcBef>
          <a:spcPct val="20000"/>
        </a:spcBef>
        <a:buFont typeface="Arial" pitchFamily="34" charset="0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8pPr>
      <a:lvl9pPr marL="19236690" indent="-1131570" algn="l" defTabSz="4526280" rtl="0" eaLnBrk="1" latinLnBrk="0" hangingPunct="1">
        <a:spcBef>
          <a:spcPct val="20000"/>
        </a:spcBef>
        <a:buFont typeface="Arial" pitchFamily="34" charset="0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4526280" rtl="0" eaLnBrk="1" latinLnBrk="0" hangingPunct="1">
        <a:defRPr sz="8900" kern="1200">
          <a:solidFill>
            <a:schemeClr val="tx1"/>
          </a:solidFill>
          <a:latin typeface="+mn-lt"/>
          <a:ea typeface="+mn-ea"/>
          <a:cs typeface="+mn-cs"/>
        </a:defRPr>
      </a:lvl1pPr>
      <a:lvl2pPr marL="2263140" algn="l" defTabSz="4526280" rtl="0" eaLnBrk="1" latinLnBrk="0" hangingPunct="1">
        <a:defRPr sz="8900" kern="1200">
          <a:solidFill>
            <a:schemeClr val="tx1"/>
          </a:solidFill>
          <a:latin typeface="+mn-lt"/>
          <a:ea typeface="+mn-ea"/>
          <a:cs typeface="+mn-cs"/>
        </a:defRPr>
      </a:lvl2pPr>
      <a:lvl3pPr marL="4526280" algn="l" defTabSz="4526280" rtl="0" eaLnBrk="1" latinLnBrk="0" hangingPunct="1">
        <a:defRPr sz="8900" kern="1200">
          <a:solidFill>
            <a:schemeClr val="tx1"/>
          </a:solidFill>
          <a:latin typeface="+mn-lt"/>
          <a:ea typeface="+mn-ea"/>
          <a:cs typeface="+mn-cs"/>
        </a:defRPr>
      </a:lvl3pPr>
      <a:lvl4pPr marL="6789420" algn="l" defTabSz="4526280" rtl="0" eaLnBrk="1" latinLnBrk="0" hangingPunct="1">
        <a:defRPr sz="8900" kern="1200">
          <a:solidFill>
            <a:schemeClr val="tx1"/>
          </a:solidFill>
          <a:latin typeface="+mn-lt"/>
          <a:ea typeface="+mn-ea"/>
          <a:cs typeface="+mn-cs"/>
        </a:defRPr>
      </a:lvl4pPr>
      <a:lvl5pPr marL="9052560" algn="l" defTabSz="4526280" rtl="0" eaLnBrk="1" latinLnBrk="0" hangingPunct="1">
        <a:defRPr sz="8900" kern="1200">
          <a:solidFill>
            <a:schemeClr val="tx1"/>
          </a:solidFill>
          <a:latin typeface="+mn-lt"/>
          <a:ea typeface="+mn-ea"/>
          <a:cs typeface="+mn-cs"/>
        </a:defRPr>
      </a:lvl5pPr>
      <a:lvl6pPr marL="11315700" algn="l" defTabSz="4526280" rtl="0" eaLnBrk="1" latinLnBrk="0" hangingPunct="1">
        <a:defRPr sz="8900" kern="1200">
          <a:solidFill>
            <a:schemeClr val="tx1"/>
          </a:solidFill>
          <a:latin typeface="+mn-lt"/>
          <a:ea typeface="+mn-ea"/>
          <a:cs typeface="+mn-cs"/>
        </a:defRPr>
      </a:lvl6pPr>
      <a:lvl7pPr marL="13578840" algn="l" defTabSz="4526280" rtl="0" eaLnBrk="1" latinLnBrk="0" hangingPunct="1">
        <a:defRPr sz="8900" kern="1200">
          <a:solidFill>
            <a:schemeClr val="tx1"/>
          </a:solidFill>
          <a:latin typeface="+mn-lt"/>
          <a:ea typeface="+mn-ea"/>
          <a:cs typeface="+mn-cs"/>
        </a:defRPr>
      </a:lvl7pPr>
      <a:lvl8pPr marL="15841980" algn="l" defTabSz="4526280" rtl="0" eaLnBrk="1" latinLnBrk="0" hangingPunct="1">
        <a:defRPr sz="8900" kern="1200">
          <a:solidFill>
            <a:schemeClr val="tx1"/>
          </a:solidFill>
          <a:latin typeface="+mn-lt"/>
          <a:ea typeface="+mn-ea"/>
          <a:cs typeface="+mn-cs"/>
        </a:defRPr>
      </a:lvl8pPr>
      <a:lvl9pPr marL="18105120" algn="l" defTabSz="4526280" rtl="0" eaLnBrk="1" latinLnBrk="0" hangingPunct="1">
        <a:defRPr sz="8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Rectangle 3"/>
          <p:cNvSpPr>
            <a:spLocks noChangeArrowheads="1"/>
          </p:cNvSpPr>
          <p:nvPr/>
        </p:nvSpPr>
        <p:spPr bwMode="auto">
          <a:xfrm>
            <a:off x="411286" y="354134"/>
            <a:ext cx="32404050" cy="4292665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t-BR" altLang="pt-BR"/>
          </a:p>
        </p:txBody>
      </p:sp>
      <p:sp>
        <p:nvSpPr>
          <p:cNvPr id="81" name="Rectangle 5"/>
          <p:cNvSpPr>
            <a:spLocks noChangeArrowheads="1"/>
          </p:cNvSpPr>
          <p:nvPr/>
        </p:nvSpPr>
        <p:spPr bwMode="auto">
          <a:xfrm>
            <a:off x="914400" y="-287732"/>
            <a:ext cx="184731" cy="1461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82" name="Rectangle 18"/>
          <p:cNvSpPr>
            <a:spLocks noChangeArrowheads="1"/>
          </p:cNvSpPr>
          <p:nvPr/>
        </p:nvSpPr>
        <p:spPr bwMode="auto">
          <a:xfrm>
            <a:off x="914400" y="-28773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41363" algn="l"/>
              </a:tabLst>
            </a:pPr>
            <a:endParaRPr kumimoji="0" lang="pt-B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Rectangle 20"/>
          <p:cNvSpPr>
            <a:spLocks noChangeArrowheads="1"/>
          </p:cNvSpPr>
          <p:nvPr/>
        </p:nvSpPr>
        <p:spPr bwMode="auto">
          <a:xfrm>
            <a:off x="914400" y="169468"/>
            <a:ext cx="2762295" cy="538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52700" algn="l"/>
                <a:tab pos="4830763" algn="l"/>
              </a:tabLst>
            </a:pPr>
            <a:r>
              <a:rPr kumimoji="0" lang="pt-BR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pt-BR" sz="35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52700" algn="l"/>
                <a:tab pos="4830763" algn="l"/>
              </a:tabLst>
            </a:pPr>
            <a:endParaRPr kumimoji="0" lang="pt-B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Rectangle 21"/>
          <p:cNvSpPr>
            <a:spLocks noChangeArrowheads="1"/>
          </p:cNvSpPr>
          <p:nvPr/>
        </p:nvSpPr>
        <p:spPr bwMode="auto">
          <a:xfrm>
            <a:off x="914400" y="169468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52700" algn="l"/>
                <a:tab pos="4830763" algn="l"/>
              </a:tabLst>
            </a:pPr>
            <a:endParaRPr kumimoji="0" lang="pt-B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Rectangle 28"/>
          <p:cNvSpPr>
            <a:spLocks noChangeArrowheads="1"/>
          </p:cNvSpPr>
          <p:nvPr/>
        </p:nvSpPr>
        <p:spPr bwMode="auto">
          <a:xfrm>
            <a:off x="914400" y="-28773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41363" algn="l"/>
              </a:tabLst>
            </a:pPr>
            <a:endParaRPr kumimoji="0" lang="pt-B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Rectangle 30"/>
          <p:cNvSpPr>
            <a:spLocks noChangeArrowheads="1"/>
          </p:cNvSpPr>
          <p:nvPr/>
        </p:nvSpPr>
        <p:spPr bwMode="auto">
          <a:xfrm>
            <a:off x="914400" y="169468"/>
            <a:ext cx="2762295" cy="538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52700" algn="l"/>
                <a:tab pos="4830763" algn="l"/>
              </a:tabLst>
            </a:pPr>
            <a:r>
              <a:rPr kumimoji="0" lang="pt-BR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pt-BR" sz="3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52700" algn="l"/>
                <a:tab pos="4830763" algn="l"/>
              </a:tabLst>
            </a:pPr>
            <a:endParaRPr kumimoji="0" lang="pt-B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Rectangle 31"/>
          <p:cNvSpPr>
            <a:spLocks noChangeArrowheads="1"/>
          </p:cNvSpPr>
          <p:nvPr/>
        </p:nvSpPr>
        <p:spPr bwMode="auto">
          <a:xfrm>
            <a:off x="914400" y="169468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52700" algn="l"/>
                <a:tab pos="4830763" algn="l"/>
              </a:tabLst>
            </a:pPr>
            <a:endParaRPr kumimoji="0" lang="pt-B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9" name="Fluxograma: Cartão 10"/>
          <p:cNvSpPr/>
          <p:nvPr/>
        </p:nvSpPr>
        <p:spPr>
          <a:xfrm flipH="1">
            <a:off x="16634073" y="7021974"/>
            <a:ext cx="15662478" cy="32586760"/>
          </a:xfrm>
          <a:custGeom>
            <a:avLst/>
            <a:gdLst>
              <a:gd name="connsiteX0" fmla="*/ 0 w 10000"/>
              <a:gd name="connsiteY0" fmla="*/ 2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5" fmla="*/ 0 w 10000"/>
              <a:gd name="connsiteY5" fmla="*/ 2000 h 10000"/>
              <a:gd name="connsiteX0" fmla="*/ 0 w 10000"/>
              <a:gd name="connsiteY0" fmla="*/ 783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5" fmla="*/ 0 w 10000"/>
              <a:gd name="connsiteY5" fmla="*/ 783 h 10000"/>
              <a:gd name="connsiteX0" fmla="*/ 0 w 10000"/>
              <a:gd name="connsiteY0" fmla="*/ 783 h 10000"/>
              <a:gd name="connsiteX1" fmla="*/ 594 w 10000"/>
              <a:gd name="connsiteY1" fmla="*/ 18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0 w 10000"/>
              <a:gd name="connsiteY4" fmla="*/ 10000 h 10000"/>
              <a:gd name="connsiteX5" fmla="*/ 0 w 10000"/>
              <a:gd name="connsiteY5" fmla="*/ 783 h 10000"/>
              <a:gd name="connsiteX0" fmla="*/ 0 w 10000"/>
              <a:gd name="connsiteY0" fmla="*/ 783 h 10000"/>
              <a:gd name="connsiteX1" fmla="*/ 594 w 10000"/>
              <a:gd name="connsiteY1" fmla="*/ 18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25 w 10000"/>
              <a:gd name="connsiteY4" fmla="*/ 9891 h 10000"/>
              <a:gd name="connsiteX5" fmla="*/ 0 w 10000"/>
              <a:gd name="connsiteY5" fmla="*/ 783 h 10000"/>
              <a:gd name="connsiteX0" fmla="*/ 0 w 10000"/>
              <a:gd name="connsiteY0" fmla="*/ 783 h 10000"/>
              <a:gd name="connsiteX1" fmla="*/ 594 w 10000"/>
              <a:gd name="connsiteY1" fmla="*/ 18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25 w 10000"/>
              <a:gd name="connsiteY4" fmla="*/ 9891 h 10000"/>
              <a:gd name="connsiteX5" fmla="*/ 0 w 10000"/>
              <a:gd name="connsiteY5" fmla="*/ 783 h 10000"/>
              <a:gd name="connsiteX0" fmla="*/ 126 w 10126"/>
              <a:gd name="connsiteY0" fmla="*/ 783 h 10000"/>
              <a:gd name="connsiteX1" fmla="*/ 720 w 10126"/>
              <a:gd name="connsiteY1" fmla="*/ 18 h 10000"/>
              <a:gd name="connsiteX2" fmla="*/ 10126 w 10126"/>
              <a:gd name="connsiteY2" fmla="*/ 0 h 10000"/>
              <a:gd name="connsiteX3" fmla="*/ 10126 w 10126"/>
              <a:gd name="connsiteY3" fmla="*/ 10000 h 10000"/>
              <a:gd name="connsiteX4" fmla="*/ 0 w 10126"/>
              <a:gd name="connsiteY4" fmla="*/ 9964 h 10000"/>
              <a:gd name="connsiteX5" fmla="*/ 126 w 10126"/>
              <a:gd name="connsiteY5" fmla="*/ 783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126" h="10000">
                <a:moveTo>
                  <a:pt x="126" y="783"/>
                </a:moveTo>
                <a:lnTo>
                  <a:pt x="720" y="18"/>
                </a:lnTo>
                <a:lnTo>
                  <a:pt x="10126" y="0"/>
                </a:lnTo>
                <a:lnTo>
                  <a:pt x="10126" y="10000"/>
                </a:lnTo>
                <a:cubicBezTo>
                  <a:pt x="6801" y="9964"/>
                  <a:pt x="1065" y="9491"/>
                  <a:pt x="0" y="9964"/>
                </a:cubicBezTo>
                <a:cubicBezTo>
                  <a:pt x="-8" y="6928"/>
                  <a:pt x="134" y="3819"/>
                  <a:pt x="126" y="783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3692525" algn="l"/>
              </a:tabLst>
            </a:pPr>
            <a:endParaRPr lang="pt-BR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3692525" algn="l"/>
              </a:tabLst>
            </a:pPr>
            <a:endParaRPr lang="pt-BR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3692525" algn="l"/>
              </a:tabLst>
            </a:pPr>
            <a:endParaRPr lang="pt-BR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3692525" algn="l"/>
              </a:tabLst>
            </a:pPr>
            <a:endParaRPr lang="pt-BR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3692525" algn="l"/>
              </a:tabLst>
            </a:pPr>
            <a:endParaRPr lang="pt-BR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3692525" algn="l"/>
              </a:tabLst>
            </a:pPr>
            <a:endParaRPr lang="pt-BR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3692525" algn="l"/>
              </a:tabLst>
            </a:pPr>
            <a:endParaRPr lang="pt-BR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3692525" algn="l"/>
              </a:tabLst>
            </a:pPr>
            <a:endParaRPr lang="pt-BR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3692525" algn="l"/>
              </a:tabLst>
            </a:pPr>
            <a:endParaRPr lang="pt-BR" sz="5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8" name="Retângulo 137"/>
          <p:cNvSpPr/>
          <p:nvPr/>
        </p:nvSpPr>
        <p:spPr>
          <a:xfrm>
            <a:off x="16352884" y="29920590"/>
            <a:ext cx="15630346" cy="1226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ALMEIDA, O. </a:t>
            </a:r>
            <a:r>
              <a:rPr kumimoji="0" lang="pt-BR" altLang="pt-BR" sz="2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Manejo de Pesca na Amazônia Brasileira</a:t>
            </a: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 Análise do setor pesqueiro, Análise econômica da pesca comercial, Análise da economia familiar, Modelagem </a:t>
            </a:r>
            <a:r>
              <a:rPr kumimoji="0" lang="pt-BR" altLang="pt-BR" sz="25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bioeconômica</a:t>
            </a: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 São Paulo, Peirópolis, 2006.</a:t>
            </a:r>
            <a:endParaRPr kumimoji="0" lang="pt-BR" altLang="pt-BR" sz="2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CASTRO FILHO, Claudio Marcondes. </a:t>
            </a:r>
            <a:r>
              <a:rPr kumimoji="0" lang="pt-BR" altLang="pt-BR" sz="2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AGENDA 2030 PARA O DESENVOLVIMENTO SUSTENTÁVEL: UMA LEITURA DE POLÍTICA PÚBLICA NA CLAVE DA BIBLIOTECA ESCOLAR. </a:t>
            </a: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: Revista Digital Biblioteconomia e Ciência da Informação Universidade de São Paulo São Paulo, SP, 2018</a:t>
            </a:r>
            <a:endParaRPr kumimoji="0" lang="pt-BR" altLang="pt-BR" sz="2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DIEGUES, Antônio Carlos. </a:t>
            </a:r>
            <a:r>
              <a:rPr kumimoji="0" lang="pt-BR" altLang="pt-BR" sz="2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 mito moderno da natureza intocada</a:t>
            </a: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 São Paulo: Editora Hucitec, 2008.</a:t>
            </a:r>
            <a:endParaRPr kumimoji="0" lang="pt-BR" altLang="pt-BR" sz="2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MCGRATH, D.G., M. CROSSA, A. CARDOSO, S. P. da GAMA e O T ALMEIDA. </a:t>
            </a:r>
            <a:r>
              <a:rPr kumimoji="0" lang="pt-BR" altLang="pt-BR" sz="2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Desenvolvimento de Sistemas de Manejo Comunitário para a Várzea Amazônica: Lições Que Estamos Aprendendo</a:t>
            </a: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  WWF, Brasília, D.F. 2006.</a:t>
            </a:r>
            <a:endParaRPr kumimoji="0" lang="pt-BR" altLang="pt-BR" sz="2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en-US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FEENY, D., Berkes, F., </a:t>
            </a:r>
            <a:r>
              <a:rPr kumimoji="0" lang="en-US" altLang="pt-BR" sz="25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McCay</a:t>
            </a:r>
            <a:r>
              <a:rPr kumimoji="0" lang="en-US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B. e Acheson, B.. </a:t>
            </a: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 Tragédia dos Comuns Vinte e Dois Anos Depois. Páginas 17 a 42 em A.C. Diegues e A.C. Moreira (</a:t>
            </a:r>
            <a:r>
              <a:rPr kumimoji="0" lang="pt-BR" altLang="pt-BR" sz="25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Orgs</a:t>
            </a: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).  </a:t>
            </a:r>
            <a:r>
              <a:rPr kumimoji="0" lang="pt-BR" altLang="pt-BR" sz="2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Espaços e Recursos Naturais de Uso Comum</a:t>
            </a: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  NUPAUB-USP, São Paulo, 2001. </a:t>
            </a:r>
            <a:endParaRPr kumimoji="0" lang="pt-BR" altLang="pt-BR" sz="2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GONÇALVES, Amanda </a:t>
            </a:r>
            <a:r>
              <a:rPr kumimoji="0" lang="pt-BR" altLang="pt-BR" sz="25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Sâmela</a:t>
            </a: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da Silva.  </a:t>
            </a:r>
            <a:r>
              <a:rPr kumimoji="0" lang="pt-BR" altLang="pt-BR" sz="2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Território ribeirinho: </a:t>
            </a: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um “mapeamento” das ações e representações no Rio </a:t>
            </a:r>
            <a:r>
              <a:rPr kumimoji="0" lang="pt-BR" altLang="pt-BR" sz="25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Tucumanduba</a:t>
            </a: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em Abaetetuba-PA. (Dissertação de Mestrado) </a:t>
            </a:r>
            <a:r>
              <a:rPr kumimoji="0" lang="pt-BR" altLang="pt-BR" sz="25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UFPa</a:t>
            </a: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2016.</a:t>
            </a:r>
            <a:endParaRPr kumimoji="0" lang="pt-BR" altLang="pt-BR" sz="2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es-ES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HARDIN, Garret. </a:t>
            </a:r>
            <a:r>
              <a:rPr kumimoji="0" lang="es-ES_tradnl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La tragedia de los bienes comunes. </a:t>
            </a:r>
            <a:r>
              <a:rPr kumimoji="0" lang="en-US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In: Smith, Richard C. e </a:t>
            </a:r>
            <a:r>
              <a:rPr kumimoji="0" lang="en-US" altLang="pt-BR" sz="25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Pinedo</a:t>
            </a:r>
            <a:r>
              <a:rPr kumimoji="0" lang="en-US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Danny. </a:t>
            </a:r>
            <a:r>
              <a:rPr kumimoji="0" lang="es-ES_tradnl" altLang="pt-BR" sz="2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El cuidado de los bienes comunes: gobierno y manejo de los lagos y bosques en la Amazonía</a:t>
            </a:r>
            <a:r>
              <a:rPr kumimoji="0" lang="es-ES_tradnl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Lima: IEP; Instituto del Bien </a:t>
            </a:r>
            <a:r>
              <a:rPr kumimoji="0" lang="en-US" altLang="pt-BR" sz="25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Común</a:t>
            </a:r>
            <a:r>
              <a:rPr kumimoji="0" lang="en-US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2002.</a:t>
            </a:r>
            <a:endParaRPr kumimoji="0" lang="pt-BR" altLang="pt-BR" sz="2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en-US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MCGRATH, D.G., CARDOSO, A. and SÁ, E.P.  </a:t>
            </a:r>
            <a:r>
              <a:rPr kumimoji="0" lang="en-US" altLang="pt-BR" sz="2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Community Fisheries and Co-Management on the Lower Amazon Floodplain</a:t>
            </a:r>
            <a:r>
              <a:rPr kumimoji="0" lang="en-US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  Pages 207-222 in R. Welcome and T. Petr (Eds). Proceedings of the Second International Symposium on the Management of Large Rivers for Fisheries.  </a:t>
            </a:r>
            <a:r>
              <a:rPr kumimoji="0" lang="it-IT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Vol. II. FAO and Mekong River Commission.</a:t>
            </a:r>
            <a:r>
              <a:rPr kumimoji="0" lang="en-US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2004.</a:t>
            </a:r>
            <a:endParaRPr kumimoji="0" lang="pt-BR" altLang="pt-BR" sz="2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en-US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MCGRATH, David G., ARAUJO, Juliana C. de, Amaral, Benedito D. de, </a:t>
            </a:r>
            <a:r>
              <a:rPr kumimoji="0" lang="en-US" altLang="pt-BR" sz="25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Futemma</a:t>
            </a:r>
            <a:r>
              <a:rPr kumimoji="0" lang="en-US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Celia R., and Castro, Fabio de.  </a:t>
            </a:r>
            <a:r>
              <a:rPr kumimoji="0" lang="pt-BR" altLang="pt-BR" sz="25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Várzeiros</a:t>
            </a:r>
            <a:r>
              <a:rPr kumimoji="0" lang="pt-BR" altLang="pt-BR" sz="2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geleiros e o manejo de recursos naturais na várzea do Baixo Amazonas</a:t>
            </a: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 Cadernos do NAEA 11 (</a:t>
            </a:r>
            <a:r>
              <a:rPr kumimoji="0" lang="pt-BR" altLang="pt-BR" sz="25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November</a:t>
            </a: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): 91-125. 1993.</a:t>
            </a:r>
            <a:endParaRPr kumimoji="0" lang="pt-BR" altLang="pt-BR" sz="2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Organização das Nações Unidas. </a:t>
            </a:r>
            <a:r>
              <a:rPr kumimoji="0" lang="pt-BR" altLang="pt-BR" sz="25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Transformando o nosso mundo: a agenda 2030 para o     desenvolvimento sustentável</a:t>
            </a: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 Resolução A/RES/70/1 [internet]. Nova Iorque: UN; 2015. [acesso em 2021 mar 19]. Disponível em: https://</a:t>
            </a: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agenda2030.com.br</a:t>
            </a:r>
            <a:endParaRPr kumimoji="0" lang="pt-BR" altLang="pt-BR" sz="2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OSTROM, </a:t>
            </a:r>
            <a:r>
              <a:rPr kumimoji="0" lang="pt-BR" altLang="pt-BR" sz="25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Elinor</a:t>
            </a: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s-ES_tradnl" altLang="pt-BR" sz="2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Em gobierno de los bienes comunes: la </a:t>
            </a:r>
            <a:r>
              <a:rPr kumimoji="0" lang="es-ES_tradnl" altLang="pt-BR" sz="25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evolucion</a:t>
            </a:r>
            <a:r>
              <a:rPr kumimoji="0" lang="es-ES_tradnl" altLang="pt-BR" sz="2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de las instituciones de acción </a:t>
            </a:r>
            <a:r>
              <a:rPr kumimoji="0" lang="es-ES_tradnl" altLang="pt-BR" sz="25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coletictiva</a:t>
            </a:r>
            <a:r>
              <a:rPr kumimoji="0" lang="es-ES_tradnl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 México: Fondo de Cultura </a:t>
            </a:r>
            <a:r>
              <a:rPr kumimoji="0" lang="es-ES_tradnl" altLang="pt-BR" sz="25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Econômica</a:t>
            </a:r>
            <a:r>
              <a:rPr kumimoji="0" lang="es-ES_tradnl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1990</a:t>
            </a:r>
            <a:endParaRPr kumimoji="0" lang="pt-BR" altLang="pt-BR" sz="2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es-ES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OSTROM, </a:t>
            </a:r>
            <a:r>
              <a:rPr kumimoji="0" lang="es-ES" altLang="pt-BR" sz="25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Elinor</a:t>
            </a:r>
            <a:r>
              <a:rPr kumimoji="0" lang="es-ES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s-ES_tradnl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Reformulando Los Bienes Comunes. </a:t>
            </a:r>
            <a:r>
              <a:rPr kumimoji="0" lang="es-ES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In: Smith, Richard C. e Pinedo, Danny. </a:t>
            </a:r>
            <a:r>
              <a:rPr kumimoji="0" lang="es-ES_tradnl" altLang="pt-BR" sz="2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El cuidado de los bienes comunes</a:t>
            </a:r>
            <a:r>
              <a:rPr kumimoji="0" lang="es-ES_tradnl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: gobierno y manejo de los lagos y bosques en la Amazonía. Lima: IEP; Instituto del Bien Común, 2002 </a:t>
            </a:r>
            <a:endParaRPr kumimoji="0" lang="pt-BR" altLang="pt-BR" sz="2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THIOLLENT, M. </a:t>
            </a:r>
            <a:r>
              <a:rPr kumimoji="0" lang="pt-BR" altLang="pt-BR" sz="2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Metodologia da pesquisa ação</a:t>
            </a: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São Paulo: Cortez Editora: 2011.</a:t>
            </a:r>
            <a:endParaRPr kumimoji="0" lang="pt-BR" altLang="pt-BR" sz="2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-457200" algn="l"/>
              </a:tabLst>
            </a:pP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VILHENA, Josiel. R. </a:t>
            </a:r>
            <a:r>
              <a:rPr kumimoji="0" lang="pt-BR" altLang="pt-BR" sz="2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Relação sociedade/natureza: Adaptabilidade humana frente à escassez de pescado em uma área do estuário amazônico</a:t>
            </a: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(Dissertação de Mestrado) </a:t>
            </a:r>
            <a:r>
              <a:rPr kumimoji="0" lang="pt-BR" altLang="pt-BR" sz="25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UFPa</a:t>
            </a:r>
            <a:r>
              <a:rPr kumimoji="0" lang="pt-BR" altLang="pt-BR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 2005</a:t>
            </a:r>
            <a:endParaRPr kumimoji="0" lang="pt-BR" altLang="pt-BR" sz="2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endParaRPr lang="pt-BR" sz="4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0" name="CaixaDeTexto 149"/>
          <p:cNvSpPr txBox="1"/>
          <p:nvPr/>
        </p:nvSpPr>
        <p:spPr>
          <a:xfrm>
            <a:off x="16416598" y="24003534"/>
            <a:ext cx="15096416" cy="4039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900" b="0" i="0" u="none" strike="noStrike" baseline="0" dirty="0">
                <a:latin typeface="+mj-lt"/>
              </a:rPr>
              <a:t>O trabalho tem possibilitado a concretização da identidade do </a:t>
            </a:r>
            <a:r>
              <a:rPr lang="pt-BR" sz="2900" b="0" i="0" u="none" strike="noStrike" baseline="0" dirty="0" err="1">
                <a:latin typeface="+mj-lt"/>
              </a:rPr>
              <a:t>Ifpa</a:t>
            </a:r>
            <a:r>
              <a:rPr lang="pt-BR" sz="2900" b="0" i="0" u="none" strike="noStrike" baseline="0" dirty="0">
                <a:latin typeface="+mj-lt"/>
              </a:rPr>
              <a:t> campus Abaetetuba como um campus ribeirinho onde a parceria da instituição com a comunidade local tem se configurado como uma importante estratégia na conservação ambiental do bioma aquático local e pode oferecer parâmetros para outras instituições cientificas viabilizarem a convergência entre conhecimento cientifico e conhecimento tradicional na luta pela realização de um desenvolvimento local de fato sustentável</a:t>
            </a:r>
            <a:endParaRPr lang="pt-BR" sz="2900" dirty="0">
              <a:latin typeface="+mj-lt"/>
            </a:endParaRPr>
          </a:p>
        </p:txBody>
      </p:sp>
      <p:sp>
        <p:nvSpPr>
          <p:cNvPr id="182" name="CaixaDeTexto 181"/>
          <p:cNvSpPr txBox="1"/>
          <p:nvPr/>
        </p:nvSpPr>
        <p:spPr>
          <a:xfrm>
            <a:off x="624563" y="20858284"/>
            <a:ext cx="14643693" cy="7184946"/>
          </a:xfrm>
          <a:prstGeom prst="round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 fontAlgn="base" hangingPunct="0">
              <a:lnSpc>
                <a:spcPct val="150000"/>
              </a:lnSpc>
              <a:spcBef>
                <a:spcPts val="400"/>
              </a:spcBef>
              <a:spcAft>
                <a:spcPts val="400"/>
              </a:spcAft>
            </a:pPr>
            <a:r>
              <a:rPr lang="pt-BR" sz="2800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Geral:</a:t>
            </a:r>
            <a:r>
              <a:rPr lang="pt-BR" sz="2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Analisar as possíveis estratégias socioambientais da comunidade ribeirinha do rio Jarumã em parceria com o </a:t>
            </a:r>
            <a:r>
              <a:rPr lang="pt-BR" sz="2800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IFPa</a:t>
            </a:r>
            <a:r>
              <a:rPr lang="pt-BR" sz="2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campus Abaetetuba diante da “Agenda 2030” no que diz respeito a poluição dos rios. </a:t>
            </a:r>
          </a:p>
          <a:p>
            <a:pPr algn="just" fontAlgn="base" hangingPunct="0">
              <a:lnSpc>
                <a:spcPct val="150000"/>
              </a:lnSpc>
              <a:spcBef>
                <a:spcPts val="400"/>
              </a:spcBef>
              <a:spcAft>
                <a:spcPts val="400"/>
              </a:spcAft>
            </a:pPr>
            <a:r>
              <a:rPr lang="pt-BR" sz="2800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Específicos: </a:t>
            </a:r>
            <a:endParaRPr lang="pt-BR" sz="28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8270" indent="630555" algn="just" fontAlgn="base" hangingPunct="0">
              <a:lnSpc>
                <a:spcPct val="150000"/>
              </a:lnSpc>
              <a:spcBef>
                <a:spcPts val="400"/>
              </a:spcBef>
              <a:spcAft>
                <a:spcPts val="400"/>
              </a:spcAft>
            </a:pPr>
            <a:r>
              <a:rPr lang="pt-BR" sz="2800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1- </a:t>
            </a:r>
            <a:r>
              <a:rPr lang="pt-BR" sz="2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Apresentar e discutir com a comunidade do </a:t>
            </a:r>
            <a:r>
              <a:rPr lang="pt-BR" sz="2800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IFPa</a:t>
            </a:r>
            <a:r>
              <a:rPr lang="pt-BR" sz="2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a “Agenda 2030”.</a:t>
            </a:r>
          </a:p>
          <a:p>
            <a:pPr algn="just" fontAlgn="base" hangingPunct="0">
              <a:lnSpc>
                <a:spcPct val="150000"/>
              </a:lnSpc>
              <a:spcBef>
                <a:spcPts val="400"/>
              </a:spcBef>
              <a:spcAft>
                <a:spcPts val="400"/>
              </a:spcAft>
            </a:pPr>
            <a:r>
              <a:rPr lang="pt-BR" sz="2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                   </a:t>
            </a:r>
            <a:r>
              <a:rPr lang="pt-BR" sz="2800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2- </a:t>
            </a:r>
            <a:r>
              <a:rPr lang="pt-BR" sz="2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Identificar os principais resíduos descartados no rio Jarumã.</a:t>
            </a:r>
          </a:p>
          <a:p>
            <a:pPr algn="just" fontAlgn="base" hangingPunct="0">
              <a:lnSpc>
                <a:spcPct val="150000"/>
              </a:lnSpc>
              <a:spcBef>
                <a:spcPts val="400"/>
              </a:spcBef>
              <a:spcAft>
                <a:spcPts val="400"/>
              </a:spcAft>
            </a:pPr>
            <a:r>
              <a:rPr lang="pt-BR" sz="2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                   </a:t>
            </a:r>
            <a:r>
              <a:rPr lang="pt-BR" sz="2800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3-</a:t>
            </a:r>
            <a:r>
              <a:rPr lang="pt-BR" sz="2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Coletar e selecionar amostra de resíduos sólidos do rio Jarumã.</a:t>
            </a:r>
          </a:p>
          <a:p>
            <a:r>
              <a:rPr lang="pt-BR" sz="2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                   </a:t>
            </a:r>
            <a:r>
              <a:rPr lang="pt-BR" sz="2800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4-</a:t>
            </a:r>
            <a:r>
              <a:rPr lang="pt-BR" sz="2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Analisar de quais formas é possível reaproveitar materiais descartados no rio Jarumã confeccionando peças de artesanato.</a:t>
            </a:r>
          </a:p>
          <a:p>
            <a:pPr lvl="0" algn="just"/>
            <a:endParaRPr lang="pt-BR" sz="3600" dirty="0"/>
          </a:p>
        </p:txBody>
      </p:sp>
      <p:sp>
        <p:nvSpPr>
          <p:cNvPr id="183" name="CaixaDeTexto 182"/>
          <p:cNvSpPr txBox="1"/>
          <p:nvPr/>
        </p:nvSpPr>
        <p:spPr>
          <a:xfrm>
            <a:off x="428153" y="4867157"/>
            <a:ext cx="15828769" cy="16277972"/>
          </a:xfrm>
          <a:prstGeom prst="round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endParaRPr lang="pt-BR" sz="4800" dirty="0"/>
          </a:p>
          <a:p>
            <a:pPr indent="218440" algn="just">
              <a:lnSpc>
                <a:spcPct val="150000"/>
              </a:lnSpc>
            </a:pPr>
            <a:r>
              <a:rPr lang="pt-BR" sz="2500" dirty="0">
                <a:solidFill>
                  <a:srgbClr val="202124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No ano de 2015, foi aprovado pela ONU (Organização das Nações Unidas) o documento “Transformando Nosso Mundo: A Agenda 2030 para o Desenvolvimento Sustentável”. Este documento ficou mais conhecido como “Agenda 2030” que corresponde às ações baseadas em cinco eixos: paz, pessoas, planeta, prosperidade e parcerias que devem ser realizadas até o ano de 2030 (ONU: 2015).</a:t>
            </a:r>
            <a:endParaRPr lang="pt-BR" sz="25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18440" algn="just">
              <a:lnSpc>
                <a:spcPct val="150000"/>
              </a:lnSpc>
            </a:pPr>
            <a:r>
              <a:rPr lang="pt-BR" sz="2500" dirty="0">
                <a:solidFill>
                  <a:srgbClr val="202124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 Agenda 2030 tem como objetivos centrais a erradicação da pobreza e ao desenvolvimento económico, social e ambiental em escala global que se assenta em 17 Objetivos de Desenvolvimento Sustentável (ODS) e 169 metas a implementar em todos os países do mundo (</a:t>
            </a:r>
            <a:r>
              <a:rPr lang="pt-BR" sz="25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CASTRO FILHO: 2018)</a:t>
            </a:r>
            <a:r>
              <a:rPr lang="pt-BR" sz="2500" dirty="0">
                <a:solidFill>
                  <a:srgbClr val="202124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25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18440" algn="just">
              <a:lnSpc>
                <a:spcPct val="150000"/>
              </a:lnSpc>
            </a:pPr>
            <a:r>
              <a:rPr lang="pt-BR" sz="2500" dirty="0">
                <a:solidFill>
                  <a:srgbClr val="202124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Nas ODS estão previstas 17 ações mundiais organizadas da seguinte forma: Erradicação da pobreza; </a:t>
            </a:r>
            <a:r>
              <a:rPr lang="pt-BR" sz="2500" dirty="0">
                <a:solidFill>
                  <a:srgbClr val="333333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Fome zero; Saúde e bem-estar; Educação de qualidade; Igualdade de gênero; Água potável e saneamento; Energia limpa e acessível; Trabalho decente e crescimento econômico; Indústria, inovação e infraestrutura; Redução das desigualdades; Cidades e comunidades sustentáveis; Consumo e produção sustentáveis; Ação contra a mudança global do clima; </a:t>
            </a:r>
            <a:r>
              <a:rPr lang="pt-BR" sz="25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Vida na água;</a:t>
            </a:r>
            <a:r>
              <a:rPr lang="pt-BR" sz="2500" b="1" dirty="0">
                <a:solidFill>
                  <a:srgbClr val="FF000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500" dirty="0">
                <a:solidFill>
                  <a:srgbClr val="333333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Vida terrestre; Paz, justiça e instituições eficazes; Parcerias e modos de implementação.</a:t>
            </a:r>
            <a:endParaRPr lang="pt-BR" sz="25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18440" algn="just">
              <a:lnSpc>
                <a:spcPct val="150000"/>
              </a:lnSpc>
            </a:pPr>
            <a:r>
              <a:rPr lang="pt-BR" sz="2500" dirty="0">
                <a:solidFill>
                  <a:srgbClr val="333333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No intuito de colaborar com a </a:t>
            </a:r>
            <a:r>
              <a:rPr lang="pt-BR" sz="25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Agenda 2030 e seus objetivos</a:t>
            </a:r>
            <a:r>
              <a:rPr lang="pt-BR" sz="25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este projeto foca sobre o 14º ODS “Vida na Água” que trata da </a:t>
            </a:r>
            <a:r>
              <a:rPr lang="pt-BR" sz="25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conservação e promoção do uso sustentável dos recursos aquáticos para promover o desenvolvimento sustentável. Para tanto propõem-se o envolvimento do </a:t>
            </a:r>
            <a:r>
              <a:rPr lang="pt-BR" sz="2500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IFPa</a:t>
            </a:r>
            <a:r>
              <a:rPr lang="pt-BR" sz="25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campus Abaetetuba em parceria com as comunidades ribeirinhas locais nesta empreitada pela conservação dos rios amazônicos.</a:t>
            </a:r>
          </a:p>
          <a:p>
            <a:pPr indent="226695" algn="just">
              <a:lnSpc>
                <a:spcPct val="150000"/>
              </a:lnSpc>
            </a:pPr>
            <a:r>
              <a:rPr lang="pt-BR" sz="25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 contexto geográfico ribeirinho amazônico onde está localizado o </a:t>
            </a:r>
            <a:r>
              <a:rPr lang="pt-BR" sz="2500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IFPa</a:t>
            </a:r>
            <a:r>
              <a:rPr lang="pt-BR" sz="25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campus Abaetetuba, apresenta aspectos sociais, culturais e ambientais exclusivos a esta instituição e precisa ser destacado e incluído em várias de suas ações. Portanto foi pensado este projeto de pesquisa com a intenção de responder a seguinte problemática: </a:t>
            </a:r>
            <a:r>
              <a:rPr lang="pt-BR" sz="2500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Quais as possíveis estratégias socioambientais da comunidade ribeirinha do rio Jarumã em parceria com o </a:t>
            </a:r>
            <a:r>
              <a:rPr lang="pt-BR" sz="2500" b="1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IFPa</a:t>
            </a:r>
            <a:r>
              <a:rPr lang="pt-BR" sz="2500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campus Abaetetuba diante dos objetivos da “Agenda 2030” em relação a poluição dos rios?</a:t>
            </a:r>
            <a:endParaRPr lang="pt-BR" sz="25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pt-BR" sz="4800" dirty="0"/>
          </a:p>
        </p:txBody>
      </p:sp>
      <p:grpSp>
        <p:nvGrpSpPr>
          <p:cNvPr id="41" name="Grupo 40"/>
          <p:cNvGrpSpPr/>
          <p:nvPr/>
        </p:nvGrpSpPr>
        <p:grpSpPr>
          <a:xfrm>
            <a:off x="136299" y="27287414"/>
            <a:ext cx="15345646" cy="12873738"/>
            <a:chOff x="-27368393" y="25754979"/>
            <a:chExt cx="15908190" cy="15570721"/>
          </a:xfrm>
        </p:grpSpPr>
        <p:cxnSp>
          <p:nvCxnSpPr>
            <p:cNvPr id="167" name="Conector de seta reta 166"/>
            <p:cNvCxnSpPr/>
            <p:nvPr/>
          </p:nvCxnSpPr>
          <p:spPr>
            <a:xfrm flipH="1" flipV="1">
              <a:off x="-18908707" y="32968833"/>
              <a:ext cx="285449" cy="184047"/>
            </a:xfrm>
            <a:prstGeom prst="straightConnector1">
              <a:avLst/>
            </a:prstGeom>
            <a:ln>
              <a:noFill/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sp>
          <p:nvSpPr>
            <p:cNvPr id="94" name="Fluxograma: Cartão 10"/>
            <p:cNvSpPr/>
            <p:nvPr/>
          </p:nvSpPr>
          <p:spPr>
            <a:xfrm>
              <a:off x="-27368393" y="25754979"/>
              <a:ext cx="15908190" cy="15570721"/>
            </a:xfrm>
            <a:custGeom>
              <a:avLst/>
              <a:gdLst>
                <a:gd name="connsiteX0" fmla="*/ 0 w 10000"/>
                <a:gd name="connsiteY0" fmla="*/ 2000 h 10000"/>
                <a:gd name="connsiteX1" fmla="*/ 2000 w 10000"/>
                <a:gd name="connsiteY1" fmla="*/ 0 h 10000"/>
                <a:gd name="connsiteX2" fmla="*/ 10000 w 10000"/>
                <a:gd name="connsiteY2" fmla="*/ 0 h 10000"/>
                <a:gd name="connsiteX3" fmla="*/ 10000 w 10000"/>
                <a:gd name="connsiteY3" fmla="*/ 10000 h 10000"/>
                <a:gd name="connsiteX4" fmla="*/ 0 w 10000"/>
                <a:gd name="connsiteY4" fmla="*/ 10000 h 10000"/>
                <a:gd name="connsiteX5" fmla="*/ 0 w 10000"/>
                <a:gd name="connsiteY5" fmla="*/ 2000 h 10000"/>
                <a:gd name="connsiteX0" fmla="*/ 0 w 10000"/>
                <a:gd name="connsiteY0" fmla="*/ 783 h 10000"/>
                <a:gd name="connsiteX1" fmla="*/ 2000 w 10000"/>
                <a:gd name="connsiteY1" fmla="*/ 0 h 10000"/>
                <a:gd name="connsiteX2" fmla="*/ 10000 w 10000"/>
                <a:gd name="connsiteY2" fmla="*/ 0 h 10000"/>
                <a:gd name="connsiteX3" fmla="*/ 10000 w 10000"/>
                <a:gd name="connsiteY3" fmla="*/ 10000 h 10000"/>
                <a:gd name="connsiteX4" fmla="*/ 0 w 10000"/>
                <a:gd name="connsiteY4" fmla="*/ 10000 h 10000"/>
                <a:gd name="connsiteX5" fmla="*/ 0 w 10000"/>
                <a:gd name="connsiteY5" fmla="*/ 783 h 10000"/>
                <a:gd name="connsiteX0" fmla="*/ 0 w 10000"/>
                <a:gd name="connsiteY0" fmla="*/ 783 h 10000"/>
                <a:gd name="connsiteX1" fmla="*/ 594 w 10000"/>
                <a:gd name="connsiteY1" fmla="*/ 18 h 10000"/>
                <a:gd name="connsiteX2" fmla="*/ 10000 w 10000"/>
                <a:gd name="connsiteY2" fmla="*/ 0 h 10000"/>
                <a:gd name="connsiteX3" fmla="*/ 10000 w 10000"/>
                <a:gd name="connsiteY3" fmla="*/ 10000 h 10000"/>
                <a:gd name="connsiteX4" fmla="*/ 0 w 10000"/>
                <a:gd name="connsiteY4" fmla="*/ 10000 h 10000"/>
                <a:gd name="connsiteX5" fmla="*/ 0 w 10000"/>
                <a:gd name="connsiteY5" fmla="*/ 783 h 10000"/>
                <a:gd name="connsiteX0" fmla="*/ 0 w 10000"/>
                <a:gd name="connsiteY0" fmla="*/ 783 h 10000"/>
                <a:gd name="connsiteX1" fmla="*/ 594 w 10000"/>
                <a:gd name="connsiteY1" fmla="*/ 18 h 10000"/>
                <a:gd name="connsiteX2" fmla="*/ 10000 w 10000"/>
                <a:gd name="connsiteY2" fmla="*/ 0 h 10000"/>
                <a:gd name="connsiteX3" fmla="*/ 10000 w 10000"/>
                <a:gd name="connsiteY3" fmla="*/ 10000 h 10000"/>
                <a:gd name="connsiteX4" fmla="*/ 25 w 10000"/>
                <a:gd name="connsiteY4" fmla="*/ 9891 h 10000"/>
                <a:gd name="connsiteX5" fmla="*/ 0 w 10000"/>
                <a:gd name="connsiteY5" fmla="*/ 783 h 10000"/>
                <a:gd name="connsiteX0" fmla="*/ 0 w 10000"/>
                <a:gd name="connsiteY0" fmla="*/ 783 h 10000"/>
                <a:gd name="connsiteX1" fmla="*/ 594 w 10000"/>
                <a:gd name="connsiteY1" fmla="*/ 18 h 10000"/>
                <a:gd name="connsiteX2" fmla="*/ 10000 w 10000"/>
                <a:gd name="connsiteY2" fmla="*/ 0 h 10000"/>
                <a:gd name="connsiteX3" fmla="*/ 10000 w 10000"/>
                <a:gd name="connsiteY3" fmla="*/ 10000 h 10000"/>
                <a:gd name="connsiteX4" fmla="*/ 25 w 10000"/>
                <a:gd name="connsiteY4" fmla="*/ 9891 h 10000"/>
                <a:gd name="connsiteX5" fmla="*/ 0 w 10000"/>
                <a:gd name="connsiteY5" fmla="*/ 783 h 10000"/>
                <a:gd name="connsiteX0" fmla="*/ 126 w 10126"/>
                <a:gd name="connsiteY0" fmla="*/ 783 h 10000"/>
                <a:gd name="connsiteX1" fmla="*/ 720 w 10126"/>
                <a:gd name="connsiteY1" fmla="*/ 18 h 10000"/>
                <a:gd name="connsiteX2" fmla="*/ 10126 w 10126"/>
                <a:gd name="connsiteY2" fmla="*/ 0 h 10000"/>
                <a:gd name="connsiteX3" fmla="*/ 10126 w 10126"/>
                <a:gd name="connsiteY3" fmla="*/ 10000 h 10000"/>
                <a:gd name="connsiteX4" fmla="*/ 0 w 10126"/>
                <a:gd name="connsiteY4" fmla="*/ 9964 h 10000"/>
                <a:gd name="connsiteX5" fmla="*/ 126 w 10126"/>
                <a:gd name="connsiteY5" fmla="*/ 783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126" h="10000">
                  <a:moveTo>
                    <a:pt x="126" y="783"/>
                  </a:moveTo>
                  <a:lnTo>
                    <a:pt x="720" y="18"/>
                  </a:lnTo>
                  <a:lnTo>
                    <a:pt x="10126" y="0"/>
                  </a:lnTo>
                  <a:lnTo>
                    <a:pt x="10126" y="10000"/>
                  </a:lnTo>
                  <a:cubicBezTo>
                    <a:pt x="6801" y="9964"/>
                    <a:pt x="1065" y="9491"/>
                    <a:pt x="0" y="9964"/>
                  </a:cubicBezTo>
                  <a:cubicBezTo>
                    <a:pt x="-8" y="6928"/>
                    <a:pt x="134" y="3819"/>
                    <a:pt x="126" y="783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 sz="5400" dirty="0">
                <a:solidFill>
                  <a:srgbClr val="125E14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20" name="Conector de seta reta 119"/>
            <p:cNvCxnSpPr/>
            <p:nvPr/>
          </p:nvCxnSpPr>
          <p:spPr>
            <a:xfrm flipV="1">
              <a:off x="-23403225" y="28289929"/>
              <a:ext cx="947735" cy="14217"/>
            </a:xfrm>
            <a:prstGeom prst="straightConnector1">
              <a:avLst/>
            </a:prstGeom>
            <a:ln>
              <a:noFill/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22" name="Conector de seta reta 121"/>
            <p:cNvCxnSpPr/>
            <p:nvPr/>
          </p:nvCxnSpPr>
          <p:spPr>
            <a:xfrm>
              <a:off x="-16447587" y="30897673"/>
              <a:ext cx="600699" cy="741750"/>
            </a:xfrm>
            <a:prstGeom prst="straightConnector1">
              <a:avLst/>
            </a:prstGeom>
            <a:ln>
              <a:noFill/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23" name="Conector de seta reta 122"/>
            <p:cNvCxnSpPr/>
            <p:nvPr/>
          </p:nvCxnSpPr>
          <p:spPr>
            <a:xfrm flipH="1">
              <a:off x="-21751544" y="30969681"/>
              <a:ext cx="540314" cy="720080"/>
            </a:xfrm>
            <a:prstGeom prst="straightConnector1">
              <a:avLst/>
            </a:prstGeom>
            <a:ln>
              <a:noFill/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25" name="Conector de seta reta 124"/>
            <p:cNvCxnSpPr/>
            <p:nvPr/>
          </p:nvCxnSpPr>
          <p:spPr>
            <a:xfrm>
              <a:off x="-25570128" y="32889041"/>
              <a:ext cx="0" cy="422785"/>
            </a:xfrm>
            <a:prstGeom prst="straightConnector1">
              <a:avLst/>
            </a:prstGeom>
            <a:ln>
              <a:noFill/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26" name="Conector de seta reta 125"/>
            <p:cNvCxnSpPr/>
            <p:nvPr/>
          </p:nvCxnSpPr>
          <p:spPr>
            <a:xfrm>
              <a:off x="-22495376" y="32889041"/>
              <a:ext cx="0" cy="422785"/>
            </a:xfrm>
            <a:prstGeom prst="straightConnector1">
              <a:avLst/>
            </a:prstGeom>
            <a:ln>
              <a:noFill/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27" name="Conector de seta reta 126"/>
            <p:cNvCxnSpPr/>
            <p:nvPr/>
          </p:nvCxnSpPr>
          <p:spPr>
            <a:xfrm>
              <a:off x="-17091194" y="32849731"/>
              <a:ext cx="0" cy="411374"/>
            </a:xfrm>
            <a:prstGeom prst="straightConnector1">
              <a:avLst/>
            </a:prstGeom>
            <a:ln>
              <a:noFill/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29" name="Conector de seta reta 128"/>
            <p:cNvCxnSpPr/>
            <p:nvPr/>
          </p:nvCxnSpPr>
          <p:spPr>
            <a:xfrm>
              <a:off x="-14113343" y="35381675"/>
              <a:ext cx="0" cy="768183"/>
            </a:xfrm>
            <a:prstGeom prst="straightConnector1">
              <a:avLst/>
            </a:prstGeom>
            <a:ln>
              <a:noFill/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28" name="Conector de seta reta 127"/>
            <p:cNvCxnSpPr/>
            <p:nvPr/>
          </p:nvCxnSpPr>
          <p:spPr>
            <a:xfrm>
              <a:off x="-13904832" y="32763940"/>
              <a:ext cx="0" cy="422785"/>
            </a:xfrm>
            <a:prstGeom prst="straightConnector1">
              <a:avLst/>
            </a:prstGeom>
            <a:ln>
              <a:noFill/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30" name="Conector de seta reta 129"/>
            <p:cNvCxnSpPr/>
            <p:nvPr/>
          </p:nvCxnSpPr>
          <p:spPr>
            <a:xfrm>
              <a:off x="-17361438" y="35284220"/>
              <a:ext cx="0" cy="768183"/>
            </a:xfrm>
            <a:prstGeom prst="straightConnector1">
              <a:avLst/>
            </a:prstGeom>
            <a:ln>
              <a:noFill/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33" name="Conector de seta reta 132"/>
            <p:cNvCxnSpPr/>
            <p:nvPr/>
          </p:nvCxnSpPr>
          <p:spPr>
            <a:xfrm>
              <a:off x="-22935542" y="39191210"/>
              <a:ext cx="559252" cy="367342"/>
            </a:xfrm>
            <a:prstGeom prst="straightConnector1">
              <a:avLst/>
            </a:prstGeom>
            <a:ln>
              <a:noFill/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34" name="Conector de seta reta 133"/>
            <p:cNvCxnSpPr/>
            <p:nvPr/>
          </p:nvCxnSpPr>
          <p:spPr>
            <a:xfrm flipH="1">
              <a:off x="-17802708" y="39263218"/>
              <a:ext cx="636862" cy="295334"/>
            </a:xfrm>
            <a:prstGeom prst="straightConnector1">
              <a:avLst/>
            </a:prstGeom>
            <a:ln>
              <a:noFill/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49" name="Conector de seta reta 148"/>
            <p:cNvCxnSpPr/>
            <p:nvPr/>
          </p:nvCxnSpPr>
          <p:spPr>
            <a:xfrm>
              <a:off x="-17836023" y="28289929"/>
              <a:ext cx="1142129" cy="0"/>
            </a:xfrm>
            <a:prstGeom prst="straightConnector1">
              <a:avLst/>
            </a:prstGeom>
            <a:ln>
              <a:noFill/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74" name="Conector de seta reta 173"/>
            <p:cNvCxnSpPr/>
            <p:nvPr/>
          </p:nvCxnSpPr>
          <p:spPr>
            <a:xfrm flipH="1">
              <a:off x="-15897454" y="29523580"/>
              <a:ext cx="509129" cy="460682"/>
            </a:xfrm>
            <a:prstGeom prst="straightConnector1">
              <a:avLst/>
            </a:prstGeom>
            <a:ln>
              <a:noFill/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85" name="Conector de seta reta 184"/>
            <p:cNvCxnSpPr/>
            <p:nvPr/>
          </p:nvCxnSpPr>
          <p:spPr>
            <a:xfrm>
              <a:off x="-22314520" y="35596157"/>
              <a:ext cx="0" cy="768183"/>
            </a:xfrm>
            <a:prstGeom prst="straightConnector1">
              <a:avLst/>
            </a:prstGeom>
            <a:ln>
              <a:noFill/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86" name="Conector de seta reta 185"/>
            <p:cNvCxnSpPr/>
            <p:nvPr/>
          </p:nvCxnSpPr>
          <p:spPr>
            <a:xfrm>
              <a:off x="-25562615" y="35498702"/>
              <a:ext cx="0" cy="768183"/>
            </a:xfrm>
            <a:prstGeom prst="straightConnector1">
              <a:avLst/>
            </a:prstGeom>
            <a:ln>
              <a:noFill/>
              <a:tailEnd type="triangle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sp>
        <p:nvSpPr>
          <p:cNvPr id="196" name="CaixaDeTexto 195"/>
          <p:cNvSpPr txBox="1"/>
          <p:nvPr/>
        </p:nvSpPr>
        <p:spPr>
          <a:xfrm>
            <a:off x="832630" y="3285108"/>
            <a:ext cx="30376311" cy="2485787"/>
          </a:xfrm>
          <a:prstGeom prst="round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err="1"/>
              <a:t>Geiciane</a:t>
            </a:r>
            <a:r>
              <a:rPr lang="pt-BR" sz="2800" b="1" dirty="0"/>
              <a:t> Lima de Souza</a:t>
            </a:r>
            <a:r>
              <a:rPr lang="pt-BR" sz="2800" b="1" baseline="30000" dirty="0"/>
              <a:t> (1)</a:t>
            </a:r>
            <a:r>
              <a:rPr lang="pt-BR" sz="2800" b="1" dirty="0"/>
              <a:t>, Josiel do Rego Vilhena</a:t>
            </a:r>
            <a:r>
              <a:rPr lang="pt-BR" sz="2800" b="1" baseline="30000" dirty="0"/>
              <a:t> (2)</a:t>
            </a:r>
            <a:r>
              <a:rPr lang="pt-BR" sz="2800" b="1" dirty="0"/>
              <a:t> e </a:t>
            </a:r>
            <a:r>
              <a:rPr lang="pt-BR" sz="2800" b="1" dirty="0" err="1"/>
              <a:t>Arielson</a:t>
            </a:r>
            <a:r>
              <a:rPr lang="pt-BR" sz="2800" b="1" dirty="0"/>
              <a:t> Dias e Dias </a:t>
            </a:r>
            <a:r>
              <a:rPr lang="pt-BR" sz="2800" b="1" baseline="30000" dirty="0"/>
              <a:t>(3)</a:t>
            </a:r>
            <a:r>
              <a:rPr lang="pt-BR" sz="2800" b="1" dirty="0"/>
              <a:t> </a:t>
            </a:r>
          </a:p>
          <a:p>
            <a:pPr algn="ctr"/>
            <a:r>
              <a:rPr lang="pt-BR" sz="2800" baseline="30000" dirty="0"/>
              <a:t>(1) </a:t>
            </a:r>
            <a:r>
              <a:rPr lang="pt-BR" sz="2800" dirty="0"/>
              <a:t>Discentes  do Curso Técnico Integrado  em Meio Ambiente - IFPA Campus Abaetetuba</a:t>
            </a:r>
            <a:r>
              <a:rPr lang="pt-BR" sz="2800" dirty="0">
                <a:latin typeface="+mj-lt"/>
              </a:rPr>
              <a:t>,</a:t>
            </a:r>
            <a:r>
              <a:rPr lang="pt-BR" sz="2800" b="0" i="0" dirty="0">
                <a:effectLst/>
                <a:latin typeface="+mj-lt"/>
              </a:rPr>
              <a:t> geicianelima0512@gmail.com</a:t>
            </a:r>
            <a:r>
              <a:rPr lang="pt-BR" sz="2800" dirty="0">
                <a:latin typeface="+mj-lt"/>
              </a:rPr>
              <a:t>;</a:t>
            </a:r>
          </a:p>
          <a:p>
            <a:pPr algn="ctr"/>
            <a:r>
              <a:rPr lang="pt-BR" sz="2800" dirty="0"/>
              <a:t> </a:t>
            </a:r>
            <a:r>
              <a:rPr lang="pt-BR" sz="2800" baseline="30000" dirty="0"/>
              <a:t>(2) </a:t>
            </a:r>
            <a:r>
              <a:rPr lang="pt-BR" sz="2800" dirty="0"/>
              <a:t>Docente - Orientador do </a:t>
            </a:r>
            <a:r>
              <a:rPr lang="pt-BR" sz="2800" dirty="0" err="1"/>
              <a:t>IFPa</a:t>
            </a:r>
            <a:r>
              <a:rPr lang="pt-BR" sz="2800" dirty="0"/>
              <a:t>- Campus Abaetetuba, josielvilhena2015@gmail.com;</a:t>
            </a:r>
          </a:p>
          <a:p>
            <a:pPr algn="ctr"/>
            <a:r>
              <a:rPr lang="pt-BR" sz="2800" baseline="30000" dirty="0"/>
              <a:t>(3) </a:t>
            </a:r>
            <a:r>
              <a:rPr lang="pt-BR" sz="2800" dirty="0"/>
              <a:t>Discente do curso de Geografia - Coorientador do </a:t>
            </a:r>
            <a:r>
              <a:rPr lang="pt-BR" sz="2800" dirty="0" err="1"/>
              <a:t>IFPa</a:t>
            </a:r>
            <a:r>
              <a:rPr lang="pt-BR" sz="2800" dirty="0"/>
              <a:t>- Campus Abaetetuba, </a:t>
            </a:r>
            <a:r>
              <a:rPr lang="pt-BR" sz="2800" b="0" i="0" dirty="0">
                <a:effectLst/>
                <a:latin typeface="+mj-lt"/>
              </a:rPr>
              <a:t>arielsondias3@gmail.com</a:t>
            </a:r>
            <a:endParaRPr lang="pt-BR" altLang="pt-BR" sz="2800" b="1" dirty="0">
              <a:latin typeface="+mj-lt"/>
            </a:endParaRPr>
          </a:p>
          <a:p>
            <a:pPr algn="ctr"/>
            <a:endParaRPr lang="pt-BR" altLang="pt-BR" sz="2800" b="1" dirty="0"/>
          </a:p>
        </p:txBody>
      </p:sp>
      <p:sp>
        <p:nvSpPr>
          <p:cNvPr id="43" name="Retângulo 42"/>
          <p:cNvSpPr/>
          <p:nvPr/>
        </p:nvSpPr>
        <p:spPr>
          <a:xfrm>
            <a:off x="3800891" y="877061"/>
            <a:ext cx="25045499" cy="27559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5000" b="1" i="0" dirty="0">
                <a:solidFill>
                  <a:srgbClr val="444444"/>
                </a:solidFill>
                <a:effectLst/>
                <a:latin typeface="+mj-lt"/>
              </a:rPr>
              <a:t>AGENDA 2030 E AS ESTRATÉGIAS SOCIOAMBIENTAIS PARA CONSERVAÇÃO DO BIOMA AQUÁTICO AMAZÔNICO: A PARCERIA ENTRE IFPA CAMPUS ABAETETUBA E OS RIBEIRINHOS DO RIO JARUMÃ.</a:t>
            </a:r>
            <a:endParaRPr lang="pt-BR" sz="5000" b="1" kern="150" dirty="0">
              <a:solidFill>
                <a:schemeClr val="tx1"/>
              </a:solidFill>
              <a:latin typeface="+mj-lt"/>
              <a:ea typeface="WenQuanYi Micro Hei"/>
              <a:cs typeface="Times New Roman" pitchFamily="18" charset="0"/>
            </a:endParaRPr>
          </a:p>
          <a:p>
            <a:pPr algn="ctr"/>
            <a:endParaRPr lang="pt-BR" sz="5400" dirty="0">
              <a:solidFill>
                <a:schemeClr val="tx1"/>
              </a:solidFill>
            </a:endParaRPr>
          </a:p>
        </p:txBody>
      </p:sp>
      <p:sp>
        <p:nvSpPr>
          <p:cNvPr id="201" name="Text Box 4"/>
          <p:cNvSpPr txBox="1">
            <a:spLocks noChangeArrowheads="1"/>
          </p:cNvSpPr>
          <p:nvPr/>
        </p:nvSpPr>
        <p:spPr bwMode="auto">
          <a:xfrm>
            <a:off x="1270723" y="5271424"/>
            <a:ext cx="14439900" cy="863600"/>
          </a:xfrm>
          <a:prstGeom prst="rect">
            <a:avLst/>
          </a:prstGeom>
          <a:solidFill>
            <a:srgbClr val="3399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360" tIns="45360" rIns="90360" bIns="4536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9pPr>
          </a:lstStyle>
          <a:p>
            <a:pPr algn="ctr" eaLnBrk="1" hangingPunct="1">
              <a:spcBef>
                <a:spcPts val="2250"/>
              </a:spcBef>
              <a:buSzPct val="100000"/>
            </a:pPr>
            <a:r>
              <a:rPr lang="pt-BR" altLang="pt-BR" sz="5500" b="1" dirty="0">
                <a:solidFill>
                  <a:srgbClr val="000000"/>
                </a:solidFill>
                <a:latin typeface="Arial" charset="0"/>
                <a:cs typeface="Arial" charset="0"/>
              </a:rPr>
              <a:t>INTRODUÇÃO</a:t>
            </a:r>
          </a:p>
        </p:txBody>
      </p:sp>
      <p:sp>
        <p:nvSpPr>
          <p:cNvPr id="202" name="Text Box 4"/>
          <p:cNvSpPr txBox="1">
            <a:spLocks noChangeArrowheads="1"/>
          </p:cNvSpPr>
          <p:nvPr/>
        </p:nvSpPr>
        <p:spPr bwMode="auto">
          <a:xfrm>
            <a:off x="624563" y="20208436"/>
            <a:ext cx="14439900" cy="898804"/>
          </a:xfrm>
          <a:prstGeom prst="rect">
            <a:avLst/>
          </a:prstGeom>
          <a:solidFill>
            <a:srgbClr val="3399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360" tIns="45360" rIns="90360" bIns="4536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9pPr>
          </a:lstStyle>
          <a:p>
            <a:pPr algn="ctr" eaLnBrk="1" hangingPunct="1">
              <a:spcBef>
                <a:spcPts val="2250"/>
              </a:spcBef>
              <a:buSzPct val="100000"/>
            </a:pPr>
            <a:r>
              <a:rPr lang="pt-BR" altLang="pt-BR" sz="5500" b="1" dirty="0">
                <a:solidFill>
                  <a:srgbClr val="000000"/>
                </a:solidFill>
                <a:latin typeface="Arial" charset="0"/>
                <a:cs typeface="Arial" charset="0"/>
              </a:rPr>
              <a:t>OBJETIVOS</a:t>
            </a:r>
          </a:p>
        </p:txBody>
      </p:sp>
      <p:sp>
        <p:nvSpPr>
          <p:cNvPr id="203" name="Text Box 4"/>
          <p:cNvSpPr txBox="1">
            <a:spLocks noChangeArrowheads="1"/>
          </p:cNvSpPr>
          <p:nvPr/>
        </p:nvSpPr>
        <p:spPr bwMode="auto">
          <a:xfrm>
            <a:off x="675206" y="27534895"/>
            <a:ext cx="14439900" cy="1025105"/>
          </a:xfrm>
          <a:prstGeom prst="rect">
            <a:avLst/>
          </a:prstGeom>
          <a:solidFill>
            <a:srgbClr val="3399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360" tIns="45360" rIns="90360" bIns="4536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9pPr>
          </a:lstStyle>
          <a:p>
            <a:pPr algn="ctr" eaLnBrk="1" hangingPunct="1">
              <a:spcBef>
                <a:spcPts val="2250"/>
              </a:spcBef>
              <a:buSzPct val="100000"/>
            </a:pPr>
            <a:r>
              <a:rPr lang="pt-BR" altLang="pt-BR" sz="5500" b="1" dirty="0">
                <a:solidFill>
                  <a:srgbClr val="000000"/>
                </a:solidFill>
                <a:latin typeface="Arial" charset="0"/>
                <a:cs typeface="Arial" charset="0"/>
              </a:rPr>
              <a:t>METODOLOGIA</a:t>
            </a:r>
          </a:p>
        </p:txBody>
      </p:sp>
      <p:sp>
        <p:nvSpPr>
          <p:cNvPr id="204" name="Text Box 4"/>
          <p:cNvSpPr txBox="1">
            <a:spLocks noChangeArrowheads="1"/>
          </p:cNvSpPr>
          <p:nvPr/>
        </p:nvSpPr>
        <p:spPr bwMode="auto">
          <a:xfrm>
            <a:off x="16847180" y="5271424"/>
            <a:ext cx="14439900" cy="863600"/>
          </a:xfrm>
          <a:prstGeom prst="rect">
            <a:avLst/>
          </a:prstGeom>
          <a:solidFill>
            <a:srgbClr val="3399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360" tIns="45360" rIns="90360" bIns="4536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9pPr>
          </a:lstStyle>
          <a:p>
            <a:pPr algn="ctr" eaLnBrk="1" hangingPunct="1">
              <a:spcBef>
                <a:spcPts val="2250"/>
              </a:spcBef>
              <a:buSzPct val="100000"/>
            </a:pPr>
            <a:r>
              <a:rPr lang="pt-BR" altLang="pt-BR" sz="5500" b="1" dirty="0">
                <a:solidFill>
                  <a:srgbClr val="000000"/>
                </a:solidFill>
                <a:latin typeface="Arial" charset="0"/>
                <a:cs typeface="Arial" charset="0"/>
              </a:rPr>
              <a:t>RESULTADOS</a:t>
            </a:r>
          </a:p>
        </p:txBody>
      </p:sp>
      <p:sp>
        <p:nvSpPr>
          <p:cNvPr id="205" name="Text Box 4"/>
          <p:cNvSpPr txBox="1">
            <a:spLocks noChangeArrowheads="1"/>
          </p:cNvSpPr>
          <p:nvPr/>
        </p:nvSpPr>
        <p:spPr bwMode="auto">
          <a:xfrm>
            <a:off x="16416598" y="22755277"/>
            <a:ext cx="14439900" cy="863600"/>
          </a:xfrm>
          <a:prstGeom prst="rect">
            <a:avLst/>
          </a:prstGeom>
          <a:solidFill>
            <a:srgbClr val="3399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360" tIns="45360" rIns="90360" bIns="4536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9pPr>
          </a:lstStyle>
          <a:p>
            <a:pPr algn="ctr" eaLnBrk="1" hangingPunct="1">
              <a:spcBef>
                <a:spcPts val="2250"/>
              </a:spcBef>
              <a:buSzPct val="100000"/>
            </a:pPr>
            <a:r>
              <a:rPr lang="pt-BR" altLang="pt-BR" sz="5500" b="1" dirty="0">
                <a:solidFill>
                  <a:srgbClr val="000000"/>
                </a:solidFill>
                <a:latin typeface="Arial" charset="0"/>
                <a:cs typeface="Arial" charset="0"/>
              </a:rPr>
              <a:t>CONCLUSÃO</a:t>
            </a:r>
          </a:p>
        </p:txBody>
      </p:sp>
      <p:sp>
        <p:nvSpPr>
          <p:cNvPr id="206" name="Text Box 4"/>
          <p:cNvSpPr txBox="1">
            <a:spLocks noChangeArrowheads="1"/>
          </p:cNvSpPr>
          <p:nvPr/>
        </p:nvSpPr>
        <p:spPr bwMode="auto">
          <a:xfrm>
            <a:off x="16323641" y="28843162"/>
            <a:ext cx="14439900" cy="863600"/>
          </a:xfrm>
          <a:prstGeom prst="rect">
            <a:avLst/>
          </a:prstGeom>
          <a:solidFill>
            <a:srgbClr val="3399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360" tIns="45360" rIns="90360" bIns="4536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  <a:tab pos="10858500" algn="l"/>
                <a:tab pos="11582400" algn="l"/>
                <a:tab pos="12306300" algn="l"/>
                <a:tab pos="13030200" algn="l"/>
                <a:tab pos="13754100" algn="l"/>
                <a:tab pos="14478000" algn="l"/>
              </a:tabLst>
              <a:defRPr sz="280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</a:defRPr>
            </a:lvl9pPr>
          </a:lstStyle>
          <a:p>
            <a:pPr algn="ctr" eaLnBrk="1" hangingPunct="1">
              <a:spcBef>
                <a:spcPts val="2250"/>
              </a:spcBef>
              <a:buSzPct val="100000"/>
            </a:pPr>
            <a:r>
              <a:rPr lang="pt-BR" altLang="pt-BR" sz="5500" b="1" dirty="0">
                <a:solidFill>
                  <a:srgbClr val="000000"/>
                </a:solidFill>
                <a:latin typeface="Arial" charset="0"/>
                <a:cs typeface="Arial" charset="0"/>
              </a:rPr>
              <a:t>REFERÊNCIAS</a:t>
            </a:r>
          </a:p>
        </p:txBody>
      </p:sp>
      <p:sp>
        <p:nvSpPr>
          <p:cNvPr id="91" name="CaixaDeTexto 90"/>
          <p:cNvSpPr txBox="1"/>
          <p:nvPr/>
        </p:nvSpPr>
        <p:spPr>
          <a:xfrm>
            <a:off x="999739" y="28730099"/>
            <a:ext cx="13949087" cy="15214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238760" indent="221615" algn="just" fontAlgn="base" hangingPunct="0">
              <a:lnSpc>
                <a:spcPct val="150000"/>
              </a:lnSpc>
              <a:spcBef>
                <a:spcPts val="400"/>
              </a:spcBef>
              <a:spcAft>
                <a:spcPts val="400"/>
              </a:spcAft>
            </a:pPr>
            <a:r>
              <a:rPr lang="pt-BR" sz="2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 presente projeto fundamenta-se em uma proposta de pesquisa-ação de acordo com o que discute </a:t>
            </a:r>
            <a:r>
              <a:rPr lang="pt-BR" sz="2800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Thiollent</a:t>
            </a:r>
            <a:r>
              <a:rPr lang="pt-BR" sz="2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(2011) em que se busca uma relação dialética entre reflexão e ação levando-se em consideração percepções e interações com a comunidade pesquisada. </a:t>
            </a:r>
          </a:p>
          <a:p>
            <a:pPr marR="238760" indent="221615" algn="just" fontAlgn="base" hangingPunct="0">
              <a:lnSpc>
                <a:spcPct val="150000"/>
              </a:lnSpc>
              <a:spcBef>
                <a:spcPts val="400"/>
              </a:spcBef>
              <a:spcAft>
                <a:spcPts val="400"/>
              </a:spcAft>
            </a:pPr>
            <a:r>
              <a:rPr lang="pt-BR" sz="2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   Com base na pesquisa-ação pretende-se uma intensificação do contato e integração entre os moradores do rio Jarumã e o </a:t>
            </a:r>
            <a:r>
              <a:rPr lang="pt-BR" sz="2800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IFPa</a:t>
            </a:r>
            <a:r>
              <a:rPr lang="pt-BR" sz="2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campus Abaetetuba o que será feito de duas formas principais: Primeira, visitas constantes dos membros do projeto até as comunidades ribeirinhas com o uso de meios de transportes seguros e sustentáveis como canoas a remo e caiaque com todos os equipamentos de segurança necessários. Segunda, convites e estímulos os moradores do rio Jarumã a visitarem o campus Abaetetuba. </a:t>
            </a:r>
          </a:p>
          <a:p>
            <a:pPr marR="238760" indent="221615" algn="just" fontAlgn="base" hangingPunct="0">
              <a:lnSpc>
                <a:spcPct val="150000"/>
              </a:lnSpc>
              <a:spcBef>
                <a:spcPts val="400"/>
              </a:spcBef>
              <a:spcAft>
                <a:spcPts val="400"/>
              </a:spcAft>
            </a:pPr>
            <a:r>
              <a:rPr lang="pt-BR" sz="2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   Nas incursões feitas ao rio Jarumã através dos caiaques serão realizado a identificação, analise e seleção de amostras dos principais resíduos encontrados no rio. Em seguida será feito a análise das melhores formas de reaproveitamento dos materiais. Finalmente serão programados, divulgados e realizados atividades de conscientização ambiental e oficinas de reaproveitamento de matérias no espaço físico do </a:t>
            </a:r>
            <a:r>
              <a:rPr lang="pt-BR" sz="2800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IFPa</a:t>
            </a:r>
            <a:r>
              <a:rPr lang="pt-BR" sz="2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campus Abaetetuba, por professores, técnicos e alunos da instituição como público alvos os moradores da área ribeirinha do rio Jarumã.</a:t>
            </a:r>
          </a:p>
          <a:p>
            <a:pPr indent="221615" algn="just">
              <a:lnSpc>
                <a:spcPct val="150000"/>
              </a:lnSpc>
            </a:pPr>
            <a:r>
              <a:rPr lang="pt-BR" sz="28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    O trabalho passara em todas as suas etapas por avaliação para que se corrijam os procedimentos e se melhorem as abordagens e se potencialize os resultados que serão apresentados ao poder público municipal para que sirvam de base para uma política pública de coleta de resíduos nas ilhas do município o que até o momento só existe na demanda, ainda não atendida, das populações ribeirinhas de município de Abaetetuba.</a:t>
            </a:r>
          </a:p>
          <a:p>
            <a:pPr algn="just"/>
            <a:endParaRPr lang="pt-BR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t-BR" sz="4000" dirty="0"/>
              <a:t> </a:t>
            </a:r>
          </a:p>
        </p:txBody>
      </p:sp>
      <p:sp>
        <p:nvSpPr>
          <p:cNvPr id="95" name="CaixaDeTexto 94"/>
          <p:cNvSpPr txBox="1"/>
          <p:nvPr/>
        </p:nvSpPr>
        <p:spPr>
          <a:xfrm>
            <a:off x="16861134" y="6714978"/>
            <a:ext cx="14821967" cy="5286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29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Difusão e discussão da “Agenda 2030” entre a comunidade acadêmica do </a:t>
            </a:r>
            <a:r>
              <a:rPr lang="pt-BR" sz="2900" dirty="0" err="1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IFPa</a:t>
            </a:r>
            <a:r>
              <a:rPr lang="pt-BR" sz="29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campus Abaetetuba e população ribeirinha do rio Jarumã. Produção de peças de artesanato e hortas escolares com resíduos encontrados no rio Jarumã que possam além de conscientizar sobre questões ambientais bem como atender demandas por alternativa de renda e práticas sustentáveis nos rios da região.</a:t>
            </a:r>
          </a:p>
          <a:p>
            <a:r>
              <a:rPr lang="pt-BR" sz="4000" dirty="0"/>
              <a:t> </a:t>
            </a:r>
          </a:p>
          <a:p>
            <a:pPr algn="just"/>
            <a:endParaRPr lang="pt-BR" sz="4000" dirty="0"/>
          </a:p>
          <a:p>
            <a:pPr algn="just"/>
            <a:endParaRPr lang="pt-BR" sz="4000" dirty="0" err="1"/>
          </a:p>
        </p:txBody>
      </p:sp>
      <p:pic>
        <p:nvPicPr>
          <p:cNvPr id="55" name="Imagem 54" descr="Imagem relacionad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84" y="534819"/>
            <a:ext cx="3605326" cy="3252663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Imagem 60" descr="Resultado de imagem para brasão da republica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22195" y="1174206"/>
            <a:ext cx="2751654" cy="2570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B141421-CB38-4660-8A2F-6520349157E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2565" y="10468025"/>
            <a:ext cx="6480720" cy="4606981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9A7D122-B332-14F2-FAE1-77F6382B2CA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2821" y="10448391"/>
            <a:ext cx="6480720" cy="4606981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371CCC0-73A9-DC39-2143-E9C9E0D86A1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3026" y="16432266"/>
            <a:ext cx="6480719" cy="4606981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4B1B5C6-D2BB-DD92-7A02-E0155655445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66921" y="16432265"/>
            <a:ext cx="6480720" cy="4558357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3B4FB99D-6257-CEEC-7AFA-669C71117696}"/>
              </a:ext>
            </a:extLst>
          </p:cNvPr>
          <p:cNvSpPr txBox="1"/>
          <p:nvPr/>
        </p:nvSpPr>
        <p:spPr>
          <a:xfrm>
            <a:off x="16873828" y="15303152"/>
            <a:ext cx="5843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Figura 1: Deslocamento para as ilhas.               Fonte: Trabalho de campo.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33DFE0F7-21D2-60B9-01B3-B9A0C3683DDA}"/>
              </a:ext>
            </a:extLst>
          </p:cNvPr>
          <p:cNvSpPr txBox="1"/>
          <p:nvPr/>
        </p:nvSpPr>
        <p:spPr>
          <a:xfrm>
            <a:off x="24282821" y="15303151"/>
            <a:ext cx="64807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Figura 2: E.M.E.I.F. Nª Sª. do Perpetuo socorro.         Fonte: Trabalho de campo.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8E7CD2C0-8567-B631-CD89-FE89E1C604FB}"/>
              </a:ext>
            </a:extLst>
          </p:cNvPr>
          <p:cNvSpPr txBox="1"/>
          <p:nvPr/>
        </p:nvSpPr>
        <p:spPr>
          <a:xfrm>
            <a:off x="16922546" y="21311328"/>
            <a:ext cx="56250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Figura 3: Ação na Ilha de Sirituba.               Fonte: Trabalho de campo.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142E99EC-DF41-47A9-DC98-879581FA4F7E}"/>
              </a:ext>
            </a:extLst>
          </p:cNvPr>
          <p:cNvSpPr txBox="1"/>
          <p:nvPr/>
        </p:nvSpPr>
        <p:spPr>
          <a:xfrm>
            <a:off x="24626782" y="21132004"/>
            <a:ext cx="51628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Figura 4: Divulgação da Agenda 2030.       Fonte: Trabalho de campo.</a:t>
            </a:r>
          </a:p>
        </p:txBody>
      </p:sp>
    </p:spTree>
    <p:extLst>
      <p:ext uri="{BB962C8B-B14F-4D97-AF65-F5344CB8AC3E}">
        <p14:creationId xmlns:p14="http://schemas.microsoft.com/office/powerpoint/2010/main" val="10610867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1657</TotalTime>
  <Words>1677</Words>
  <Application>Microsoft Office PowerPoint</Application>
  <PresentationFormat>Personalizar</PresentationFormat>
  <Paragraphs>61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consulta</dc:creator>
  <cp:lastModifiedBy>Josiel</cp:lastModifiedBy>
  <cp:revision>139</cp:revision>
  <dcterms:created xsi:type="dcterms:W3CDTF">2013-10-18T22:38:49Z</dcterms:created>
  <dcterms:modified xsi:type="dcterms:W3CDTF">2024-01-14T22:34:20Z</dcterms:modified>
</cp:coreProperties>
</file>