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6"/>
  </p:notesMasterIdLst>
  <p:sldIdLst>
    <p:sldId id="256" r:id="rId5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584" userDrawn="1">
          <p15:clr>
            <a:srgbClr val="A4A3A4"/>
          </p15:clr>
        </p15:guide>
        <p15:guide id="2" pos="102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C0DA"/>
    <a:srgbClr val="77EEF7"/>
    <a:srgbClr val="54C1DB"/>
    <a:srgbClr val="83D5E6"/>
    <a:srgbClr val="FAFAFA"/>
    <a:srgbClr val="5FF3CA"/>
    <a:srgbClr val="FBFBFB"/>
    <a:srgbClr val="99FF99"/>
    <a:srgbClr val="A2D76A"/>
    <a:srgbClr val="6EDC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74A31E-44D5-4E3D-B7D9-7EABA5AB71D3}" v="7" dt="2024-03-04T13:35:49.7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1440" autoAdjust="0"/>
  </p:normalViewPr>
  <p:slideViewPr>
    <p:cSldViewPr snapToGrid="0">
      <p:cViewPr>
        <p:scale>
          <a:sx n="60" d="100"/>
          <a:sy n="60" d="100"/>
        </p:scale>
        <p:origin x="-4564" y="-13388"/>
      </p:cViewPr>
      <p:guideLst>
        <p:guide orient="horz" pos="13584"/>
        <p:guide pos="10205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00" d="100"/>
        <a:sy n="100" d="100"/>
      </p:scale>
      <p:origin x="0" y="-43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erc\OneDrive\&#193;rea%20de%20Trabalho\Rob&#243;tica\Incentivador%20Fase%202%20-%20%202023\Escala%20de%20Likert%20calculo%20Febrac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Atributos</a:t>
            </a:r>
            <a:r>
              <a:rPr lang="pt-BR" baseline="0"/>
              <a:t> de Usabilidade</a:t>
            </a:r>
            <a:r>
              <a:rPr lang="pt-BR"/>
              <a:t> (SUS) - ConnectBreathe</a:t>
            </a:r>
          </a:p>
          <a:p>
            <a:pPr algn="ctr">
              <a:defRPr/>
            </a:pPr>
            <a:r>
              <a:rPr lang="pt-BR"/>
              <a:t> </a:t>
            </a:r>
          </a:p>
        </c:rich>
      </c:tx>
      <c:layout>
        <c:manualLayout>
          <c:xMode val="edge"/>
          <c:yMode val="edge"/>
          <c:x val="0.14800135219072036"/>
          <c:y val="2.89705884596742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7273567844445761"/>
          <c:y val="0.32684739810377961"/>
          <c:w val="0.79288137677018811"/>
          <c:h val="0.52273596899416175"/>
        </c:manualLayout>
      </c:layout>
      <c:barChart>
        <c:barDir val="col"/>
        <c:grouping val="clustered"/>
        <c:varyColors val="1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1">
                  <a:alpha val="85000"/>
                </a:schemeClr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A09D-468B-B6B0-EA54CDF3CF52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>
                  <a:alpha val="85000"/>
                </a:schemeClr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A09D-468B-B6B0-EA54CDF3CF52}"/>
              </c:ext>
            </c:extLst>
          </c:dPt>
          <c:dPt>
            <c:idx val="2"/>
            <c:invertIfNegative val="0"/>
            <c:bubble3D val="0"/>
            <c:spPr>
              <a:solidFill>
                <a:srgbClr val="92D050">
                  <a:alpha val="85000"/>
                </a:srgbClr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A09D-468B-B6B0-EA54CDF3CF52}"/>
              </c:ext>
            </c:extLst>
          </c:dPt>
          <c:dLbls>
            <c:dLbl>
              <c:idx val="0"/>
              <c:layout>
                <c:manualLayout>
                  <c:x val="-3.6424909475495978E-3"/>
                  <c:y val="0.1293083794953878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09D-468B-B6B0-EA54CDF3CF5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l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Planilha1!$A$48:$A$50</c:f>
              <c:strCache>
                <c:ptCount val="3"/>
                <c:pt idx="0">
                  <c:v>facilidade de Aprendizagem</c:v>
                </c:pt>
                <c:pt idx="1">
                  <c:v>Eficiência </c:v>
                </c:pt>
                <c:pt idx="2">
                  <c:v>Satisfação</c:v>
                </c:pt>
              </c:strCache>
            </c:strRef>
          </c:cat>
          <c:val>
            <c:numRef>
              <c:f>Planilha1!$B$48:$B$50</c:f>
              <c:numCache>
                <c:formatCode>General</c:formatCode>
                <c:ptCount val="3"/>
                <c:pt idx="0">
                  <c:v>83.5</c:v>
                </c:pt>
                <c:pt idx="1">
                  <c:v>91.6</c:v>
                </c:pt>
                <c:pt idx="2">
                  <c:v>86.4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09D-468B-B6B0-EA54CDF3CF5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786497936"/>
        <c:axId val="1771856704"/>
      </c:barChart>
      <c:catAx>
        <c:axId val="1786497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71856704"/>
        <c:crosses val="autoZero"/>
        <c:auto val="1"/>
        <c:lblAlgn val="ctr"/>
        <c:lblOffset val="90"/>
        <c:noMultiLvlLbl val="0"/>
      </c:catAx>
      <c:valAx>
        <c:axId val="1771856704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2800"/>
                  <a:t>SCORE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8649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28575" cap="flat" cmpd="sng" algn="ctr">
      <a:solidFill>
        <a:schemeClr val="tx1"/>
      </a:solidFill>
      <a:round/>
    </a:ln>
    <a:effectLst>
      <a:outerShdw blurRad="1270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6CA51-AD19-4480-AE5D-39D82D4AD17F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57B03-C6B5-4D29-8F63-F2B52106B0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1103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257B03-C6B5-4D29-8F63-F2B52106B0A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28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1889958" y="8640128"/>
            <a:ext cx="27820189" cy="11520170"/>
          </a:xfrm>
          <a:ln>
            <a:noFill/>
          </a:ln>
        </p:spPr>
        <p:txBody>
          <a:bodyPr vert="horz" tIns="0" rIns="8640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265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1889959" y="20337535"/>
            <a:ext cx="27830988" cy="11040163"/>
          </a:xfrm>
        </p:spPr>
        <p:txBody>
          <a:bodyPr lIns="0" rIns="86400"/>
          <a:lstStyle>
            <a:lvl1pPr marL="0" marR="216000" indent="0" algn="r">
              <a:buNone/>
              <a:defRPr>
                <a:solidFill>
                  <a:schemeClr val="tx1"/>
                </a:solidFill>
              </a:defRPr>
            </a:lvl1pPr>
            <a:lvl2pPr marL="2159996" indent="0" algn="ctr">
              <a:buNone/>
            </a:lvl2pPr>
            <a:lvl3pPr marL="4319991" indent="0" algn="ctr">
              <a:buNone/>
            </a:lvl3pPr>
            <a:lvl4pPr marL="6479987" indent="0" algn="ctr">
              <a:buNone/>
            </a:lvl4pPr>
            <a:lvl5pPr marL="8639983" indent="0" algn="ctr">
              <a:buNone/>
            </a:lvl5pPr>
            <a:lvl6pPr marL="10799978" indent="0" algn="ctr">
              <a:buNone/>
            </a:lvl6pPr>
            <a:lvl7pPr marL="12959974" indent="0" algn="ctr">
              <a:buNone/>
            </a:lvl7pPr>
            <a:lvl8pPr marL="15119970" indent="0" algn="ctr">
              <a:buNone/>
            </a:lvl8pPr>
            <a:lvl9pPr marL="17279965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79159" y="8294522"/>
            <a:ext cx="27539395" cy="8582527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265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879159" y="17037505"/>
            <a:ext cx="27539395" cy="9510137"/>
          </a:xfrm>
        </p:spPr>
        <p:txBody>
          <a:bodyPr lIns="216000" rIns="216000" anchor="t"/>
          <a:lstStyle>
            <a:lvl1pPr marL="0" indent="0">
              <a:buNone/>
              <a:defRPr sz="10400">
                <a:solidFill>
                  <a:schemeClr val="tx1"/>
                </a:solidFill>
              </a:defRPr>
            </a:lvl1pPr>
            <a:lvl2pPr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965" y="4435266"/>
            <a:ext cx="29159359" cy="7200106"/>
          </a:xfrm>
        </p:spPr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19964" y="12095202"/>
            <a:ext cx="14309686" cy="27936413"/>
          </a:xfrm>
        </p:spPr>
        <p:txBody>
          <a:bodyPr/>
          <a:lstStyle>
            <a:lvl1pPr>
              <a:defRPr sz="12300"/>
            </a:lvl1pPr>
            <a:lvl2pPr>
              <a:defRPr sz="11300"/>
            </a:lvl2pPr>
            <a:lvl3pPr>
              <a:defRPr sz="9400"/>
            </a:lvl3pPr>
            <a:lvl4pPr>
              <a:defRPr sz="8500"/>
            </a:lvl4pPr>
            <a:lvl5pPr>
              <a:defRPr sz="85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469638" y="12095202"/>
            <a:ext cx="14309686" cy="27936413"/>
          </a:xfrm>
        </p:spPr>
        <p:txBody>
          <a:bodyPr/>
          <a:lstStyle>
            <a:lvl1pPr>
              <a:defRPr sz="12300"/>
            </a:lvl1pPr>
            <a:lvl2pPr>
              <a:defRPr sz="11300"/>
            </a:lvl2pPr>
            <a:lvl3pPr>
              <a:defRPr sz="9400"/>
            </a:lvl3pPr>
            <a:lvl4pPr>
              <a:defRPr sz="8500"/>
            </a:lvl4pPr>
            <a:lvl5pPr>
              <a:defRPr sz="85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965" y="4435266"/>
            <a:ext cx="29159359" cy="7200106"/>
          </a:xfrm>
        </p:spPr>
        <p:txBody>
          <a:bodyPr tIns="216000" anchor="b"/>
          <a:lstStyle>
            <a:lvl1pPr>
              <a:defRPr/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19964" y="11686774"/>
            <a:ext cx="14315312" cy="4153460"/>
          </a:xfrm>
        </p:spPr>
        <p:txBody>
          <a:bodyPr lIns="216000" tIns="0" rIns="216000" bIns="0" anchor="ctr">
            <a:noAutofit/>
          </a:bodyPr>
          <a:lstStyle>
            <a:lvl1pPr marL="0" indent="0">
              <a:buNone/>
              <a:defRPr sz="11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9400" b="1"/>
            </a:lvl2pPr>
            <a:lvl3pPr>
              <a:buNone/>
              <a:defRPr sz="8500" b="1"/>
            </a:lvl3pPr>
            <a:lvl4pPr>
              <a:buNone/>
              <a:defRPr sz="7600" b="1"/>
            </a:lvl4pPr>
            <a:lvl5pPr>
              <a:buNone/>
              <a:defRPr sz="7600" b="1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16458390" y="11715181"/>
            <a:ext cx="14320935" cy="4125056"/>
          </a:xfrm>
        </p:spPr>
        <p:txBody>
          <a:bodyPr lIns="216000" tIns="0" rIns="216000" bIns="0" anchor="ctr"/>
          <a:lstStyle>
            <a:lvl1pPr marL="0" indent="0">
              <a:buNone/>
              <a:defRPr sz="113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9400" b="1"/>
            </a:lvl2pPr>
            <a:lvl3pPr>
              <a:buNone/>
              <a:defRPr sz="8500" b="1"/>
            </a:lvl3pPr>
            <a:lvl4pPr>
              <a:buNone/>
              <a:defRPr sz="7600" b="1"/>
            </a:lvl4pPr>
            <a:lvl5pPr>
              <a:buNone/>
              <a:defRPr sz="7600" b="1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1619964" y="15840234"/>
            <a:ext cx="14315312" cy="24225366"/>
          </a:xfrm>
        </p:spPr>
        <p:txBody>
          <a:bodyPr tIns="0"/>
          <a:lstStyle>
            <a:lvl1pPr>
              <a:defRPr sz="10400"/>
            </a:lvl1pPr>
            <a:lvl2pPr>
              <a:defRPr sz="94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58390" y="15840234"/>
            <a:ext cx="14320935" cy="24225366"/>
          </a:xfrm>
        </p:spPr>
        <p:txBody>
          <a:bodyPr tIns="0"/>
          <a:lstStyle>
            <a:lvl1pPr>
              <a:defRPr sz="10400"/>
            </a:lvl1pPr>
            <a:lvl2pPr>
              <a:defRPr sz="94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965" y="4435266"/>
            <a:ext cx="29429353" cy="7200106"/>
          </a:xfrm>
        </p:spPr>
        <p:txBody>
          <a:bodyPr vert="horz" tIns="21600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23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947" y="3240061"/>
            <a:ext cx="9719786" cy="732010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123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2429947" y="10560156"/>
            <a:ext cx="9719786" cy="28800425"/>
          </a:xfrm>
        </p:spPr>
        <p:txBody>
          <a:bodyPr lIns="86400" rIns="86400"/>
          <a:lstStyle>
            <a:lvl1pPr marL="0" indent="0" algn="l">
              <a:buNone/>
              <a:defRPr sz="6600"/>
            </a:lvl1pPr>
            <a:lvl2pPr indent="0" algn="l">
              <a:buNone/>
              <a:defRPr sz="5700"/>
            </a:lvl2pPr>
            <a:lvl3pPr indent="0" algn="l">
              <a:buNone/>
              <a:defRPr sz="4700"/>
            </a:lvl3pPr>
            <a:lvl4pPr indent="0" algn="l">
              <a:buNone/>
              <a:defRPr sz="4300"/>
            </a:lvl4pPr>
            <a:lvl5pPr indent="0" algn="l">
              <a:buNone/>
              <a:defRPr sz="4300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12667222" y="10560156"/>
            <a:ext cx="18112102" cy="28800425"/>
          </a:xfrm>
        </p:spPr>
        <p:txBody>
          <a:bodyPr tIns="0"/>
          <a:lstStyle>
            <a:lvl1pPr>
              <a:defRPr sz="13200"/>
            </a:lvl1pPr>
            <a:lvl2pPr>
              <a:defRPr sz="12300"/>
            </a:lvl2pPr>
            <a:lvl3pPr>
              <a:defRPr sz="11300"/>
            </a:lvl3pPr>
            <a:lvl4pPr>
              <a:defRPr sz="9400"/>
            </a:lvl4pPr>
            <a:lvl5pPr>
              <a:defRPr sz="8500"/>
            </a:lvl5pPr>
          </a:lstStyle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11216988" y="6980116"/>
            <a:ext cx="18629591" cy="25920383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1999" tIns="216000" rIns="431999" bIns="216000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28360481" y="33762823"/>
            <a:ext cx="550788" cy="979214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1999" tIns="216000" rIns="431999" bIns="216000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59952" y="7414261"/>
            <a:ext cx="7840628" cy="9969413"/>
          </a:xfrm>
        </p:spPr>
        <p:txBody>
          <a:bodyPr vert="horz" lIns="216000" tIns="216000" rIns="216000" bIns="216000" anchor="b"/>
          <a:lstStyle>
            <a:lvl1pPr algn="l">
              <a:buNone/>
              <a:defRPr sz="9400" b="1">
                <a:solidFill>
                  <a:schemeClr val="tx2"/>
                </a:solidFill>
              </a:defRPr>
            </a:lvl1pPr>
          </a:lstStyle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159953" y="17819381"/>
            <a:ext cx="7829828" cy="13728203"/>
          </a:xfrm>
        </p:spPr>
        <p:txBody>
          <a:bodyPr lIns="302399" rIns="216000" bIns="216000" anchor="t"/>
          <a:lstStyle>
            <a:lvl1pPr marL="0" indent="0" algn="l">
              <a:spcBef>
                <a:spcPts val="1181"/>
              </a:spcBef>
              <a:buFontTx/>
              <a:buNone/>
              <a:defRPr sz="6100"/>
            </a:lvl1pPr>
            <a:lvl2pPr>
              <a:defRPr sz="5700"/>
            </a:lvl2pPr>
            <a:lvl3pPr>
              <a:defRPr sz="4700"/>
            </a:lvl3pPr>
            <a:lvl4pPr>
              <a:defRPr sz="4300"/>
            </a:lvl4pPr>
            <a:lvl5pPr>
              <a:defRPr sz="4300"/>
            </a:lvl5pPr>
          </a:lstStyle>
          <a:p>
            <a:pPr lvl="0" eaLnBrk="1" latinLnBrk="0" hangingPunct="1"/>
            <a:r>
              <a:rPr kumimoji="0"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28619371" y="40040594"/>
            <a:ext cx="2159953" cy="2300034"/>
          </a:xfrm>
        </p:spPr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12350964" y="7556124"/>
            <a:ext cx="16361640" cy="24768366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151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33750" y="36640541"/>
            <a:ext cx="32466787" cy="656009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31999" tIns="216000" rIns="431999" bIns="21600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15524659" y="39180582"/>
            <a:ext cx="16874629" cy="402005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31999" tIns="216000" rIns="431999" bIns="21600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489484" y="5760095"/>
            <a:ext cx="7289840" cy="32830488"/>
          </a:xfrm>
        </p:spPr>
        <p:txBody>
          <a:bodyPr vert="eaVert"/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19965" y="5760095"/>
            <a:ext cx="21329531" cy="32830488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33750" y="-45002"/>
            <a:ext cx="32466787" cy="656009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31999" tIns="216000" rIns="431999" bIns="21600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15524659" y="-44999"/>
            <a:ext cx="16874629" cy="402005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31999" tIns="216000" rIns="431999" bIns="21600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1619965" y="4435266"/>
            <a:ext cx="29159359" cy="7200106"/>
          </a:xfrm>
          <a:prstGeom prst="rect">
            <a:avLst/>
          </a:prstGeom>
        </p:spPr>
        <p:txBody>
          <a:bodyPr vert="horz" lIns="0" tIns="216000" rIns="0" bIns="0" anchor="b">
            <a:normAutofit/>
          </a:bodyPr>
          <a:lstStyle/>
          <a:p>
            <a:r>
              <a:rPr kumimoji="0" lang="pt-BR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1619965" y="12192180"/>
            <a:ext cx="29159359" cy="27648408"/>
          </a:xfrm>
          <a:prstGeom prst="rect">
            <a:avLst/>
          </a:prstGeom>
        </p:spPr>
        <p:txBody>
          <a:bodyPr vert="horz" lIns="431999" tIns="216000" rIns="431999" bIns="216000">
            <a:normAutofit/>
          </a:bodyPr>
          <a:lstStyle/>
          <a:p>
            <a:pPr lvl="0" eaLnBrk="1" latinLnBrk="0" hangingPunct="1"/>
            <a:r>
              <a:rPr kumimoji="0" lang="pt-BR"/>
              <a:t>Clique para editar os estilos do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1619964" y="40040594"/>
            <a:ext cx="7559834" cy="230003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57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83D998-3B88-4FBA-833E-9DF9CE9A9567}" type="datetimeFigureOut">
              <a:rPr lang="pt-BR" smtClean="0"/>
              <a:pPr/>
              <a:t>04/03/2024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9449792" y="40040594"/>
            <a:ext cx="11879739" cy="230003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57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28079383" y="40040594"/>
            <a:ext cx="2699941" cy="230003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57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AA976D9-C9B6-4EBE-A3A3-317C885746CE}" type="slidenum">
              <a:rPr lang="pt-BR" smtClean="0"/>
              <a:pPr/>
              <a:t>‹nº›</a:t>
            </a:fld>
            <a:endParaRPr lang="pt-BR"/>
          </a:p>
        </p:txBody>
      </p:sp>
      <p:grpSp>
        <p:nvGrpSpPr>
          <p:cNvPr id="2" name="Grupo 1"/>
          <p:cNvGrpSpPr/>
          <p:nvPr/>
        </p:nvGrpSpPr>
        <p:grpSpPr>
          <a:xfrm>
            <a:off x="-67382" y="1275030"/>
            <a:ext cx="32528786" cy="4089660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236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1295997" indent="-1295997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12300" kern="1200">
          <a:solidFill>
            <a:schemeClr val="tx1"/>
          </a:solidFill>
          <a:latin typeface="+mn-lt"/>
          <a:ea typeface="+mn-ea"/>
          <a:cs typeface="+mn-cs"/>
        </a:defRPr>
      </a:lvl1pPr>
      <a:lvl2pPr marL="3023994" indent="-116639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11300" kern="1200">
          <a:solidFill>
            <a:schemeClr val="tx1"/>
          </a:solidFill>
          <a:latin typeface="+mn-lt"/>
          <a:ea typeface="+mn-ea"/>
          <a:cs typeface="+mn-cs"/>
        </a:defRPr>
      </a:lvl2pPr>
      <a:lvl3pPr marL="4319991" indent="-116639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5615989" indent="-993598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6911986" indent="-993598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8207984" indent="-993598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9071982" indent="-863998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7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0367979" indent="-863998" algn="l" rtl="0" eaLnBrk="1" latinLnBrk="0" hangingPunct="1">
        <a:spcBef>
          <a:spcPct val="20000"/>
        </a:spcBef>
        <a:buClr>
          <a:schemeClr val="tx2"/>
        </a:buClr>
        <a:buChar char="•"/>
        <a:defRPr kumimoji="0" sz="7600" kern="1200">
          <a:solidFill>
            <a:schemeClr val="tx1"/>
          </a:solidFill>
          <a:latin typeface="+mn-lt"/>
          <a:ea typeface="+mn-ea"/>
          <a:cs typeface="+mn-cs"/>
        </a:defRPr>
      </a:lvl8pPr>
      <a:lvl9pPr marL="11663977" indent="-863998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6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15999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43199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6479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86399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07999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29599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51199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727996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openxmlformats.org/officeDocument/2006/relationships/image" Target="../media/image14.png"/><Relationship Id="rId26" Type="http://schemas.openxmlformats.org/officeDocument/2006/relationships/image" Target="../media/image20.png"/><Relationship Id="rId39" Type="http://schemas.openxmlformats.org/officeDocument/2006/relationships/image" Target="../media/image31.png"/><Relationship Id="rId21" Type="http://schemas.microsoft.com/office/2007/relationships/hdphoto" Target="../media/hdphoto4.wdp"/><Relationship Id="rId34" Type="http://schemas.openxmlformats.org/officeDocument/2006/relationships/image" Target="../media/image27.jpeg"/><Relationship Id="rId42" Type="http://schemas.openxmlformats.org/officeDocument/2006/relationships/image" Target="../media/image3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jpeg"/><Relationship Id="rId20" Type="http://schemas.openxmlformats.org/officeDocument/2006/relationships/image" Target="../media/image15.png"/><Relationship Id="rId29" Type="http://schemas.microsoft.com/office/2007/relationships/hdphoto" Target="../media/hdphoto5.wdp"/><Relationship Id="rId41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6" Type="http://schemas.microsoft.com/office/2007/relationships/hdphoto" Target="../media/hdphoto1.wdp"/><Relationship Id="rId11" Type="http://schemas.openxmlformats.org/officeDocument/2006/relationships/image" Target="../media/image9.jpeg"/><Relationship Id="rId24" Type="http://schemas.openxmlformats.org/officeDocument/2006/relationships/image" Target="../media/image18.png"/><Relationship Id="rId32" Type="http://schemas.openxmlformats.org/officeDocument/2006/relationships/image" Target="../media/image25.png"/><Relationship Id="rId37" Type="http://schemas.microsoft.com/office/2007/relationships/hdphoto" Target="../media/hdphoto6.wdp"/><Relationship Id="rId40" Type="http://schemas.openxmlformats.org/officeDocument/2006/relationships/image" Target="../media/image32.jpeg"/><Relationship Id="rId5" Type="http://schemas.openxmlformats.org/officeDocument/2006/relationships/image" Target="../media/image4.png"/><Relationship Id="rId15" Type="http://schemas.openxmlformats.org/officeDocument/2006/relationships/image" Target="../media/image11.jpeg"/><Relationship Id="rId23" Type="http://schemas.openxmlformats.org/officeDocument/2006/relationships/image" Target="../media/image17.png"/><Relationship Id="rId28" Type="http://schemas.openxmlformats.org/officeDocument/2006/relationships/image" Target="../media/image22.png"/><Relationship Id="rId36" Type="http://schemas.openxmlformats.org/officeDocument/2006/relationships/image" Target="../media/image29.png"/><Relationship Id="rId10" Type="http://schemas.openxmlformats.org/officeDocument/2006/relationships/image" Target="../media/image8.png"/><Relationship Id="rId19" Type="http://schemas.microsoft.com/office/2007/relationships/hdphoto" Target="../media/hdphoto3.wdp"/><Relationship Id="rId31" Type="http://schemas.openxmlformats.org/officeDocument/2006/relationships/image" Target="../media/image24.png"/><Relationship Id="rId4" Type="http://schemas.openxmlformats.org/officeDocument/2006/relationships/image" Target="../media/image3.jpeg"/><Relationship Id="rId9" Type="http://schemas.openxmlformats.org/officeDocument/2006/relationships/image" Target="../media/image7.jpeg"/><Relationship Id="rId14" Type="http://schemas.microsoft.com/office/2007/relationships/hdphoto" Target="../media/hdphoto2.wdp"/><Relationship Id="rId22" Type="http://schemas.openxmlformats.org/officeDocument/2006/relationships/image" Target="../media/image16.png"/><Relationship Id="rId27" Type="http://schemas.openxmlformats.org/officeDocument/2006/relationships/image" Target="../media/image21.png"/><Relationship Id="rId30" Type="http://schemas.openxmlformats.org/officeDocument/2006/relationships/image" Target="../media/image23.png"/><Relationship Id="rId35" Type="http://schemas.openxmlformats.org/officeDocument/2006/relationships/image" Target="../media/image28.png"/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12" Type="http://schemas.openxmlformats.org/officeDocument/2006/relationships/chart" Target="../charts/chart1.xml"/><Relationship Id="rId17" Type="http://schemas.openxmlformats.org/officeDocument/2006/relationships/image" Target="../media/image13.jpeg"/><Relationship Id="rId25" Type="http://schemas.openxmlformats.org/officeDocument/2006/relationships/image" Target="../media/image19.png"/><Relationship Id="rId33" Type="http://schemas.openxmlformats.org/officeDocument/2006/relationships/image" Target="../media/image26.png"/><Relationship Id="rId38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1">
                <a:shade val="90000"/>
                <a:satMod val="150000"/>
              </a:schemeClr>
              <a:schemeClr val="bg1">
                <a:tint val="88000"/>
                <a:satMod val="150000"/>
              </a:schemeClr>
            </a:duotone>
          </a:blip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agem 42" descr="Interface gráfica do usuário&#10;&#10;Descrição gerada automaticamente">
            <a:extLst>
              <a:ext uri="{FF2B5EF4-FFF2-40B4-BE49-F238E27FC236}">
                <a16:creationId xmlns:a16="http://schemas.microsoft.com/office/drawing/2014/main" id="{55C6654A-BFD6-E901-BF71-63D258B0DC6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5" t="1016" r="295" b="-1016"/>
          <a:stretch/>
        </p:blipFill>
        <p:spPr>
          <a:xfrm>
            <a:off x="713180" y="37524912"/>
            <a:ext cx="7380000" cy="3904328"/>
          </a:xfrm>
          <a:prstGeom prst="rect">
            <a:avLst/>
          </a:prstGeom>
          <a:solidFill>
            <a:schemeClr val="bg2"/>
          </a:solidFill>
          <a:ln w="57150">
            <a:solidFill>
              <a:schemeClr val="tx1"/>
            </a:solidFill>
          </a:ln>
        </p:spPr>
      </p:pic>
      <p:pic>
        <p:nvPicPr>
          <p:cNvPr id="45" name="Imagem 44" descr="Escova de dente na boca&#10;&#10;Descrição gerada automaticamente com confiança baixa">
            <a:extLst>
              <a:ext uri="{FF2B5EF4-FFF2-40B4-BE49-F238E27FC236}">
                <a16:creationId xmlns:a16="http://schemas.microsoft.com/office/drawing/2014/main" id="{1A794D11-5A21-9BF5-8B44-CB63C209758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3000" contras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94" t="13271" r="30008" b="7363"/>
          <a:stretch/>
        </p:blipFill>
        <p:spPr>
          <a:xfrm>
            <a:off x="596552" y="16150626"/>
            <a:ext cx="4462799" cy="3802886"/>
          </a:xfrm>
          <a:prstGeom prst="rect">
            <a:avLst/>
          </a:prstGeom>
          <a:effectLst>
            <a:glow>
              <a:schemeClr val="bg1"/>
            </a:glow>
          </a:effectLst>
        </p:spPr>
      </p:pic>
      <p:pic>
        <p:nvPicPr>
          <p:cNvPr id="16" name="Imagem 15" descr="Uma imagem contendo Código QR&#10;&#10;Descrição gerada automaticamente">
            <a:extLst>
              <a:ext uri="{FF2B5EF4-FFF2-40B4-BE49-F238E27FC236}">
                <a16:creationId xmlns:a16="http://schemas.microsoft.com/office/drawing/2014/main" id="{186E6E8D-5C05-7189-B7A3-40D5BB5C03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7448" y="5753890"/>
            <a:ext cx="5902321" cy="2748253"/>
          </a:xfrm>
          <a:prstGeom prst="rect">
            <a:avLst/>
          </a:prstGeom>
        </p:spPr>
      </p:pic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9017C291-B361-467E-BE45-1D33D034BC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27146" y="15391098"/>
            <a:ext cx="13242967" cy="4514677"/>
          </a:xfrm>
        </p:spPr>
        <p:txBody>
          <a:bodyPr>
            <a:normAutofit fontScale="32500" lnSpcReduction="20000"/>
          </a:bodyPr>
          <a:lstStyle/>
          <a:p>
            <a:pPr algn="just"/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3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pt-BR" sz="2300" dirty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pt-BR" sz="800" dirty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</a:t>
            </a:r>
          </a:p>
          <a:p>
            <a:pPr marL="0" indent="0" algn="just">
              <a:buNone/>
            </a:pPr>
            <a:endParaRPr lang="pt-BR" sz="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pt-BR" sz="2000" dirty="0">
                <a:latin typeface="Arial" panose="020B0604020202020204" pitchFamily="34" charset="0"/>
                <a:cs typeface="Arial" pitchFamily="34" charset="0"/>
              </a:rPr>
              <a:t>         </a:t>
            </a:r>
          </a:p>
          <a:p>
            <a:pPr marL="0" indent="0" algn="just">
              <a:buNone/>
            </a:pPr>
            <a:endParaRPr lang="pt-BR" sz="20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anose="020B0604020202020204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2000" dirty="0">
                <a:latin typeface="Arial" panose="020B0604020202020204" pitchFamily="34" charset="0"/>
                <a:cs typeface="Arial" pitchFamily="34" charset="0"/>
              </a:rPr>
              <a:t>                   </a:t>
            </a:r>
          </a:p>
          <a:p>
            <a:pPr>
              <a:buNone/>
            </a:pPr>
            <a:endParaRPr lang="pt-BR" sz="2000" dirty="0">
              <a:latin typeface="Arial" panose="020B0604020202020204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2400" dirty="0">
                <a:latin typeface="Arial" panose="020B0604020202020204" pitchFamily="34" charset="0"/>
                <a:cs typeface="Arial" pitchFamily="34" charset="0"/>
              </a:rPr>
              <a:t>          </a:t>
            </a:r>
          </a:p>
          <a:p>
            <a:pPr marL="0" indent="0" algn="just">
              <a:buNone/>
            </a:pPr>
            <a:endParaRPr lang="pt-BR" sz="24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tângulo: Cantos Diagonais Arredondados 9">
            <a:extLst>
              <a:ext uri="{FF2B5EF4-FFF2-40B4-BE49-F238E27FC236}">
                <a16:creationId xmlns:a16="http://schemas.microsoft.com/office/drawing/2014/main" id="{960EE6AB-F53F-4A45-9A8A-54966732E0CF}"/>
              </a:ext>
            </a:extLst>
          </p:cNvPr>
          <p:cNvSpPr/>
          <p:nvPr/>
        </p:nvSpPr>
        <p:spPr>
          <a:xfrm>
            <a:off x="753190" y="1083498"/>
            <a:ext cx="30943103" cy="4601818"/>
          </a:xfrm>
          <a:prstGeom prst="round2DiagRect">
            <a:avLst/>
          </a:prstGeom>
          <a:ln>
            <a:solidFill>
              <a:schemeClr val="tx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pt-BR" sz="73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131" name="Agrupar 130">
            <a:extLst>
              <a:ext uri="{FF2B5EF4-FFF2-40B4-BE49-F238E27FC236}">
                <a16:creationId xmlns:a16="http://schemas.microsoft.com/office/drawing/2014/main" id="{201A2CFF-C806-4543-6A43-8DCFAC003DE2}"/>
              </a:ext>
            </a:extLst>
          </p:cNvPr>
          <p:cNvGrpSpPr/>
          <p:nvPr/>
        </p:nvGrpSpPr>
        <p:grpSpPr>
          <a:xfrm>
            <a:off x="623373" y="20495505"/>
            <a:ext cx="15084000" cy="1440000"/>
            <a:chOff x="617120" y="21503428"/>
            <a:chExt cx="15073874" cy="1557144"/>
          </a:xfrm>
        </p:grpSpPr>
        <p:sp>
          <p:nvSpPr>
            <p:cNvPr id="94" name="Retângulo: Cantos Diagonais Recortados 93">
              <a:extLst>
                <a:ext uri="{FF2B5EF4-FFF2-40B4-BE49-F238E27FC236}">
                  <a16:creationId xmlns:a16="http://schemas.microsoft.com/office/drawing/2014/main" id="{26E0980D-F936-9E42-128E-09EC6FD70CE3}"/>
                </a:ext>
              </a:extLst>
            </p:cNvPr>
            <p:cNvSpPr/>
            <p:nvPr/>
          </p:nvSpPr>
          <p:spPr>
            <a:xfrm>
              <a:off x="617120" y="21653654"/>
              <a:ext cx="15073874" cy="1406918"/>
            </a:xfrm>
            <a:prstGeom prst="snip2Diag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6000" b="1" dirty="0">
                <a:solidFill>
                  <a:sysClr val="windowText" lastClr="000000"/>
                </a:solidFill>
                <a:cs typeface="Arial" pitchFamily="34" charset="0"/>
              </a:endParaRPr>
            </a:p>
          </p:txBody>
        </p:sp>
        <p:sp>
          <p:nvSpPr>
            <p:cNvPr id="20" name="Retângulo: Cantos Diagonais Recortados 19">
              <a:extLst>
                <a:ext uri="{FF2B5EF4-FFF2-40B4-BE49-F238E27FC236}">
                  <a16:creationId xmlns:a16="http://schemas.microsoft.com/office/drawing/2014/main" id="{94553115-B55C-480A-909D-6D07DDC05CF7}"/>
                </a:ext>
              </a:extLst>
            </p:cNvPr>
            <p:cNvSpPr/>
            <p:nvPr/>
          </p:nvSpPr>
          <p:spPr>
            <a:xfrm>
              <a:off x="641870" y="21503428"/>
              <a:ext cx="15023340" cy="1390669"/>
            </a:xfrm>
            <a:prstGeom prst="snip2DiagRect">
              <a:avLst/>
            </a:prstGeom>
            <a:gradFill>
              <a:gsLst>
                <a:gs pos="75000">
                  <a:schemeClr val="accent3">
                    <a:tint val="98000"/>
                    <a:shade val="25000"/>
                    <a:satMod val="250000"/>
                  </a:schemeClr>
                </a:gs>
                <a:gs pos="32000">
                  <a:schemeClr val="accent3">
                    <a:tint val="86000"/>
                    <a:satMod val="115000"/>
                  </a:schemeClr>
                </a:gs>
              </a:gsLst>
            </a:gra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6000" b="1" dirty="0">
                  <a:solidFill>
                    <a:sysClr val="windowText" lastClr="000000"/>
                  </a:solidFill>
                </a:rPr>
                <a:t>OBJETIVOS</a:t>
              </a:r>
            </a:p>
          </p:txBody>
        </p:sp>
      </p:grpSp>
      <p:grpSp>
        <p:nvGrpSpPr>
          <p:cNvPr id="125" name="Agrupar 124">
            <a:extLst>
              <a:ext uri="{FF2B5EF4-FFF2-40B4-BE49-F238E27FC236}">
                <a16:creationId xmlns:a16="http://schemas.microsoft.com/office/drawing/2014/main" id="{B490BA6B-A782-E76C-E135-F430BBE82B23}"/>
              </a:ext>
            </a:extLst>
          </p:cNvPr>
          <p:cNvGrpSpPr/>
          <p:nvPr/>
        </p:nvGrpSpPr>
        <p:grpSpPr>
          <a:xfrm>
            <a:off x="642423" y="27728800"/>
            <a:ext cx="15084000" cy="1440000"/>
            <a:chOff x="992960" y="28854341"/>
            <a:chExt cx="15058717" cy="1425187"/>
          </a:xfrm>
        </p:grpSpPr>
        <p:sp>
          <p:nvSpPr>
            <p:cNvPr id="107" name="Retângulo: Cantos Diagonais Recortados 106">
              <a:extLst>
                <a:ext uri="{FF2B5EF4-FFF2-40B4-BE49-F238E27FC236}">
                  <a16:creationId xmlns:a16="http://schemas.microsoft.com/office/drawing/2014/main" id="{7E399AD4-AA09-7CDC-5AEB-6B8019D4D07A}"/>
                </a:ext>
              </a:extLst>
            </p:cNvPr>
            <p:cNvSpPr/>
            <p:nvPr/>
          </p:nvSpPr>
          <p:spPr>
            <a:xfrm>
              <a:off x="992960" y="28988476"/>
              <a:ext cx="15058717" cy="1291052"/>
            </a:xfrm>
            <a:prstGeom prst="snip2Diag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6000" b="1" dirty="0">
                <a:solidFill>
                  <a:sysClr val="windowText" lastClr="000000"/>
                </a:solidFill>
                <a:cs typeface="Arial" pitchFamily="34" charset="0"/>
              </a:endParaRPr>
            </a:p>
          </p:txBody>
        </p:sp>
        <p:sp>
          <p:nvSpPr>
            <p:cNvPr id="24" name="Retângulo: Cantos Diagonais Recortados 23">
              <a:extLst>
                <a:ext uri="{FF2B5EF4-FFF2-40B4-BE49-F238E27FC236}">
                  <a16:creationId xmlns:a16="http://schemas.microsoft.com/office/drawing/2014/main" id="{B49BC10D-E65B-4490-9F85-F1EF8EAEA478}"/>
                </a:ext>
              </a:extLst>
            </p:cNvPr>
            <p:cNvSpPr/>
            <p:nvPr/>
          </p:nvSpPr>
          <p:spPr>
            <a:xfrm>
              <a:off x="1022684" y="28854341"/>
              <a:ext cx="15003315" cy="1260000"/>
            </a:xfrm>
            <a:prstGeom prst="snip2DiagRect">
              <a:avLst/>
            </a:prstGeom>
            <a:gradFill>
              <a:gsLst>
                <a:gs pos="100000">
                  <a:schemeClr val="accent3">
                    <a:tint val="98000"/>
                    <a:shade val="25000"/>
                    <a:satMod val="250000"/>
                    <a:lumMod val="96000"/>
                  </a:schemeClr>
                </a:gs>
                <a:gs pos="39000">
                  <a:schemeClr val="accent3">
                    <a:tint val="86000"/>
                    <a:satMod val="115000"/>
                  </a:schemeClr>
                </a:gs>
              </a:gsLst>
            </a:gradFill>
            <a:scene3d>
              <a:camera prst="orthographicFront"/>
              <a:lightRig rig="threePt" dir="t">
                <a:rot lat="0" lon="0" rev="1200000"/>
              </a:lightRig>
            </a:scene3d>
            <a:sp3d>
              <a:bevelT/>
            </a:sp3d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5600" b="1" dirty="0">
                  <a:solidFill>
                    <a:sysClr val="windowText" lastClr="000000"/>
                  </a:solidFill>
                </a:rPr>
                <a:t>METODOLOGIA E DESENVOLVIMENTO</a:t>
              </a:r>
            </a:p>
          </p:txBody>
        </p:sp>
      </p:grpSp>
      <p:sp>
        <p:nvSpPr>
          <p:cNvPr id="29" name="AutoShape 2">
            <a:extLst>
              <a:ext uri="{FF2B5EF4-FFF2-40B4-BE49-F238E27FC236}">
                <a16:creationId xmlns:a16="http://schemas.microsoft.com/office/drawing/2014/main" id="{2B6A9F8D-7DE4-4B67-A554-FEB8CD4A10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605016" y="1678053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pt-BR"/>
          </a:p>
        </p:txBody>
      </p:sp>
      <p:sp>
        <p:nvSpPr>
          <p:cNvPr id="30" name="AutoShape 4">
            <a:extLst>
              <a:ext uri="{FF2B5EF4-FFF2-40B4-BE49-F238E27FC236}">
                <a16:creationId xmlns:a16="http://schemas.microsoft.com/office/drawing/2014/main" id="{E7A9A367-1B02-4773-BF4A-1215ACE4DA4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757416" y="1693293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pt-BR"/>
          </a:p>
        </p:txBody>
      </p:sp>
      <p:sp>
        <p:nvSpPr>
          <p:cNvPr id="31" name="AutoShape 6">
            <a:extLst>
              <a:ext uri="{FF2B5EF4-FFF2-40B4-BE49-F238E27FC236}">
                <a16:creationId xmlns:a16="http://schemas.microsoft.com/office/drawing/2014/main" id="{DAC2FF88-0579-4443-8625-C947BEAF849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909816" y="1708533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pt-BR"/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556D13B4-C912-4112-B4C6-62A25A2F1A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817557" y="1676280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pt-BR"/>
          </a:p>
        </p:txBody>
      </p:sp>
      <p:sp>
        <p:nvSpPr>
          <p:cNvPr id="56" name="CaixaDeTexto 55">
            <a:extLst>
              <a:ext uri="{FF2B5EF4-FFF2-40B4-BE49-F238E27FC236}">
                <a16:creationId xmlns:a16="http://schemas.microsoft.com/office/drawing/2014/main" id="{1AFABE60-E7D3-4572-B86A-53EF048F00F3}"/>
              </a:ext>
            </a:extLst>
          </p:cNvPr>
          <p:cNvSpPr txBox="1"/>
          <p:nvPr/>
        </p:nvSpPr>
        <p:spPr>
          <a:xfrm>
            <a:off x="7157337" y="41805018"/>
            <a:ext cx="33083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Fonte: Autor, 2023.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0" name="Agrupar 129">
            <a:extLst>
              <a:ext uri="{FF2B5EF4-FFF2-40B4-BE49-F238E27FC236}">
                <a16:creationId xmlns:a16="http://schemas.microsoft.com/office/drawing/2014/main" id="{2137983B-3297-E017-CAD2-90603A76A137}"/>
              </a:ext>
            </a:extLst>
          </p:cNvPr>
          <p:cNvGrpSpPr/>
          <p:nvPr/>
        </p:nvGrpSpPr>
        <p:grpSpPr>
          <a:xfrm>
            <a:off x="16682577" y="38464552"/>
            <a:ext cx="15090762" cy="1475998"/>
            <a:chOff x="17135751" y="37219836"/>
            <a:chExt cx="14963265" cy="1370086"/>
          </a:xfrm>
        </p:grpSpPr>
        <p:sp>
          <p:nvSpPr>
            <p:cNvPr id="106" name="Retângulo: Cantos Diagonais Recortados 105">
              <a:extLst>
                <a:ext uri="{FF2B5EF4-FFF2-40B4-BE49-F238E27FC236}">
                  <a16:creationId xmlns:a16="http://schemas.microsoft.com/office/drawing/2014/main" id="{B3356EF6-2D01-B93F-CFB9-30AF03D04EA3}"/>
                </a:ext>
              </a:extLst>
            </p:cNvPr>
            <p:cNvSpPr/>
            <p:nvPr/>
          </p:nvSpPr>
          <p:spPr>
            <a:xfrm>
              <a:off x="17135751" y="37219836"/>
              <a:ext cx="14956560" cy="1370086"/>
            </a:xfrm>
            <a:prstGeom prst="snip2Diag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6000" b="1" dirty="0">
                <a:solidFill>
                  <a:sysClr val="windowText" lastClr="000000"/>
                </a:solidFill>
                <a:cs typeface="Arial" pitchFamily="34" charset="0"/>
              </a:endParaRPr>
            </a:p>
          </p:txBody>
        </p:sp>
        <p:sp>
          <p:nvSpPr>
            <p:cNvPr id="80" name="Retângulo: Cantos Diagonais Recortados 79">
              <a:extLst>
                <a:ext uri="{FF2B5EF4-FFF2-40B4-BE49-F238E27FC236}">
                  <a16:creationId xmlns:a16="http://schemas.microsoft.com/office/drawing/2014/main" id="{619776FA-4489-4FB2-8788-064AC1F6CF68}"/>
                </a:ext>
              </a:extLst>
            </p:cNvPr>
            <p:cNvSpPr/>
            <p:nvPr/>
          </p:nvSpPr>
          <p:spPr>
            <a:xfrm>
              <a:off x="17142456" y="37246491"/>
              <a:ext cx="14956560" cy="1226694"/>
            </a:xfrm>
            <a:prstGeom prst="snip2DiagRect">
              <a:avLst/>
            </a:prstGeom>
            <a:gradFill>
              <a:gsLst>
                <a:gs pos="90000">
                  <a:schemeClr val="accent3">
                    <a:tint val="98000"/>
                    <a:shade val="25000"/>
                    <a:satMod val="250000"/>
                  </a:schemeClr>
                </a:gs>
                <a:gs pos="34000">
                  <a:schemeClr val="accent3">
                    <a:tint val="86000"/>
                    <a:satMod val="115000"/>
                  </a:schemeClr>
                </a:gs>
              </a:gsLst>
            </a:gra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6000" b="1" dirty="0">
                  <a:solidFill>
                    <a:schemeClr val="tx1"/>
                  </a:solidFill>
                </a:rPr>
                <a:t>REFERENCIAL TEÓRICO</a:t>
              </a:r>
            </a:p>
          </p:txBody>
        </p:sp>
      </p:grpSp>
      <p:sp>
        <p:nvSpPr>
          <p:cNvPr id="115" name="CaixaDeTexto 114">
            <a:extLst>
              <a:ext uri="{FF2B5EF4-FFF2-40B4-BE49-F238E27FC236}">
                <a16:creationId xmlns:a16="http://schemas.microsoft.com/office/drawing/2014/main" id="{13B67FF6-E874-40ED-A740-EA7ECD9ED073}"/>
              </a:ext>
            </a:extLst>
          </p:cNvPr>
          <p:cNvSpPr txBox="1"/>
          <p:nvPr/>
        </p:nvSpPr>
        <p:spPr>
          <a:xfrm>
            <a:off x="16684243" y="11044136"/>
            <a:ext cx="15084000" cy="2677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t-BR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interface para manovacuometria obteve sucesso na comunicação com o aparelho e apresentou todos os itens necessários para se adequar aos procedimentos de realização dos exames preconizados pela American Thoracic Society/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European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Respiratory Society (ATS/ERS; Pessoa, 2013)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(Figura 3).</a:t>
            </a:r>
          </a:p>
          <a:p>
            <a:pPr algn="just"/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Os Exercitadores para treinamento muscular respiratório apresentaram a característica de </a:t>
            </a:r>
            <a:r>
              <a:rPr lang="pt-BR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dispositivo de limiar pressórico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(pressão constante, independente do fluxo respiratório) com a média dos resíduos de calibração (M</a:t>
            </a:r>
            <a:r>
              <a:rPr lang="pt-BR" sz="2400" baseline="-25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não ultrapassou </a:t>
            </a:r>
            <a:r>
              <a:rPr lang="pt-BR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4% 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o exercitadores de TMI  e TME , sugerindo precisão de até </a:t>
            </a:r>
            <a:r>
              <a:rPr lang="pt-BR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96%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 relação ao valor calibrado (Gráfico 1). </a:t>
            </a:r>
            <a:endParaRPr lang="pt-BR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129" name="Agrupar 128">
            <a:extLst>
              <a:ext uri="{FF2B5EF4-FFF2-40B4-BE49-F238E27FC236}">
                <a16:creationId xmlns:a16="http://schemas.microsoft.com/office/drawing/2014/main" id="{1DCCBD9E-BB52-7502-B757-59AD656F54DA}"/>
              </a:ext>
            </a:extLst>
          </p:cNvPr>
          <p:cNvGrpSpPr/>
          <p:nvPr/>
        </p:nvGrpSpPr>
        <p:grpSpPr>
          <a:xfrm>
            <a:off x="16688535" y="9443363"/>
            <a:ext cx="15084000" cy="1440000"/>
            <a:chOff x="16792067" y="10231393"/>
            <a:chExt cx="14887579" cy="1404564"/>
          </a:xfrm>
        </p:grpSpPr>
        <p:sp>
          <p:nvSpPr>
            <p:cNvPr id="34" name="Retângulo: Cantos Diagonais Recortados 33">
              <a:extLst>
                <a:ext uri="{FF2B5EF4-FFF2-40B4-BE49-F238E27FC236}">
                  <a16:creationId xmlns:a16="http://schemas.microsoft.com/office/drawing/2014/main" id="{26E2B55E-8957-BFCD-821E-D5271CC4CDB1}"/>
                </a:ext>
              </a:extLst>
            </p:cNvPr>
            <p:cNvSpPr/>
            <p:nvPr/>
          </p:nvSpPr>
          <p:spPr>
            <a:xfrm>
              <a:off x="16792067" y="10362329"/>
              <a:ext cx="14887579" cy="1273628"/>
            </a:xfrm>
            <a:prstGeom prst="snip2Diag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6000" b="1" dirty="0">
                  <a:solidFill>
                    <a:sysClr val="windowText" lastClr="000000"/>
                  </a:solidFill>
                  <a:cs typeface="Arial" pitchFamily="34" charset="0"/>
                </a:rPr>
                <a:t>INTRODUÇÃO</a:t>
              </a:r>
            </a:p>
          </p:txBody>
        </p:sp>
        <p:sp>
          <p:nvSpPr>
            <p:cNvPr id="116" name="Retângulo: Cantos Diagonais Recortados 52">
              <a:extLst>
                <a:ext uri="{FF2B5EF4-FFF2-40B4-BE49-F238E27FC236}">
                  <a16:creationId xmlns:a16="http://schemas.microsoft.com/office/drawing/2014/main" id="{2A80C089-35C2-4592-B353-C5C1791AAB80}"/>
                </a:ext>
              </a:extLst>
            </p:cNvPr>
            <p:cNvSpPr/>
            <p:nvPr/>
          </p:nvSpPr>
          <p:spPr>
            <a:xfrm>
              <a:off x="16792287" y="10231393"/>
              <a:ext cx="14878989" cy="1260000"/>
            </a:xfrm>
            <a:prstGeom prst="snip2DiagRect">
              <a:avLst/>
            </a:prstGeom>
            <a:gradFill>
              <a:gsLst>
                <a:gs pos="93000">
                  <a:schemeClr val="accent3">
                    <a:tint val="98000"/>
                    <a:shade val="25000"/>
                    <a:satMod val="250000"/>
                  </a:schemeClr>
                </a:gs>
                <a:gs pos="53000">
                  <a:schemeClr val="accent3">
                    <a:tint val="86000"/>
                    <a:satMod val="115000"/>
                  </a:schemeClr>
                </a:gs>
              </a:gsLst>
            </a:gra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6000" b="1" dirty="0">
                  <a:solidFill>
                    <a:sysClr val="windowText" lastClr="000000"/>
                  </a:solidFill>
                  <a:cs typeface="Arial" pitchFamily="34" charset="0"/>
                </a:rPr>
                <a:t>RESULTADOS E CONCLUSÕES</a:t>
              </a:r>
            </a:p>
          </p:txBody>
        </p:sp>
      </p:grpSp>
      <p:sp>
        <p:nvSpPr>
          <p:cNvPr id="117" name="CaixaDeTexto 116">
            <a:extLst>
              <a:ext uri="{FF2B5EF4-FFF2-40B4-BE49-F238E27FC236}">
                <a16:creationId xmlns:a16="http://schemas.microsoft.com/office/drawing/2014/main" id="{94252D24-E1DA-40D5-8B91-B30EC31FE130}"/>
              </a:ext>
            </a:extLst>
          </p:cNvPr>
          <p:cNvSpPr txBox="1"/>
          <p:nvPr/>
        </p:nvSpPr>
        <p:spPr>
          <a:xfrm>
            <a:off x="634097" y="36678664"/>
            <a:ext cx="144624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Figura 3 –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Interface para manovacuometria digital- Exame da musculatura respiratória</a:t>
            </a:r>
            <a:r>
              <a:rPr lang="pt-BR" sz="2000" b="1" dirty="0">
                <a:latin typeface="Arial" pitchFamily="34" charset="0"/>
                <a:cs typeface="Arial" pitchFamily="34" charset="0"/>
              </a:rPr>
              <a:t>.</a:t>
            </a:r>
            <a:r>
              <a:rPr lang="pt-BR" sz="2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36" name="CaixaDeTexto 135">
            <a:extLst>
              <a:ext uri="{FF2B5EF4-FFF2-40B4-BE49-F238E27FC236}">
                <a16:creationId xmlns:a16="http://schemas.microsoft.com/office/drawing/2014/main" id="{856F6DB1-C9B1-4FB1-87DE-B2F070456CAB}"/>
              </a:ext>
            </a:extLst>
          </p:cNvPr>
          <p:cNvSpPr txBox="1"/>
          <p:nvPr/>
        </p:nvSpPr>
        <p:spPr>
          <a:xfrm>
            <a:off x="23663057" y="35210720"/>
            <a:ext cx="23797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Fonte: Autor, 2023.</a:t>
            </a:r>
          </a:p>
          <a:p>
            <a:pPr marL="0" indent="0" algn="just">
              <a:buNone/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CaixaDeTexto 56">
            <a:extLst>
              <a:ext uri="{FF2B5EF4-FFF2-40B4-BE49-F238E27FC236}">
                <a16:creationId xmlns:a16="http://schemas.microsoft.com/office/drawing/2014/main" id="{BD64E233-B5F5-45EE-8FFE-ABE8DEDC415A}"/>
              </a:ext>
            </a:extLst>
          </p:cNvPr>
          <p:cNvSpPr txBox="1"/>
          <p:nvPr/>
        </p:nvSpPr>
        <p:spPr>
          <a:xfrm>
            <a:off x="16708683" y="40207578"/>
            <a:ext cx="15084000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r>
              <a:rPr lang="en-US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BANGOR, AARON, KORTUM, PHILIP, E MILLER, JAMES. </a:t>
            </a:r>
            <a:r>
              <a:rPr lang="en-US" sz="1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Determining What Individual SUS Scores Mean: Adding an Adjective Rating Scale. Journal of Usability Studies</a:t>
            </a:r>
            <a:r>
              <a:rPr lang="en-US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v.4, n.3, p.114-123, </a:t>
            </a:r>
            <a:r>
              <a:rPr lang="en-US" sz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maio</a:t>
            </a:r>
            <a:r>
              <a:rPr lang="en-US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2009. </a:t>
            </a:r>
          </a:p>
          <a:p>
            <a:r>
              <a:rPr lang="pt-BR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DANIEL AP DE MIRANDA ET AL. </a:t>
            </a:r>
            <a:r>
              <a:rPr lang="pt-BR" sz="1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Síndrome </a:t>
            </a:r>
            <a:r>
              <a:rPr lang="pt-BR" sz="12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Long</a:t>
            </a:r>
            <a:r>
              <a:rPr lang="pt-BR" sz="1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COVID-19: a 14 estudo longitudinal de meses durante os dois primeiros picos epidêmicos no Sudeste do Brasil</a:t>
            </a:r>
            <a:r>
              <a:rPr lang="pt-BR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 </a:t>
            </a:r>
            <a:r>
              <a:rPr lang="pt-BR" sz="12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Transactions</a:t>
            </a:r>
            <a:r>
              <a:rPr lang="pt-BR" sz="12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of The Royal Society of Tropical Medicine and </a:t>
            </a:r>
            <a:r>
              <a:rPr lang="pt-BR" sz="12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Hygiene</a:t>
            </a:r>
            <a:r>
              <a:rPr lang="pt-BR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, Volume 116, Edição 11, novembro de 2022. </a:t>
            </a:r>
          </a:p>
          <a:p>
            <a:r>
              <a:rPr lang="pt-BR" sz="1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FÓRUM INTERNACIONAL DAS DOENÇAS RESPIRATÓRIAS (FIRS) </a:t>
            </a:r>
            <a:r>
              <a:rPr lang="pt-B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– Segunda edição. México, Asociación Latino-americana de Tórax, 2017.Disponivel: </a:t>
            </a:r>
            <a:r>
              <a:rPr lang="pt-BR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https://theunion.org/sites/default/files/202008/The_Global_Impact_of_Respiratory_Disease_port.pdf. </a:t>
            </a:r>
          </a:p>
          <a:p>
            <a:r>
              <a:rPr lang="pt-B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PESSOA, MARIA BRAGA SCLUSER. </a:t>
            </a:r>
            <a:r>
              <a:rPr lang="pt-BR" sz="1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Valores de referência para a força muscular respiratória: metodologia recomendada por diretrizes internacional e brasileira</a:t>
            </a:r>
            <a:r>
              <a:rPr lang="pt-B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(Monografia) – Universidade Federal de Minas Gerais- MG, 2013. </a:t>
            </a:r>
          </a:p>
          <a:p>
            <a:r>
              <a:rPr lang="pt-B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SIQUEIRA, VANESSA DA SILVA. </a:t>
            </a:r>
            <a:r>
              <a:rPr lang="pt-BR" sz="1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Treinamento muscular respiratório: uma abordagem teórico-prática no contexto da promoção da saúde</a:t>
            </a:r>
            <a:r>
              <a:rPr lang="pt-B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Trabalho de conclusão do mestrado - UNOPAR 2, 2018.</a:t>
            </a:r>
          </a:p>
          <a:p>
            <a:r>
              <a:rPr lang="pt-BR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TENÓRIO, J. M.; COHRS, F. M.; SDEPANIAN, V. L.; PISA, I. T.; MARIN, H. de F. </a:t>
            </a:r>
            <a:r>
              <a:rPr lang="pt-BR" sz="1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Desenvolvimento e Avaliação de um Protocolo Eletrônico para Atendimento e Monitoramento do Paciente com Doença Celíaca.</a:t>
            </a:r>
            <a:r>
              <a:rPr lang="pt-BR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Revista de Informática Teórica e Aplicada, </a:t>
            </a:r>
            <a:r>
              <a:rPr lang="pt-BR" sz="12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[S. l.]</a:t>
            </a:r>
            <a:r>
              <a:rPr lang="pt-BR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v. 17, n. 2, p. 210–220, 2011.</a:t>
            </a:r>
            <a:endParaRPr lang="pt-BR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D7571243-77FE-42D7-BD3F-B9AEFCEB6639}"/>
              </a:ext>
            </a:extLst>
          </p:cNvPr>
          <p:cNvSpPr txBox="1"/>
          <p:nvPr/>
        </p:nvSpPr>
        <p:spPr>
          <a:xfrm>
            <a:off x="6865144" y="5780216"/>
            <a:ext cx="18669000" cy="2748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4000" dirty="0">
                <a:latin typeface="Arial" pitchFamily="34" charset="0"/>
                <a:cs typeface="Arial" pitchFamily="34" charset="0"/>
              </a:rPr>
              <a:t>E. E. Prof.ª Maria das Dores Ferreira da Rocha – Santa Rita D´Oeste- SP</a:t>
            </a:r>
          </a:p>
          <a:p>
            <a:pPr algn="ctr">
              <a:lnSpc>
                <a:spcPct val="150000"/>
              </a:lnSpc>
            </a:pPr>
            <a:r>
              <a:rPr lang="pt-BR" sz="4000" dirty="0">
                <a:latin typeface="Arial" pitchFamily="34" charset="0"/>
                <a:cs typeface="Arial" pitchFamily="34" charset="0"/>
              </a:rPr>
              <a:t>Autores: Ana Elisa Brechane da Silva</a:t>
            </a:r>
          </a:p>
          <a:p>
            <a:pPr algn="ctr">
              <a:lnSpc>
                <a:spcPct val="150000"/>
              </a:lnSpc>
            </a:pPr>
            <a:r>
              <a:rPr lang="pt-BR" sz="4000" dirty="0">
                <a:latin typeface="Arial" pitchFamily="34" charset="0"/>
                <a:cs typeface="Arial" pitchFamily="34" charset="0"/>
              </a:rPr>
              <a:t>Orientador: Eder Carlos Antoniassi 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A4A568F3-C1C9-9A9F-A3FE-9829D0FB7D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58" y="5916653"/>
            <a:ext cx="2383345" cy="2462368"/>
          </a:xfrm>
          <a:prstGeom prst="rect">
            <a:avLst/>
          </a:prstGeom>
        </p:spPr>
      </p:pic>
      <p:pic>
        <p:nvPicPr>
          <p:cNvPr id="67" name="Imagem 66" descr="Interface gráfica do usuário&#10;&#10;Descrição gerada automaticamente">
            <a:extLst>
              <a:ext uri="{FF2B5EF4-FFF2-40B4-BE49-F238E27FC236}">
                <a16:creationId xmlns:a16="http://schemas.microsoft.com/office/drawing/2014/main" id="{4A51A5AB-3E73-3288-97B4-BDE0940F98F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059" y="37552523"/>
            <a:ext cx="7380000" cy="3849106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</p:pic>
      <p:pic>
        <p:nvPicPr>
          <p:cNvPr id="97" name="Imagem 96" descr="Ícone&#10;&#10;Descrição gerada automaticamente">
            <a:extLst>
              <a:ext uri="{FF2B5EF4-FFF2-40B4-BE49-F238E27FC236}">
                <a16:creationId xmlns:a16="http://schemas.microsoft.com/office/drawing/2014/main" id="{D9601381-7ADA-2322-2C99-C3E73CCE5A2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146" y="2005799"/>
            <a:ext cx="2757216" cy="2757216"/>
          </a:xfrm>
          <a:prstGeom prst="ellipse">
            <a:avLst/>
          </a:prstGeom>
          <a:ln w="28575" cap="rnd"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" name="Imagem 102" descr="Ícone&#10;&#10;Descrição gerada automaticamente">
            <a:extLst>
              <a:ext uri="{FF2B5EF4-FFF2-40B4-BE49-F238E27FC236}">
                <a16:creationId xmlns:a16="http://schemas.microsoft.com/office/drawing/2014/main" id="{A6052F55-B123-FB85-49A3-F7E57DC2427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90" y="6030077"/>
            <a:ext cx="2393580" cy="23959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381EDB1-106E-29F3-0598-0002A1B5A829}"/>
              </a:ext>
            </a:extLst>
          </p:cNvPr>
          <p:cNvSpPr txBox="1"/>
          <p:nvPr/>
        </p:nvSpPr>
        <p:spPr>
          <a:xfrm>
            <a:off x="12338580" y="35550774"/>
            <a:ext cx="360202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Placa de Circuito Impresso  </a:t>
            </a:r>
          </a:p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do ConnectBreathe</a:t>
            </a:r>
          </a:p>
        </p:txBody>
      </p:sp>
      <p:grpSp>
        <p:nvGrpSpPr>
          <p:cNvPr id="41" name="Agrupar 40">
            <a:extLst>
              <a:ext uri="{FF2B5EF4-FFF2-40B4-BE49-F238E27FC236}">
                <a16:creationId xmlns:a16="http://schemas.microsoft.com/office/drawing/2014/main" id="{072B255D-0FD2-7D5F-41E5-DE4A4E4E0F7D}"/>
              </a:ext>
            </a:extLst>
          </p:cNvPr>
          <p:cNvGrpSpPr/>
          <p:nvPr/>
        </p:nvGrpSpPr>
        <p:grpSpPr>
          <a:xfrm>
            <a:off x="16615227" y="30099051"/>
            <a:ext cx="15342443" cy="5036231"/>
            <a:chOff x="16634389" y="30765349"/>
            <a:chExt cx="15342443" cy="5116245"/>
          </a:xfrm>
        </p:grpSpPr>
        <p:sp>
          <p:nvSpPr>
            <p:cNvPr id="25" name="CaixaDeTexto 24">
              <a:extLst>
                <a:ext uri="{FF2B5EF4-FFF2-40B4-BE49-F238E27FC236}">
                  <a16:creationId xmlns:a16="http://schemas.microsoft.com/office/drawing/2014/main" id="{8F93E2CE-6A4B-427F-B634-45D5CA039CAB}"/>
                </a:ext>
              </a:extLst>
            </p:cNvPr>
            <p:cNvSpPr txBox="1"/>
            <p:nvPr/>
          </p:nvSpPr>
          <p:spPr>
            <a:xfrm>
              <a:off x="24654810" y="30765349"/>
              <a:ext cx="7322022" cy="4064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pt-BR" sz="2000" b="1" dirty="0">
                  <a:latin typeface="Arial" pitchFamily="34" charset="0"/>
                  <a:cs typeface="Arial" pitchFamily="34" charset="0"/>
                </a:rPr>
                <a:t>Gráfico 3 –</a:t>
              </a:r>
              <a:r>
                <a:rPr lang="pt-BR" sz="2000" dirty="0">
                  <a:latin typeface="Arial" pitchFamily="34" charset="0"/>
                  <a:cs typeface="Arial" pitchFamily="34" charset="0"/>
                </a:rPr>
                <a:t> Pontuação dos atributos de  Usabilidade do SUS.  </a:t>
              </a:r>
            </a:p>
          </p:txBody>
        </p:sp>
        <p:sp>
          <p:nvSpPr>
            <p:cNvPr id="27" name="CaixaDeTexto 26">
              <a:extLst>
                <a:ext uri="{FF2B5EF4-FFF2-40B4-BE49-F238E27FC236}">
                  <a16:creationId xmlns:a16="http://schemas.microsoft.com/office/drawing/2014/main" id="{D3888C53-5E87-4F24-97B3-B9EFB03E0AFF}"/>
                </a:ext>
              </a:extLst>
            </p:cNvPr>
            <p:cNvSpPr txBox="1"/>
            <p:nvPr/>
          </p:nvSpPr>
          <p:spPr>
            <a:xfrm>
              <a:off x="16634389" y="30765350"/>
              <a:ext cx="7884932" cy="4377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pt-BR" sz="2200" b="1" dirty="0">
                  <a:latin typeface="Arial" panose="020B0604020202020204" pitchFamily="34" charset="0"/>
                  <a:cs typeface="Arial" pitchFamily="34" charset="0"/>
                </a:rPr>
                <a:t>Gráfico 2 -  </a:t>
              </a:r>
              <a:r>
                <a:rPr lang="pt-BR" sz="22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pt-BR" sz="2200" dirty="0"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Score geral e classificação adjetiva do sistema</a:t>
              </a:r>
              <a:r>
                <a:rPr lang="pt-BR" sz="22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.</a:t>
              </a:r>
              <a:r>
                <a:rPr lang="pt-BR" sz="2200" dirty="0">
                  <a:latin typeface="Arial" panose="020B0604020202020204" pitchFamily="34" charset="0"/>
                  <a:cs typeface="Arial" pitchFamily="34" charset="0"/>
                </a:rPr>
                <a:t>                                                                                 </a:t>
              </a:r>
            </a:p>
          </p:txBody>
        </p:sp>
        <p:graphicFrame>
          <p:nvGraphicFramePr>
            <p:cNvPr id="87" name="Gráfico 86">
              <a:extLst>
                <a:ext uri="{FF2B5EF4-FFF2-40B4-BE49-F238E27FC236}">
                  <a16:creationId xmlns:a16="http://schemas.microsoft.com/office/drawing/2014/main" id="{FEAA56E2-BF38-4012-8E5F-7C16C1A44DAF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59798733"/>
                </p:ext>
              </p:extLst>
            </p:nvPr>
          </p:nvGraphicFramePr>
          <p:xfrm>
            <a:off x="24677378" y="31383244"/>
            <a:ext cx="7099537" cy="449835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2"/>
            </a:graphicData>
          </a:graphic>
        </p:graphicFrame>
      </p:grp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74C63E5A-68BC-9E3D-13DD-47AF22E3EBA4}"/>
              </a:ext>
            </a:extLst>
          </p:cNvPr>
          <p:cNvSpPr txBox="1"/>
          <p:nvPr/>
        </p:nvSpPr>
        <p:spPr>
          <a:xfrm>
            <a:off x="643749" y="11056805"/>
            <a:ext cx="15084000" cy="41549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De acordo com a Organização Mundial da Saúde (OMS), as doenças respiratórias, estão entre as principais causas de mortalidade, e em conjunto, mais de </a:t>
            </a:r>
            <a:r>
              <a:rPr lang="pt-BR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 bilhão 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pessoas sofrem de condições respiratórias agudas ou crônicas em todo o mundo. E preconiza que uma das ações essenciais para melhorar a saúde respiratória global é investir em pesquisa e desenvolvimento de novas ferramentas para diagnóstico e tratamento dessas doenças   (FIRS,</a:t>
            </a:r>
            <a:r>
              <a:rPr lang="pt-BR" sz="2400" dirty="0">
                <a:solidFill>
                  <a:srgbClr val="C4E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2017)</a:t>
            </a:r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pt-BR" sz="24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Neste contexto, este projeto desenvolveu um aparelho para fisioterapia respiratória multifunciona</a:t>
            </a:r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denominado ConnectBreathe (Figura 1). </a:t>
            </a:r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pt-BR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 é integrado a um conjunto de softwares em múltiplas plataformas, com a capacidade de realizar a avaliação da musculatura respiratória através de uma manovacuometria digital, e integrar a terapia respiratória a jogos digitais temáticos para motivar a adesão e permanência do paciente ao protocolo de tratamento. </a:t>
            </a:r>
            <a:endParaRPr lang="pt-BR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5EF7CBD-0A32-EDC0-6004-4DB5B5D59C82}"/>
              </a:ext>
            </a:extLst>
          </p:cNvPr>
          <p:cNvSpPr txBox="1"/>
          <p:nvPr/>
        </p:nvSpPr>
        <p:spPr>
          <a:xfrm>
            <a:off x="655979" y="22176905"/>
            <a:ext cx="15084000" cy="526297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pt-BR" sz="2400" b="1" dirty="0">
                <a:latin typeface="Arial" pitchFamily="34" charset="0"/>
                <a:cs typeface="Arial" pitchFamily="34" charset="0"/>
              </a:rPr>
              <a:t>GERAL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-  O Objetivo deste trabalho foi desenvolver um Sistema Biomédico Multiplataforma de baixo custo capaz de realizar diagnóstico e tratamento de fraqueza muscular respiratória, podendo ser utilizado em patologias 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como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asma, bronquite, enfisema, doença pulmonar obstrutiva crônica (DPOC), </a:t>
            </a:r>
            <a:r>
              <a:rPr lang="pt-BR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síndrome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pós-Covid, entre outras 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iqueira, 2018; Daniel, 2022).</a:t>
            </a:r>
            <a:r>
              <a:rPr lang="pt-BR" sz="2400" dirty="0">
                <a:latin typeface="Arial" panose="020B0604020202020204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</a:pPr>
            <a:endParaRPr lang="pt-BR" sz="24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pt-BR" sz="2400" b="1" dirty="0">
                <a:latin typeface="Arial" panose="020B0604020202020204" pitchFamily="34" charset="0"/>
                <a:cs typeface="Arial" pitchFamily="34" charset="0"/>
              </a:rPr>
              <a:t>ESPECÍFICOS:</a:t>
            </a:r>
          </a:p>
          <a:p>
            <a:pPr marL="0" indent="0" algn="just">
              <a:buNone/>
            </a:pPr>
            <a:r>
              <a:rPr lang="pt-BR" sz="2400" dirty="0">
                <a:latin typeface="Arial" panose="020B0604020202020204" pitchFamily="34" charset="0"/>
                <a:cs typeface="Arial" pitchFamily="34" charset="0"/>
              </a:rPr>
              <a:t>- 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Criar uma interface para o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Manovacuômetro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Digital  do ConnectBreathe em um software supervisório com sistema  SCADA (Sistema de Supervisão e Aquisição de Dados).</a:t>
            </a:r>
          </a:p>
          <a:p>
            <a:pPr marL="0" indent="0" algn="just">
              <a:buNone/>
            </a:pP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Integração do ConnectBreathe a jogos digitais para dispositivos moveis através de conexão Bluetooth para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Gameterapia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Calibrar e analisar o comportamento das válvulas de treinamento muscular respiratório para verificar se apresentam o comportamento de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dispositivo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Limiar Pressórico.</a:t>
            </a:r>
          </a:p>
          <a:p>
            <a:pPr marL="0" indent="0" algn="just">
              <a:buNone/>
            </a:pP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Avaliar a Usabilidade do aparelho e suas interfaces com um questionário aplicado a fisioterapeutas, utilizando a  metodologia System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Usability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Scale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(SUS).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9B2446D8-E930-4D24-7A84-6D4347DC39B7}"/>
              </a:ext>
            </a:extLst>
          </p:cNvPr>
          <p:cNvSpPr txBox="1"/>
          <p:nvPr/>
        </p:nvSpPr>
        <p:spPr>
          <a:xfrm>
            <a:off x="622488" y="15308525"/>
            <a:ext cx="7318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atin typeface="Arial" pitchFamily="34" charset="0"/>
                <a:cs typeface="Arial" pitchFamily="34" charset="0"/>
              </a:rPr>
              <a:t>Figura 1-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ConnectBreathe com multifunções.</a:t>
            </a:r>
            <a:endParaRPr lang="pt-BR" sz="2400" dirty="0"/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B67DAF05-D7FD-7721-7E21-D86B50422389}"/>
              </a:ext>
            </a:extLst>
          </p:cNvPr>
          <p:cNvSpPr txBox="1"/>
          <p:nvPr/>
        </p:nvSpPr>
        <p:spPr>
          <a:xfrm>
            <a:off x="657708" y="19941404"/>
            <a:ext cx="30932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Arial" pitchFamily="34" charset="0"/>
                <a:cs typeface="Arial" pitchFamily="34" charset="0"/>
              </a:rPr>
              <a:t> Fonte: Autor, 2023.</a:t>
            </a:r>
            <a:endParaRPr lang="pt-BR" sz="1600" dirty="0"/>
          </a:p>
        </p:txBody>
      </p:sp>
      <p:grpSp>
        <p:nvGrpSpPr>
          <p:cNvPr id="64" name="Agrupar 63">
            <a:extLst>
              <a:ext uri="{FF2B5EF4-FFF2-40B4-BE49-F238E27FC236}">
                <a16:creationId xmlns:a16="http://schemas.microsoft.com/office/drawing/2014/main" id="{F08CFF2E-1148-A5CE-D97A-5B8AB79DB068}"/>
              </a:ext>
            </a:extLst>
          </p:cNvPr>
          <p:cNvGrpSpPr/>
          <p:nvPr/>
        </p:nvGrpSpPr>
        <p:grpSpPr>
          <a:xfrm>
            <a:off x="509667" y="33057232"/>
            <a:ext cx="12291931" cy="3031189"/>
            <a:chOff x="644003" y="33433728"/>
            <a:chExt cx="12291931" cy="3031189"/>
          </a:xfrm>
        </p:grpSpPr>
        <p:sp>
          <p:nvSpPr>
            <p:cNvPr id="93" name="Seta: para a Direita 92">
              <a:extLst>
                <a:ext uri="{FF2B5EF4-FFF2-40B4-BE49-F238E27FC236}">
                  <a16:creationId xmlns:a16="http://schemas.microsoft.com/office/drawing/2014/main" id="{558892BA-8490-26B0-2DAA-0DDFFF6E1559}"/>
                </a:ext>
              </a:extLst>
            </p:cNvPr>
            <p:cNvSpPr/>
            <p:nvPr/>
          </p:nvSpPr>
          <p:spPr>
            <a:xfrm>
              <a:off x="11387794" y="34570705"/>
              <a:ext cx="1242750" cy="636086"/>
            </a:xfrm>
            <a:prstGeom prst="rightArrow">
              <a:avLst/>
            </a:prstGeom>
            <a:solidFill>
              <a:schemeClr val="accent4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grpSp>
          <p:nvGrpSpPr>
            <p:cNvPr id="8" name="Agrupar 7">
              <a:extLst>
                <a:ext uri="{FF2B5EF4-FFF2-40B4-BE49-F238E27FC236}">
                  <a16:creationId xmlns:a16="http://schemas.microsoft.com/office/drawing/2014/main" id="{37295AAE-6526-F062-53A3-FED1C1264F50}"/>
                </a:ext>
              </a:extLst>
            </p:cNvPr>
            <p:cNvGrpSpPr/>
            <p:nvPr/>
          </p:nvGrpSpPr>
          <p:grpSpPr>
            <a:xfrm>
              <a:off x="863614" y="33842588"/>
              <a:ext cx="10302168" cy="2622329"/>
              <a:chOff x="2196395" y="34004220"/>
              <a:chExt cx="12816635" cy="4076804"/>
            </a:xfrm>
          </p:grpSpPr>
          <p:pic>
            <p:nvPicPr>
              <p:cNvPr id="161" name="Picture 5" descr="C:\Users\Usuário\Downloads\85fgl0xN.jpg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rightnessContrast bright="17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 rot="456195">
                <a:off x="12574422" y="34780873"/>
                <a:ext cx="2294313" cy="2405263"/>
              </a:xfrm>
              <a:prstGeom prst="rect">
                <a:avLst/>
              </a:prstGeom>
              <a:noFill/>
            </p:spPr>
          </p:pic>
          <p:pic>
            <p:nvPicPr>
              <p:cNvPr id="159" name="Picture 3" descr="C:\Users\Usuário\Downloads\arduino-nano-ch340-board-500x500.jpg"/>
              <p:cNvPicPr>
                <a:picLocks noChangeAspect="1" noChangeArrowheads="1"/>
              </p:cNvPicPr>
              <p:nvPr/>
            </p:nvPicPr>
            <p:blipFill>
              <a:blip r:embed="rId15"/>
              <a:srcRect/>
              <a:stretch>
                <a:fillRect/>
              </a:stretch>
            </p:blipFill>
            <p:spPr bwMode="auto">
              <a:xfrm rot="10800000">
                <a:off x="5826073" y="34004220"/>
                <a:ext cx="3001842" cy="3756002"/>
              </a:xfrm>
              <a:prstGeom prst="rect">
                <a:avLst/>
              </a:prstGeom>
              <a:noFill/>
            </p:spPr>
          </p:pic>
          <p:pic>
            <p:nvPicPr>
              <p:cNvPr id="160" name="Picture 4" descr="C:\Users\Usuário\Downloads\a246_e.jpg"/>
              <p:cNvPicPr>
                <a:picLocks noChangeAspect="1" noChangeArrowheads="1"/>
              </p:cNvPicPr>
              <p:nvPr/>
            </p:nvPicPr>
            <p:blipFill>
              <a:blip r:embed="rId16"/>
              <a:srcRect/>
              <a:stretch>
                <a:fillRect/>
              </a:stretch>
            </p:blipFill>
            <p:spPr bwMode="auto">
              <a:xfrm>
                <a:off x="9034155" y="34488014"/>
                <a:ext cx="3217118" cy="2851012"/>
              </a:xfrm>
              <a:prstGeom prst="rect">
                <a:avLst/>
              </a:prstGeom>
              <a:noFill/>
            </p:spPr>
          </p:pic>
          <p:sp>
            <p:nvSpPr>
              <p:cNvPr id="165" name="CaixaDeTexto 164"/>
              <p:cNvSpPr txBox="1"/>
              <p:nvPr/>
            </p:nvSpPr>
            <p:spPr>
              <a:xfrm>
                <a:off x="6173110" y="36879797"/>
                <a:ext cx="2168248" cy="11005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b="1" dirty="0">
                    <a:latin typeface="Arial" pitchFamily="34" charset="0"/>
                    <a:cs typeface="Arial" pitchFamily="34" charset="0"/>
                  </a:rPr>
                  <a:t>Arduino Nano</a:t>
                </a:r>
              </a:p>
            </p:txBody>
          </p:sp>
          <p:sp>
            <p:nvSpPr>
              <p:cNvPr id="166" name="CaixaDeTexto 165"/>
              <p:cNvSpPr txBox="1"/>
              <p:nvPr/>
            </p:nvSpPr>
            <p:spPr>
              <a:xfrm>
                <a:off x="9401109" y="36980509"/>
                <a:ext cx="2769802" cy="11005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b="1" dirty="0">
                    <a:latin typeface="Arial" pitchFamily="34" charset="0"/>
                    <a:cs typeface="Arial" pitchFamily="34" charset="0"/>
                  </a:rPr>
                  <a:t>Sensor de fluxo de fluidos</a:t>
                </a:r>
              </a:p>
            </p:txBody>
          </p:sp>
          <p:sp>
            <p:nvSpPr>
              <p:cNvPr id="167" name="CaixaDeTexto 166"/>
              <p:cNvSpPr txBox="1"/>
              <p:nvPr/>
            </p:nvSpPr>
            <p:spPr>
              <a:xfrm>
                <a:off x="12404430" y="36874206"/>
                <a:ext cx="2608600" cy="11005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b="1" dirty="0">
                    <a:latin typeface="Arial" pitchFamily="34" charset="0"/>
                    <a:cs typeface="Arial" pitchFamily="34" charset="0"/>
                  </a:rPr>
                  <a:t>Sensor de pressão </a:t>
                </a:r>
              </a:p>
            </p:txBody>
          </p:sp>
          <p:pic>
            <p:nvPicPr>
              <p:cNvPr id="157" name="Picture 2" descr="C:\Users\Usuário\Downloads\abee28c6ad.jpg"/>
              <p:cNvPicPr>
                <a:picLocks noChangeAspect="1" noChangeArrowheads="1"/>
              </p:cNvPicPr>
              <p:nvPr/>
            </p:nvPicPr>
            <p:blipFill>
              <a:blip r:embed="rId17"/>
              <a:srcRect/>
              <a:stretch>
                <a:fillRect/>
              </a:stretch>
            </p:blipFill>
            <p:spPr bwMode="auto">
              <a:xfrm rot="16200000">
                <a:off x="2118480" y="34211476"/>
                <a:ext cx="3424728" cy="3268897"/>
              </a:xfrm>
              <a:prstGeom prst="rect">
                <a:avLst/>
              </a:prstGeom>
              <a:noFill/>
            </p:spPr>
          </p:pic>
          <p:sp>
            <p:nvSpPr>
              <p:cNvPr id="164" name="CaixaDeTexto 163"/>
              <p:cNvSpPr txBox="1"/>
              <p:nvPr/>
            </p:nvSpPr>
            <p:spPr>
              <a:xfrm>
                <a:off x="2652478" y="36951123"/>
                <a:ext cx="1917979" cy="6220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b="1" dirty="0">
                    <a:latin typeface="Arial" pitchFamily="34" charset="0"/>
                    <a:cs typeface="Arial" pitchFamily="34" charset="0"/>
                  </a:rPr>
                  <a:t>Esp32</a:t>
                </a:r>
              </a:p>
            </p:txBody>
          </p:sp>
        </p:grpSp>
        <p:sp>
          <p:nvSpPr>
            <p:cNvPr id="162" name="CaixaDeTexto 161">
              <a:extLst>
                <a:ext uri="{FF2B5EF4-FFF2-40B4-BE49-F238E27FC236}">
                  <a16:creationId xmlns:a16="http://schemas.microsoft.com/office/drawing/2014/main" id="{D3888C53-5E87-4F24-97B3-B9EFB03E0AFF}"/>
                </a:ext>
              </a:extLst>
            </p:cNvPr>
            <p:cNvSpPr txBox="1"/>
            <p:nvPr/>
          </p:nvSpPr>
          <p:spPr>
            <a:xfrm>
              <a:off x="644003" y="33433728"/>
              <a:ext cx="12291931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/>
              <a:r>
                <a:rPr lang="pt-BR" sz="2400" b="1" dirty="0">
                  <a:latin typeface="Arial" pitchFamily="34" charset="0"/>
                  <a:cs typeface="Arial" pitchFamily="34" charset="0"/>
                </a:rPr>
                <a:t>Figura 2 –</a:t>
              </a:r>
              <a:r>
                <a:rPr lang="pt-BR" sz="2400" dirty="0">
                  <a:latin typeface="Arial" pitchFamily="34" charset="0"/>
                  <a:cs typeface="Arial" pitchFamily="34" charset="0"/>
                </a:rPr>
                <a:t> Componentes Principais do projeto  e a Placa de Circuito Impresso (PCI).                                                                                    </a:t>
              </a:r>
            </a:p>
          </p:txBody>
        </p:sp>
      </p:grpSp>
      <p:sp>
        <p:nvSpPr>
          <p:cNvPr id="53" name="CaixaDeTexto 52">
            <a:extLst>
              <a:ext uri="{FF2B5EF4-FFF2-40B4-BE49-F238E27FC236}">
                <a16:creationId xmlns:a16="http://schemas.microsoft.com/office/drawing/2014/main" id="{D9AAED7E-FABD-E514-F8B0-AC5FB0308A97}"/>
              </a:ext>
            </a:extLst>
          </p:cNvPr>
          <p:cNvSpPr txBox="1"/>
          <p:nvPr/>
        </p:nvSpPr>
        <p:spPr>
          <a:xfrm>
            <a:off x="2265895" y="41651627"/>
            <a:ext cx="4492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Tela Cadastro dos pacientes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CaixaDeTexto 53">
            <a:extLst>
              <a:ext uri="{FF2B5EF4-FFF2-40B4-BE49-F238E27FC236}">
                <a16:creationId xmlns:a16="http://schemas.microsoft.com/office/drawing/2014/main" id="{6EB38FA6-DB97-B2A7-AA42-DB5D54FED1DA}"/>
              </a:ext>
            </a:extLst>
          </p:cNvPr>
          <p:cNvSpPr txBox="1"/>
          <p:nvPr/>
        </p:nvSpPr>
        <p:spPr>
          <a:xfrm>
            <a:off x="9346841" y="41690480"/>
            <a:ext cx="576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Tela para manovacuometria digital</a:t>
            </a:r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99" name="Conector reto 98">
            <a:extLst>
              <a:ext uri="{FF2B5EF4-FFF2-40B4-BE49-F238E27FC236}">
                <a16:creationId xmlns:a16="http://schemas.microsoft.com/office/drawing/2014/main" id="{36109312-FFFB-76CF-57EF-385567F3FB34}"/>
              </a:ext>
            </a:extLst>
          </p:cNvPr>
          <p:cNvCxnSpPr>
            <a:cxnSpLocks/>
          </p:cNvCxnSpPr>
          <p:nvPr/>
        </p:nvCxnSpPr>
        <p:spPr>
          <a:xfrm flipH="1" flipV="1">
            <a:off x="24120752" y="22005077"/>
            <a:ext cx="19050" cy="5303681"/>
          </a:xfrm>
          <a:prstGeom prst="line">
            <a:avLst/>
          </a:prstGeom>
          <a:ln w="28575" cap="flat" cmpd="sng" algn="ctr">
            <a:solidFill>
              <a:schemeClr val="bg1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2" name="CaixaDeTexto 41">
            <a:extLst>
              <a:ext uri="{FF2B5EF4-FFF2-40B4-BE49-F238E27FC236}">
                <a16:creationId xmlns:a16="http://schemas.microsoft.com/office/drawing/2014/main" id="{CD706D6A-1A60-865C-3131-5F8B430D40D7}"/>
              </a:ext>
            </a:extLst>
          </p:cNvPr>
          <p:cNvSpPr txBox="1"/>
          <p:nvPr/>
        </p:nvSpPr>
        <p:spPr>
          <a:xfrm>
            <a:off x="16692743" y="27651498"/>
            <a:ext cx="15084000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A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avaliação de usabilidade do Sistema Biomédico ConnectBreathe, utilizando a System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Usability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2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Scale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(SUS), obteve um resultado geral (Score) de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88,4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pontos (Gráfico 2), indicando que o sistema é 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adequado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atend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endo todos os requisitos de usabilidade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situando-se bem acima da média global de 68 pontos obtidos nos estudos de Sauro (2011). Utilizando a escala adjetiva proposta pelos estudos de Bangor et al. (2009) o Sistema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foi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classificado em </a:t>
            </a:r>
            <a:r>
              <a:rPr lang="pt-BR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pt-BR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elhor imaginável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atendendo todos  os atributos de usabilidade das questão do SUS, conforme proposto por Tenório et al. </a:t>
            </a: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pt-BR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Gráfico 3).</a:t>
            </a:r>
            <a:endParaRPr lang="pt-BR" sz="2400" dirty="0"/>
          </a:p>
        </p:txBody>
      </p:sp>
      <p:grpSp>
        <p:nvGrpSpPr>
          <p:cNvPr id="132" name="Agrupar 131">
            <a:extLst>
              <a:ext uri="{FF2B5EF4-FFF2-40B4-BE49-F238E27FC236}">
                <a16:creationId xmlns:a16="http://schemas.microsoft.com/office/drawing/2014/main" id="{780F05EF-CA72-BC24-2B85-562E50F3FE13}"/>
              </a:ext>
            </a:extLst>
          </p:cNvPr>
          <p:cNvGrpSpPr/>
          <p:nvPr/>
        </p:nvGrpSpPr>
        <p:grpSpPr>
          <a:xfrm>
            <a:off x="17291774" y="14805744"/>
            <a:ext cx="3983856" cy="4825500"/>
            <a:chOff x="17652085" y="15358738"/>
            <a:chExt cx="3983856" cy="4825500"/>
          </a:xfrm>
        </p:grpSpPr>
        <p:pic>
          <p:nvPicPr>
            <p:cNvPr id="48" name="Imagem 47" descr="Interface gráfica do usuário&#10;&#10;Descrição gerada automaticamente">
              <a:extLst>
                <a:ext uri="{FF2B5EF4-FFF2-40B4-BE49-F238E27FC236}">
                  <a16:creationId xmlns:a16="http://schemas.microsoft.com/office/drawing/2014/main" id="{8AA1F339-38A2-9769-4A82-B8E63EEA79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rightnessContrast bright="13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6200000">
              <a:off x="19052101" y="16503641"/>
              <a:ext cx="3603094" cy="1564586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9" name="Imagem 48" descr="Uma imagem contendo no interior, mesa, bolo, teclado&#10;&#10;Descrição gerada automaticamente">
              <a:extLst>
                <a:ext uri="{FF2B5EF4-FFF2-40B4-BE49-F238E27FC236}">
                  <a16:creationId xmlns:a16="http://schemas.microsoft.com/office/drawing/2014/main" id="{24141CC1-6D7C-68A1-2421-43BF4E9A46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6200000">
              <a:off x="16552951" y="16457873"/>
              <a:ext cx="3871199" cy="167293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0" name="CaixaDeTexto 49">
              <a:extLst>
                <a:ext uri="{FF2B5EF4-FFF2-40B4-BE49-F238E27FC236}">
                  <a16:creationId xmlns:a16="http://schemas.microsoft.com/office/drawing/2014/main" id="{0FEBB9C2-2114-E11B-92B3-5B0736B0A64B}"/>
                </a:ext>
              </a:extLst>
            </p:cNvPr>
            <p:cNvSpPr txBox="1"/>
            <p:nvPr/>
          </p:nvSpPr>
          <p:spPr>
            <a:xfrm>
              <a:off x="17652085" y="19168575"/>
              <a:ext cx="167293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Exercitador Expiratório TME</a:t>
              </a:r>
            </a:p>
          </p:txBody>
        </p:sp>
      </p:grpSp>
      <p:sp>
        <p:nvSpPr>
          <p:cNvPr id="59" name="CaixaDeTexto 58">
            <a:extLst>
              <a:ext uri="{FF2B5EF4-FFF2-40B4-BE49-F238E27FC236}">
                <a16:creationId xmlns:a16="http://schemas.microsoft.com/office/drawing/2014/main" id="{71064869-3BCC-6558-F316-149E49E35E7E}"/>
              </a:ext>
            </a:extLst>
          </p:cNvPr>
          <p:cNvSpPr txBox="1"/>
          <p:nvPr/>
        </p:nvSpPr>
        <p:spPr>
          <a:xfrm>
            <a:off x="16686226" y="20538413"/>
            <a:ext cx="15084000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          Foram desenvolvidos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 games em um aplicativo para dispositivos móveis (Figura 4) e uma plataforma com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games  para computadores (Figura 5), podendo aumentar a  adesão, motivação e permanência do paciente no tratamento.</a:t>
            </a:r>
          </a:p>
        </p:txBody>
      </p:sp>
      <p:sp>
        <p:nvSpPr>
          <p:cNvPr id="68" name="CaixaDeTexto 67">
            <a:extLst>
              <a:ext uri="{FF2B5EF4-FFF2-40B4-BE49-F238E27FC236}">
                <a16:creationId xmlns:a16="http://schemas.microsoft.com/office/drawing/2014/main" id="{2D966F3C-81E7-D544-7123-98424F7BDA52}"/>
              </a:ext>
            </a:extLst>
          </p:cNvPr>
          <p:cNvSpPr txBox="1"/>
          <p:nvPr/>
        </p:nvSpPr>
        <p:spPr>
          <a:xfrm>
            <a:off x="16676933" y="35666811"/>
            <a:ext cx="15084000" cy="24929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pt-BR" sz="2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Sistema Biomédico ConnectBreathe   apresenta como característica singular a capacidade de realizar em um único aparelho o exame da musculatura respiratória dos pacientes através de um </a:t>
            </a:r>
            <a:r>
              <a:rPr lang="pt-BR" sz="26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manovacuômetro</a:t>
            </a:r>
            <a:r>
              <a:rPr lang="pt-BR" sz="2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digital e  oferecer terapia de reabilitação respiratória aliado a jogos digitais (Gameterapia) desenvolvidos em múltiplas plataformas. </a:t>
            </a:r>
            <a:r>
              <a:rPr lang="pt-BR" sz="2600" b="0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 baixo custo do aparelho (</a:t>
            </a:r>
            <a:r>
              <a:rPr lang="pt-BR" sz="2600" b="1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R$ 225,00</a:t>
            </a:r>
            <a:r>
              <a:rPr lang="pt-BR" sz="2600" b="0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), representa apenas </a:t>
            </a:r>
            <a:r>
              <a:rPr lang="pt-BR" sz="2600" b="1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4%</a:t>
            </a:r>
            <a:r>
              <a:rPr lang="pt-BR" sz="2600" b="0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em relação ao conjunto de equipamentos com funções semelhantes, podendo torna-lo acessível para clínicas, hospitais e pacientes, em consonância com a ODS 3 da ONU.</a:t>
            </a:r>
            <a:endParaRPr lang="pt-BR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2119F5BF-2180-23DC-59D8-602085C78495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1701843" y="14515958"/>
            <a:ext cx="10039354" cy="5318964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stA="45000" endPos="0" dist="50800" dir="5400000" sy="-100000" algn="bl" rotWithShape="0"/>
          </a:effectLst>
        </p:spPr>
      </p:pic>
      <p:pic>
        <p:nvPicPr>
          <p:cNvPr id="14" name="Imagem 13" descr="Linha do tempo&#10;&#10;Descrição gerada automaticamente">
            <a:extLst>
              <a:ext uri="{FF2B5EF4-FFF2-40B4-BE49-F238E27FC236}">
                <a16:creationId xmlns:a16="http://schemas.microsoft.com/office/drawing/2014/main" id="{05A023BB-E252-AF08-232B-49FE09A64A7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198" y="30704348"/>
            <a:ext cx="7871999" cy="4428000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47" name="CaixaDeTexto 46">
            <a:extLst>
              <a:ext uri="{FF2B5EF4-FFF2-40B4-BE49-F238E27FC236}">
                <a16:creationId xmlns:a16="http://schemas.microsoft.com/office/drawing/2014/main" id="{8CCB7E03-4E6B-AFE8-B612-79B729BA2D4B}"/>
              </a:ext>
            </a:extLst>
          </p:cNvPr>
          <p:cNvSpPr txBox="1"/>
          <p:nvPr/>
        </p:nvSpPr>
        <p:spPr>
          <a:xfrm>
            <a:off x="16747743" y="13835939"/>
            <a:ext cx="128740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400" b="1" dirty="0">
                <a:latin typeface="Arial" pitchFamily="34" charset="0"/>
                <a:cs typeface="Arial" pitchFamily="34" charset="0"/>
              </a:rPr>
              <a:t>Gráfico 1 – </a:t>
            </a:r>
            <a:r>
              <a:rPr lang="pt-BR" sz="2400" dirty="0">
                <a:latin typeface="Arial" pitchFamily="34" charset="0"/>
                <a:cs typeface="Arial" pitchFamily="34" charset="0"/>
              </a:rPr>
              <a:t>Analise dos exercitadores através da média dos resíduos e desvio padrão. </a:t>
            </a:r>
          </a:p>
        </p:txBody>
      </p:sp>
      <p:grpSp>
        <p:nvGrpSpPr>
          <p:cNvPr id="17" name="Agrupar 16">
            <a:extLst>
              <a:ext uri="{FF2B5EF4-FFF2-40B4-BE49-F238E27FC236}">
                <a16:creationId xmlns:a16="http://schemas.microsoft.com/office/drawing/2014/main" id="{64358AA5-5C3F-E736-E74F-8DC476D4233E}"/>
              </a:ext>
            </a:extLst>
          </p:cNvPr>
          <p:cNvGrpSpPr/>
          <p:nvPr/>
        </p:nvGrpSpPr>
        <p:grpSpPr>
          <a:xfrm>
            <a:off x="662108" y="9439543"/>
            <a:ext cx="15084000" cy="1440000"/>
            <a:chOff x="710318" y="10112685"/>
            <a:chExt cx="14699410" cy="1526477"/>
          </a:xfrm>
        </p:grpSpPr>
        <p:sp>
          <p:nvSpPr>
            <p:cNvPr id="84" name="Retângulo: Cantos Diagonais Recortados 83">
              <a:extLst>
                <a:ext uri="{FF2B5EF4-FFF2-40B4-BE49-F238E27FC236}">
                  <a16:creationId xmlns:a16="http://schemas.microsoft.com/office/drawing/2014/main" id="{B9784C12-1D25-EE46-29C3-39F7B7EA2A79}"/>
                </a:ext>
              </a:extLst>
            </p:cNvPr>
            <p:cNvSpPr/>
            <p:nvPr/>
          </p:nvSpPr>
          <p:spPr>
            <a:xfrm>
              <a:off x="710318" y="10216758"/>
              <a:ext cx="14699410" cy="1422404"/>
            </a:xfrm>
            <a:prstGeom prst="snip2Diag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6000" b="1" dirty="0">
                <a:solidFill>
                  <a:sysClr val="windowText" lastClr="000000"/>
                </a:solidFill>
                <a:cs typeface="Arial" pitchFamily="34" charset="0"/>
              </a:endParaRPr>
            </a:p>
          </p:txBody>
        </p:sp>
        <p:sp>
          <p:nvSpPr>
            <p:cNvPr id="37" name="Retângulo: Cantos Diagonais Recortados 36">
              <a:extLst>
                <a:ext uri="{FF2B5EF4-FFF2-40B4-BE49-F238E27FC236}">
                  <a16:creationId xmlns:a16="http://schemas.microsoft.com/office/drawing/2014/main" id="{1D991763-DBFA-CC48-31EF-12C31C3635D2}"/>
                </a:ext>
              </a:extLst>
            </p:cNvPr>
            <p:cNvSpPr/>
            <p:nvPr/>
          </p:nvSpPr>
          <p:spPr>
            <a:xfrm>
              <a:off x="710319" y="10112685"/>
              <a:ext cx="14682155" cy="1369915"/>
            </a:xfrm>
            <a:prstGeom prst="snip2DiagRect">
              <a:avLst/>
            </a:prstGeom>
            <a:gradFill>
              <a:gsLst>
                <a:gs pos="79000">
                  <a:schemeClr val="accent3">
                    <a:tint val="98000"/>
                    <a:shade val="25000"/>
                    <a:satMod val="250000"/>
                  </a:schemeClr>
                </a:gs>
                <a:gs pos="29000">
                  <a:schemeClr val="accent3">
                    <a:tint val="86000"/>
                    <a:satMod val="115000"/>
                  </a:schemeClr>
                </a:gs>
              </a:gsLst>
            </a:gra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6000" b="1" dirty="0">
                  <a:solidFill>
                    <a:sysClr val="windowText" lastClr="000000"/>
                  </a:solidFill>
                  <a:cs typeface="Arial" pitchFamily="34" charset="0"/>
                </a:rPr>
                <a:t>INTRODUÇÃO</a:t>
              </a:r>
            </a:p>
          </p:txBody>
        </p:sp>
      </p:grpSp>
      <p:grpSp>
        <p:nvGrpSpPr>
          <p:cNvPr id="104" name="Agrupar 103">
            <a:extLst>
              <a:ext uri="{FF2B5EF4-FFF2-40B4-BE49-F238E27FC236}">
                <a16:creationId xmlns:a16="http://schemas.microsoft.com/office/drawing/2014/main" id="{69014C3D-5299-ABE8-3781-B4509781BD65}"/>
              </a:ext>
            </a:extLst>
          </p:cNvPr>
          <p:cNvGrpSpPr/>
          <p:nvPr/>
        </p:nvGrpSpPr>
        <p:grpSpPr>
          <a:xfrm>
            <a:off x="5313469" y="15528238"/>
            <a:ext cx="10665611" cy="4645632"/>
            <a:chOff x="5328322" y="15605235"/>
            <a:chExt cx="10164433" cy="4281968"/>
          </a:xfrm>
        </p:grpSpPr>
        <p:grpSp>
          <p:nvGrpSpPr>
            <p:cNvPr id="18" name="Group 2">
              <a:extLst>
                <a:ext uri="{FF2B5EF4-FFF2-40B4-BE49-F238E27FC236}">
                  <a16:creationId xmlns:a16="http://schemas.microsoft.com/office/drawing/2014/main" id="{5F41043A-5DBD-91D2-9420-2AC20203E3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8322" y="15605235"/>
              <a:ext cx="10164433" cy="4281968"/>
              <a:chOff x="641" y="2853"/>
              <a:chExt cx="9835" cy="3720"/>
            </a:xfrm>
          </p:grpSpPr>
          <p:sp>
            <p:nvSpPr>
              <p:cNvPr id="22" name="Text Box 3">
                <a:extLst>
                  <a:ext uri="{FF2B5EF4-FFF2-40B4-BE49-F238E27FC236}">
                    <a16:creationId xmlns:a16="http://schemas.microsoft.com/office/drawing/2014/main" id="{93CCCA32-FA2F-6472-DCB3-EF4C7DB3F11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167" y="2973"/>
                <a:ext cx="2567" cy="56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BR" altLang="pt-BR" sz="2200" b="1" i="0" u="none" strike="noStrike" cap="none" normalizeH="0" baseline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Manovacuômetro</a:t>
                </a:r>
                <a:r>
                  <a:rPr kumimoji="0" lang="pt-BR" altLang="pt-BR" sz="2200" b="1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 digital</a:t>
                </a:r>
                <a:endParaRPr kumimoji="0" lang="pt-BR" altLang="pt-BR" sz="2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23" name="Group 4">
                <a:extLst>
                  <a:ext uri="{FF2B5EF4-FFF2-40B4-BE49-F238E27FC236}">
                    <a16:creationId xmlns:a16="http://schemas.microsoft.com/office/drawing/2014/main" id="{878EDB9E-BE22-F74D-834A-D745B42DAFF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1" y="2853"/>
                <a:ext cx="6534" cy="3720"/>
                <a:chOff x="641" y="2853"/>
                <a:chExt cx="6534" cy="3720"/>
              </a:xfrm>
            </p:grpSpPr>
            <p:pic>
              <p:nvPicPr>
                <p:cNvPr id="32" name="Picture 5">
                  <a:extLst>
                    <a:ext uri="{FF2B5EF4-FFF2-40B4-BE49-F238E27FC236}">
                      <a16:creationId xmlns:a16="http://schemas.microsoft.com/office/drawing/2014/main" id="{0BE36D62-98FD-586D-FC65-C3D563FE950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41" y="3257"/>
                  <a:ext cx="3911" cy="33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30" name="Picture 6">
                  <a:extLst>
                    <a:ext uri="{FF2B5EF4-FFF2-40B4-BE49-F238E27FC236}">
                      <a16:creationId xmlns:a16="http://schemas.microsoft.com/office/drawing/2014/main" id="{16B4C7D6-E5EB-F4F4-278D-2C7F973D7E1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5">
                  <a:lum bright="2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88" y="5347"/>
                  <a:ext cx="2587" cy="8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32" name="Picture 8">
                  <a:extLst>
                    <a:ext uri="{FF2B5EF4-FFF2-40B4-BE49-F238E27FC236}">
                      <a16:creationId xmlns:a16="http://schemas.microsoft.com/office/drawing/2014/main" id="{76871CD0-0062-1AAD-EC4F-3746C69932C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6">
                  <a:lum bright="18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5400000" flipV="1">
                  <a:off x="4964" y="2366"/>
                  <a:ext cx="1264" cy="22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31" name="Picture 7">
                  <a:extLst>
                    <a:ext uri="{FF2B5EF4-FFF2-40B4-BE49-F238E27FC236}">
                      <a16:creationId xmlns:a16="http://schemas.microsoft.com/office/drawing/2014/main" id="{C7C76799-F11A-AFAC-1321-D8654366F55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7">
                  <a:lum bright="1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5400000">
                  <a:off x="5255" y="3251"/>
                  <a:ext cx="913" cy="26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1033" name="AutoShape 9">
                  <a:extLst>
                    <a:ext uri="{FF2B5EF4-FFF2-40B4-BE49-F238E27FC236}">
                      <a16:creationId xmlns:a16="http://schemas.microsoft.com/office/drawing/2014/main" id="{AB32E22B-13C7-4892-00B2-F237A8B13546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3823" y="3243"/>
                  <a:ext cx="600" cy="415"/>
                </a:xfrm>
                <a:prstGeom prst="straightConnector1">
                  <a:avLst/>
                </a:prstGeom>
                <a:noFill/>
                <a:ln w="9525">
                  <a:noFill/>
                  <a:round/>
                  <a:headEnd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26" name="Text Box 12">
                <a:extLst>
                  <a:ext uri="{FF2B5EF4-FFF2-40B4-BE49-F238E27FC236}">
                    <a16:creationId xmlns:a16="http://schemas.microsoft.com/office/drawing/2014/main" id="{B1452E10-C6A0-1CDA-4698-4233D460385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130" y="5427"/>
                <a:ext cx="3346" cy="71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R="0" lvl="0" indent="0" algn="ctr" defTabSz="91440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 kumimoji="0" sz="2400" b="1" i="0" u="none" strike="noStrike" cap="none" normalizeH="0" baseline="0">
                    <a:ln>
                      <a:noFill/>
                    </a:ln>
                    <a:effectLst/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</a:lstStyle>
              <a:p>
                <a:r>
                  <a:rPr lang="pt-BR" altLang="pt-BR" sz="2200" dirty="0"/>
                  <a:t>Exercitador TME</a:t>
                </a:r>
              </a:p>
              <a:p>
                <a:r>
                  <a:rPr lang="pt-BR" altLang="pt-BR" sz="2200" b="0" dirty="0"/>
                  <a:t>(Treinamento Muscular Expiratório)</a:t>
                </a:r>
              </a:p>
            </p:txBody>
          </p:sp>
          <p:sp>
            <p:nvSpPr>
              <p:cNvPr id="28" name="Text Box 13">
                <a:extLst>
                  <a:ext uri="{FF2B5EF4-FFF2-40B4-BE49-F238E27FC236}">
                    <a16:creationId xmlns:a16="http://schemas.microsoft.com/office/drawing/2014/main" id="{A97B6149-29E1-C21D-639C-BA1A3D9A9D0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051" y="4057"/>
                <a:ext cx="3342" cy="7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R="0" lvl="0" indent="0" algn="ctr" defTabSz="91440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 kumimoji="0" sz="2400" b="1" i="0" u="none" strike="noStrike" cap="none" normalizeH="0" baseline="0">
                    <a:ln>
                      <a:noFill/>
                    </a:ln>
                    <a:effectLst/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</a:lstStyle>
              <a:p>
                <a:r>
                  <a:rPr lang="pt-BR" altLang="pt-BR" sz="2200" dirty="0"/>
                  <a:t>Exercitador TMI</a:t>
                </a:r>
              </a:p>
              <a:p>
                <a:r>
                  <a:rPr lang="pt-BR" altLang="pt-BR" sz="2200" b="0" dirty="0"/>
                  <a:t>(Treinamento Muscular Inspiratório)</a:t>
                </a:r>
              </a:p>
            </p:txBody>
          </p:sp>
        </p:grpSp>
        <p:grpSp>
          <p:nvGrpSpPr>
            <p:cNvPr id="102" name="Agrupar 101">
              <a:extLst>
                <a:ext uri="{FF2B5EF4-FFF2-40B4-BE49-F238E27FC236}">
                  <a16:creationId xmlns:a16="http://schemas.microsoft.com/office/drawing/2014/main" id="{2F78D6C7-2931-8B25-AF50-847B77BD977D}"/>
                </a:ext>
              </a:extLst>
            </p:cNvPr>
            <p:cNvGrpSpPr/>
            <p:nvPr/>
          </p:nvGrpSpPr>
          <p:grpSpPr>
            <a:xfrm>
              <a:off x="8393659" y="16503708"/>
              <a:ext cx="1097868" cy="2322510"/>
              <a:chOff x="8393659" y="16503708"/>
              <a:chExt cx="1097868" cy="2322510"/>
            </a:xfrm>
          </p:grpSpPr>
          <p:sp>
            <p:nvSpPr>
              <p:cNvPr id="96" name="Seta: para a Direita 95">
                <a:extLst>
                  <a:ext uri="{FF2B5EF4-FFF2-40B4-BE49-F238E27FC236}">
                    <a16:creationId xmlns:a16="http://schemas.microsoft.com/office/drawing/2014/main" id="{DB41DBBC-3654-1AC6-D216-D9D1EB04A6C0}"/>
                  </a:ext>
                </a:extLst>
              </p:cNvPr>
              <p:cNvSpPr/>
              <p:nvPr/>
            </p:nvSpPr>
            <p:spPr>
              <a:xfrm rot="14179550">
                <a:off x="8078719" y="17977827"/>
                <a:ext cx="1559549" cy="137233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0" name="Seta: para a Direita 99">
                <a:extLst>
                  <a:ext uri="{FF2B5EF4-FFF2-40B4-BE49-F238E27FC236}">
                    <a16:creationId xmlns:a16="http://schemas.microsoft.com/office/drawing/2014/main" id="{801F3A76-B9C3-8946-056C-23059551B89C}"/>
                  </a:ext>
                </a:extLst>
              </p:cNvPr>
              <p:cNvSpPr/>
              <p:nvPr/>
            </p:nvSpPr>
            <p:spPr>
              <a:xfrm rot="8276247">
                <a:off x="8393659" y="16503708"/>
                <a:ext cx="1097868" cy="132728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dirty="0"/>
              </a:p>
            </p:txBody>
          </p:sp>
          <p:sp>
            <p:nvSpPr>
              <p:cNvPr id="101" name="Seta: para a Direita 100">
                <a:extLst>
                  <a:ext uri="{FF2B5EF4-FFF2-40B4-BE49-F238E27FC236}">
                    <a16:creationId xmlns:a16="http://schemas.microsoft.com/office/drawing/2014/main" id="{37FCD11C-C4B0-3C30-596A-7E2A9ABA0B2F}"/>
                  </a:ext>
                </a:extLst>
              </p:cNvPr>
              <p:cNvSpPr/>
              <p:nvPr/>
            </p:nvSpPr>
            <p:spPr>
              <a:xfrm rot="12262296">
                <a:off x="8503204" y="17243186"/>
                <a:ext cx="720476" cy="132728"/>
              </a:xfrm>
              <a:prstGeom prst="rightArrow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</p:grpSp>
      <p:sp>
        <p:nvSpPr>
          <p:cNvPr id="172" name="CaixaDeTexto 171">
            <a:extLst>
              <a:ext uri="{FF2B5EF4-FFF2-40B4-BE49-F238E27FC236}">
                <a16:creationId xmlns:a16="http://schemas.microsoft.com/office/drawing/2014/main" id="{B047FB83-10FF-794A-2848-AE5C129C5F0D}"/>
              </a:ext>
            </a:extLst>
          </p:cNvPr>
          <p:cNvSpPr txBox="1"/>
          <p:nvPr/>
        </p:nvSpPr>
        <p:spPr>
          <a:xfrm>
            <a:off x="-5089920" y="21312187"/>
            <a:ext cx="2743199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t-BR"/>
          </a:p>
        </p:txBody>
      </p:sp>
      <p:cxnSp>
        <p:nvCxnSpPr>
          <p:cNvPr id="134" name="Conector reto 133">
            <a:extLst>
              <a:ext uri="{FF2B5EF4-FFF2-40B4-BE49-F238E27FC236}">
                <a16:creationId xmlns:a16="http://schemas.microsoft.com/office/drawing/2014/main" id="{690B2635-E071-5740-0D66-A99F6E3CD4BD}"/>
              </a:ext>
            </a:extLst>
          </p:cNvPr>
          <p:cNvCxnSpPr>
            <a:cxnSpLocks/>
          </p:cNvCxnSpPr>
          <p:nvPr/>
        </p:nvCxnSpPr>
        <p:spPr>
          <a:xfrm>
            <a:off x="16231507" y="9996618"/>
            <a:ext cx="0" cy="31946554"/>
          </a:xfrm>
          <a:prstGeom prst="line">
            <a:avLst/>
          </a:prstGeom>
          <a:ln w="3175" cap="flat" cmpd="sng" algn="ctr">
            <a:solidFill>
              <a:schemeClr val="accent5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3" name="CaixaDeTexto 162">
            <a:extLst>
              <a:ext uri="{FF2B5EF4-FFF2-40B4-BE49-F238E27FC236}">
                <a16:creationId xmlns:a16="http://schemas.microsoft.com/office/drawing/2014/main" id="{856F6DB1-C9B1-4FB1-87DE-B2F070456CAB}"/>
              </a:ext>
            </a:extLst>
          </p:cNvPr>
          <p:cNvSpPr txBox="1"/>
          <p:nvPr/>
        </p:nvSpPr>
        <p:spPr>
          <a:xfrm>
            <a:off x="592838" y="35713008"/>
            <a:ext cx="2345507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Fonte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Autor, 2023.</a:t>
            </a:r>
          </a:p>
          <a:p>
            <a:pPr marL="0" indent="0" algn="just">
              <a:buNone/>
            </a:pPr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7" name="Conector reto 176">
            <a:extLst>
              <a:ext uri="{FF2B5EF4-FFF2-40B4-BE49-F238E27FC236}">
                <a16:creationId xmlns:a16="http://schemas.microsoft.com/office/drawing/2014/main" id="{2B413BC5-EB39-E4C8-4E52-A50055FE48A3}"/>
              </a:ext>
            </a:extLst>
          </p:cNvPr>
          <p:cNvCxnSpPr>
            <a:cxnSpLocks/>
          </p:cNvCxnSpPr>
          <p:nvPr/>
        </p:nvCxnSpPr>
        <p:spPr>
          <a:xfrm>
            <a:off x="570553" y="32858710"/>
            <a:ext cx="14871216" cy="0"/>
          </a:xfrm>
          <a:prstGeom prst="line">
            <a:avLst/>
          </a:prstGeom>
          <a:ln w="28575" cap="flat" cmpd="sng" algn="ctr">
            <a:solidFill>
              <a:schemeClr val="bg1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175" name="Agrupar 174">
            <a:extLst>
              <a:ext uri="{FF2B5EF4-FFF2-40B4-BE49-F238E27FC236}">
                <a16:creationId xmlns:a16="http://schemas.microsoft.com/office/drawing/2014/main" id="{D6DBDD76-AD57-120E-A9EE-6637F3D5E7D7}"/>
              </a:ext>
            </a:extLst>
          </p:cNvPr>
          <p:cNvGrpSpPr/>
          <p:nvPr/>
        </p:nvGrpSpPr>
        <p:grpSpPr>
          <a:xfrm>
            <a:off x="4014134" y="29414518"/>
            <a:ext cx="4192308" cy="1506503"/>
            <a:chOff x="4091884" y="29667103"/>
            <a:chExt cx="4192308" cy="1506503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55" name="Seta: Divisa 54">
              <a:extLst>
                <a:ext uri="{FF2B5EF4-FFF2-40B4-BE49-F238E27FC236}">
                  <a16:creationId xmlns:a16="http://schemas.microsoft.com/office/drawing/2014/main" id="{62C157F2-A29E-7BEC-52AF-B42FFED2CB20}"/>
                </a:ext>
              </a:extLst>
            </p:cNvPr>
            <p:cNvSpPr/>
            <p:nvPr/>
          </p:nvSpPr>
          <p:spPr>
            <a:xfrm>
              <a:off x="4091884" y="29711699"/>
              <a:ext cx="4192308" cy="1461907"/>
            </a:xfrm>
            <a:prstGeom prst="chevron">
              <a:avLst/>
            </a:prstGeom>
            <a:grpFill/>
            <a:ln w="38100">
              <a:solidFill>
                <a:schemeClr val="bg2">
                  <a:lumMod val="2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extrusionH="63500" prstMaterial="matte">
              <a:bevelT w="127000" h="63500"/>
              <a:extrusionClr>
                <a:srgbClr val="6AEDF6"/>
              </a:extrusion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138" name="CaixaDeTexto 137">
              <a:extLst>
                <a:ext uri="{FF2B5EF4-FFF2-40B4-BE49-F238E27FC236}">
                  <a16:creationId xmlns:a16="http://schemas.microsoft.com/office/drawing/2014/main" id="{AA2E0C86-EEDC-3882-2618-2FC31B7C8E12}"/>
                </a:ext>
              </a:extLst>
            </p:cNvPr>
            <p:cNvSpPr txBox="1"/>
            <p:nvPr/>
          </p:nvSpPr>
          <p:spPr>
            <a:xfrm>
              <a:off x="4588442" y="29667103"/>
              <a:ext cx="337350" cy="584775"/>
            </a:xfrm>
            <a:prstGeom prst="rect">
              <a:avLst/>
            </a:prstGeom>
            <a:noFill/>
            <a:ln>
              <a:noFill/>
            </a:ln>
            <a:scene3d>
              <a:camera prst="orthographicFront"/>
              <a:lightRig rig="threePt" dir="t"/>
            </a:scene3d>
            <a:sp3d extrusionH="63500">
              <a:extrusionClr>
                <a:srgbClr val="6AEDF6"/>
              </a:extrusionClr>
            </a:sp3d>
          </p:spPr>
          <p:txBody>
            <a:bodyPr wrap="square" rtlCol="0">
              <a:spAutoFit/>
            </a:bodyPr>
            <a:lstStyle/>
            <a:p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178" name="Agrupar 177">
            <a:extLst>
              <a:ext uri="{FF2B5EF4-FFF2-40B4-BE49-F238E27FC236}">
                <a16:creationId xmlns:a16="http://schemas.microsoft.com/office/drawing/2014/main" id="{42D974C3-DD3E-122E-A3E2-6BA123AC829F}"/>
              </a:ext>
            </a:extLst>
          </p:cNvPr>
          <p:cNvGrpSpPr/>
          <p:nvPr/>
        </p:nvGrpSpPr>
        <p:grpSpPr>
          <a:xfrm>
            <a:off x="7659933" y="29447089"/>
            <a:ext cx="4140000" cy="1486193"/>
            <a:chOff x="7685668" y="29699674"/>
            <a:chExt cx="4140000" cy="1486193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23" name="Seta: Divisa 122">
              <a:extLst>
                <a:ext uri="{FF2B5EF4-FFF2-40B4-BE49-F238E27FC236}">
                  <a16:creationId xmlns:a16="http://schemas.microsoft.com/office/drawing/2014/main" id="{189A4A4B-EC62-F4DB-F2DB-600AADB2C6B1}"/>
                </a:ext>
              </a:extLst>
            </p:cNvPr>
            <p:cNvSpPr/>
            <p:nvPr/>
          </p:nvSpPr>
          <p:spPr>
            <a:xfrm>
              <a:off x="7685668" y="29723960"/>
              <a:ext cx="4140000" cy="1461907"/>
            </a:xfrm>
            <a:prstGeom prst="chevron">
              <a:avLst/>
            </a:prstGeom>
            <a:grpFill/>
            <a:ln w="38100">
              <a:solidFill>
                <a:schemeClr val="bg2">
                  <a:lumMod val="2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141" name="CaixaDeTexto 140">
              <a:extLst>
                <a:ext uri="{FF2B5EF4-FFF2-40B4-BE49-F238E27FC236}">
                  <a16:creationId xmlns:a16="http://schemas.microsoft.com/office/drawing/2014/main" id="{87780630-36D4-EB92-6065-EEF3C8C0A765}"/>
                </a:ext>
              </a:extLst>
            </p:cNvPr>
            <p:cNvSpPr txBox="1"/>
            <p:nvPr/>
          </p:nvSpPr>
          <p:spPr>
            <a:xfrm>
              <a:off x="8218817" y="29699674"/>
              <a:ext cx="337350" cy="58477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168" name="Agrupar 167">
            <a:extLst>
              <a:ext uri="{FF2B5EF4-FFF2-40B4-BE49-F238E27FC236}">
                <a16:creationId xmlns:a16="http://schemas.microsoft.com/office/drawing/2014/main" id="{FF9A8466-6155-8F71-64CA-2C7EA12FF170}"/>
              </a:ext>
            </a:extLst>
          </p:cNvPr>
          <p:cNvGrpSpPr/>
          <p:nvPr/>
        </p:nvGrpSpPr>
        <p:grpSpPr>
          <a:xfrm>
            <a:off x="4751618" y="31168381"/>
            <a:ext cx="4373378" cy="1493701"/>
            <a:chOff x="4524973" y="31440016"/>
            <a:chExt cx="4373378" cy="1493701"/>
          </a:xfrm>
          <a:solidFill>
            <a:srgbClr val="99FF99"/>
          </a:solidFill>
        </p:grpSpPr>
        <p:sp>
          <p:nvSpPr>
            <p:cNvPr id="9" name="Seta: Divisa 8">
              <a:extLst>
                <a:ext uri="{FF2B5EF4-FFF2-40B4-BE49-F238E27FC236}">
                  <a16:creationId xmlns:a16="http://schemas.microsoft.com/office/drawing/2014/main" id="{6C883F82-2E46-2DF1-FFB0-CA94B17EDE5B}"/>
                </a:ext>
              </a:extLst>
            </p:cNvPr>
            <p:cNvSpPr/>
            <p:nvPr/>
          </p:nvSpPr>
          <p:spPr>
            <a:xfrm>
              <a:off x="4524973" y="31471810"/>
              <a:ext cx="4373378" cy="1461907"/>
            </a:xfrm>
            <a:prstGeom prst="chevron">
              <a:avLst/>
            </a:prstGeom>
            <a:solidFill>
              <a:srgbClr val="5FF3CA"/>
            </a:solidFill>
            <a:ln w="38100">
              <a:solidFill>
                <a:schemeClr val="bg2">
                  <a:lumMod val="2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143" name="CaixaDeTexto 142">
              <a:extLst>
                <a:ext uri="{FF2B5EF4-FFF2-40B4-BE49-F238E27FC236}">
                  <a16:creationId xmlns:a16="http://schemas.microsoft.com/office/drawing/2014/main" id="{AD284381-F9C2-1EA1-CBB2-2700E1410986}"/>
                </a:ext>
              </a:extLst>
            </p:cNvPr>
            <p:cNvSpPr txBox="1"/>
            <p:nvPr/>
          </p:nvSpPr>
          <p:spPr>
            <a:xfrm>
              <a:off x="5012030" y="31440016"/>
              <a:ext cx="33735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</a:p>
          </p:txBody>
        </p:sp>
      </p:grpSp>
      <p:grpSp>
        <p:nvGrpSpPr>
          <p:cNvPr id="180" name="Agrupar 179">
            <a:extLst>
              <a:ext uri="{FF2B5EF4-FFF2-40B4-BE49-F238E27FC236}">
                <a16:creationId xmlns:a16="http://schemas.microsoft.com/office/drawing/2014/main" id="{A7BF88E9-FF53-E8A6-4A86-83141516D91E}"/>
              </a:ext>
            </a:extLst>
          </p:cNvPr>
          <p:cNvGrpSpPr/>
          <p:nvPr/>
        </p:nvGrpSpPr>
        <p:grpSpPr>
          <a:xfrm>
            <a:off x="716457" y="29465932"/>
            <a:ext cx="3870913" cy="1461907"/>
            <a:chOff x="756512" y="29718517"/>
            <a:chExt cx="3870913" cy="1461907"/>
          </a:xfrm>
          <a:solidFill>
            <a:srgbClr val="6AEDF6"/>
          </a:solidFill>
        </p:grpSpPr>
        <p:sp>
          <p:nvSpPr>
            <p:cNvPr id="35" name="Seta: Pentágono 34">
              <a:extLst>
                <a:ext uri="{FF2B5EF4-FFF2-40B4-BE49-F238E27FC236}">
                  <a16:creationId xmlns:a16="http://schemas.microsoft.com/office/drawing/2014/main" id="{9D44324F-B6BB-1013-32FA-DE4C00F65ED8}"/>
                </a:ext>
              </a:extLst>
            </p:cNvPr>
            <p:cNvSpPr/>
            <p:nvPr/>
          </p:nvSpPr>
          <p:spPr>
            <a:xfrm>
              <a:off x="756512" y="29718517"/>
              <a:ext cx="3870913" cy="1461907"/>
            </a:xfrm>
            <a:prstGeom prst="homePlat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8100">
              <a:solidFill>
                <a:schemeClr val="bg2">
                  <a:lumMod val="25000"/>
                </a:schemeClr>
              </a:solidFill>
              <a:prstDash val="sysDash"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extrusionH="152400" contourW="31750" prstMaterial="matte">
              <a:bevelT w="127000" h="127000"/>
              <a:extrusionClr>
                <a:schemeClr val="bg2">
                  <a:lumMod val="50000"/>
                </a:schemeClr>
              </a:extrusionClr>
              <a:contourClr>
                <a:schemeClr val="bg2">
                  <a:lumMod val="25000"/>
                </a:schemeClr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62" name="CaixaDeTexto 61">
              <a:extLst>
                <a:ext uri="{FF2B5EF4-FFF2-40B4-BE49-F238E27FC236}">
                  <a16:creationId xmlns:a16="http://schemas.microsoft.com/office/drawing/2014/main" id="{EF422BE6-8F7D-8B3A-807A-012BFB821935}"/>
                </a:ext>
              </a:extLst>
            </p:cNvPr>
            <p:cNvSpPr txBox="1"/>
            <p:nvPr/>
          </p:nvSpPr>
          <p:spPr>
            <a:xfrm>
              <a:off x="1255556" y="29930316"/>
              <a:ext cx="3051385" cy="1107996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BR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Desenvolvimento do Desing do Connect Breathe</a:t>
              </a:r>
            </a:p>
          </p:txBody>
        </p:sp>
        <p:sp>
          <p:nvSpPr>
            <p:cNvPr id="128" name="CaixaDeTexto 127">
              <a:extLst>
                <a:ext uri="{FF2B5EF4-FFF2-40B4-BE49-F238E27FC236}">
                  <a16:creationId xmlns:a16="http://schemas.microsoft.com/office/drawing/2014/main" id="{6D5C4E5B-78E8-B295-1D38-5E2A3A5F06AC}"/>
                </a:ext>
              </a:extLst>
            </p:cNvPr>
            <p:cNvSpPr txBox="1"/>
            <p:nvPr/>
          </p:nvSpPr>
          <p:spPr>
            <a:xfrm>
              <a:off x="798574" y="29738636"/>
              <a:ext cx="3641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169" name="Agrupar 168">
            <a:extLst>
              <a:ext uri="{FF2B5EF4-FFF2-40B4-BE49-F238E27FC236}">
                <a16:creationId xmlns:a16="http://schemas.microsoft.com/office/drawing/2014/main" id="{96F94E55-A2C2-7D8E-174F-9D77E4FF4EE8}"/>
              </a:ext>
            </a:extLst>
          </p:cNvPr>
          <p:cNvGrpSpPr/>
          <p:nvPr/>
        </p:nvGrpSpPr>
        <p:grpSpPr>
          <a:xfrm>
            <a:off x="704413" y="31157137"/>
            <a:ext cx="8452336" cy="1515970"/>
            <a:chOff x="236876" y="31428194"/>
            <a:chExt cx="8452336" cy="1515970"/>
          </a:xfrm>
          <a:solidFill>
            <a:srgbClr val="A2D76A"/>
          </a:solidFill>
        </p:grpSpPr>
        <p:sp>
          <p:nvSpPr>
            <p:cNvPr id="69" name="Seta: Divisa 68">
              <a:extLst>
                <a:ext uri="{FF2B5EF4-FFF2-40B4-BE49-F238E27FC236}">
                  <a16:creationId xmlns:a16="http://schemas.microsoft.com/office/drawing/2014/main" id="{48C5F1C0-55B9-83DF-526F-161ACA73D910}"/>
                </a:ext>
              </a:extLst>
            </p:cNvPr>
            <p:cNvSpPr/>
            <p:nvPr/>
          </p:nvSpPr>
          <p:spPr>
            <a:xfrm>
              <a:off x="236876" y="31482257"/>
              <a:ext cx="4635513" cy="1461907"/>
            </a:xfrm>
            <a:prstGeom prst="chevron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8100">
              <a:solidFill>
                <a:schemeClr val="bg2">
                  <a:lumMod val="2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65" name="CaixaDeTexto 64">
              <a:extLst>
                <a:ext uri="{FF2B5EF4-FFF2-40B4-BE49-F238E27FC236}">
                  <a16:creationId xmlns:a16="http://schemas.microsoft.com/office/drawing/2014/main" id="{563DD535-B192-C81D-264B-E8882396AE1C}"/>
                </a:ext>
              </a:extLst>
            </p:cNvPr>
            <p:cNvSpPr txBox="1"/>
            <p:nvPr/>
          </p:nvSpPr>
          <p:spPr>
            <a:xfrm>
              <a:off x="5366606" y="31674204"/>
              <a:ext cx="3322606" cy="1107996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txBody>
            <a:bodyPr wrap="square" rtlCol="0">
              <a:spAutoFit/>
            </a:bodyPr>
            <a:lstStyle/>
            <a:p>
              <a:r>
                <a:rPr lang="pt-BR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Calibração e análise dos exercitadores respiratórios</a:t>
              </a:r>
            </a:p>
          </p:txBody>
        </p:sp>
        <p:sp>
          <p:nvSpPr>
            <p:cNvPr id="144" name="CaixaDeTexto 143">
              <a:extLst>
                <a:ext uri="{FF2B5EF4-FFF2-40B4-BE49-F238E27FC236}">
                  <a16:creationId xmlns:a16="http://schemas.microsoft.com/office/drawing/2014/main" id="{70877135-072C-7CDD-6DF1-E1C3605D97E2}"/>
                </a:ext>
              </a:extLst>
            </p:cNvPr>
            <p:cNvSpPr txBox="1"/>
            <p:nvPr/>
          </p:nvSpPr>
          <p:spPr>
            <a:xfrm>
              <a:off x="721599" y="31428194"/>
              <a:ext cx="33735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</a:p>
          </p:txBody>
        </p:sp>
      </p:grpSp>
      <p:grpSp>
        <p:nvGrpSpPr>
          <p:cNvPr id="179" name="Agrupar 178">
            <a:extLst>
              <a:ext uri="{FF2B5EF4-FFF2-40B4-BE49-F238E27FC236}">
                <a16:creationId xmlns:a16="http://schemas.microsoft.com/office/drawing/2014/main" id="{9B82FE5A-D407-8F9D-0F34-4DF6897DD2DC}"/>
              </a:ext>
            </a:extLst>
          </p:cNvPr>
          <p:cNvGrpSpPr/>
          <p:nvPr/>
        </p:nvGrpSpPr>
        <p:grpSpPr>
          <a:xfrm>
            <a:off x="1826175" y="29384284"/>
            <a:ext cx="13900226" cy="3112452"/>
            <a:chOff x="1869951" y="29650317"/>
            <a:chExt cx="13799445" cy="3159806"/>
          </a:xfrm>
        </p:grpSpPr>
        <p:sp>
          <p:nvSpPr>
            <p:cNvPr id="72" name="Seta: Divisa 71">
              <a:extLst>
                <a:ext uri="{FF2B5EF4-FFF2-40B4-BE49-F238E27FC236}">
                  <a16:creationId xmlns:a16="http://schemas.microsoft.com/office/drawing/2014/main" id="{29E8279B-0FD3-5F21-C8AC-CD9E3B4C0016}"/>
                </a:ext>
              </a:extLst>
            </p:cNvPr>
            <p:cNvSpPr/>
            <p:nvPr/>
          </p:nvSpPr>
          <p:spPr>
            <a:xfrm>
              <a:off x="11263478" y="29743503"/>
              <a:ext cx="4405918" cy="1461907"/>
            </a:xfrm>
            <a:prstGeom prst="chevron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8100">
              <a:solidFill>
                <a:schemeClr val="bg2">
                  <a:lumMod val="2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sp>
          <p:nvSpPr>
            <p:cNvPr id="66" name="CaixaDeTexto 65">
              <a:extLst>
                <a:ext uri="{FF2B5EF4-FFF2-40B4-BE49-F238E27FC236}">
                  <a16:creationId xmlns:a16="http://schemas.microsoft.com/office/drawing/2014/main" id="{EDA5C21E-D2C8-8C74-6FBD-A88800D843F7}"/>
                </a:ext>
              </a:extLst>
            </p:cNvPr>
            <p:cNvSpPr txBox="1"/>
            <p:nvPr/>
          </p:nvSpPr>
          <p:spPr>
            <a:xfrm>
              <a:off x="1869951" y="31685270"/>
              <a:ext cx="3267376" cy="112485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r>
                <a:rPr lang="pt-BR" sz="2200" b="1" dirty="0">
                  <a:latin typeface="Arial" panose="020B0604020202020204" pitchFamily="34" charset="0"/>
                  <a:cs typeface="Arial" panose="020B0604020202020204" pitchFamily="34" charset="0"/>
                </a:rPr>
                <a:t>Desenvolvimento da interface para o exame de Manuvacuometria</a:t>
              </a:r>
            </a:p>
          </p:txBody>
        </p:sp>
        <p:sp>
          <p:nvSpPr>
            <p:cNvPr id="146" name="CaixaDeTexto 145">
              <a:extLst>
                <a:ext uri="{FF2B5EF4-FFF2-40B4-BE49-F238E27FC236}">
                  <a16:creationId xmlns:a16="http://schemas.microsoft.com/office/drawing/2014/main" id="{48C9A383-9E82-D62E-4ADE-5EACBDB589C1}"/>
                </a:ext>
              </a:extLst>
            </p:cNvPr>
            <p:cNvSpPr txBox="1"/>
            <p:nvPr/>
          </p:nvSpPr>
          <p:spPr>
            <a:xfrm>
              <a:off x="11732527" y="29650317"/>
              <a:ext cx="337350" cy="5936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BR" sz="3200" b="1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</p:grpSp>
      <p:pic>
        <p:nvPicPr>
          <p:cNvPr id="33" name="Imagem 32">
            <a:extLst>
              <a:ext uri="{FF2B5EF4-FFF2-40B4-BE49-F238E27FC236}">
                <a16:creationId xmlns:a16="http://schemas.microsoft.com/office/drawing/2014/main" id="{F8299FA7-5CEA-659C-2F8C-50C604B557AF}"/>
              </a:ext>
            </a:extLst>
          </p:cNvPr>
          <p:cNvPicPr>
            <a:picLocks noChangeAspect="1"/>
          </p:cNvPicPr>
          <p:nvPr/>
        </p:nvPicPr>
        <p:blipFill rotWithShape="1"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25729" b="63021" l="33281" r="72813">
                        <a14:foregroundMark x1="47031" y1="29167" x2="51328" y2="26771"/>
                        <a14:foregroundMark x1="51328" y1="26771" x2="64922" y2="25938"/>
                        <a14:foregroundMark x1="64922" y1="25938" x2="70938" y2="26042"/>
                        <a14:foregroundMark x1="70938" y1="26042" x2="73359" y2="32292"/>
                        <a14:foregroundMark x1="73359" y1="32292" x2="72109" y2="37917"/>
                        <a14:foregroundMark x1="72109" y1="37917" x2="72813" y2="46458"/>
                        <a14:foregroundMark x1="46172" y1="29479" x2="36328" y2="28958"/>
                        <a14:foregroundMark x1="36328" y1="28958" x2="34531" y2="45521"/>
                        <a14:foregroundMark x1="34531" y1="45521" x2="38047" y2="51458"/>
                        <a14:foregroundMark x1="38047" y1="51458" x2="43516" y2="51771"/>
                        <a14:foregroundMark x1="43516" y1="51771" x2="44766" y2="51563"/>
                        <a14:foregroundMark x1="34141" y1="62813" x2="42969" y2="64583"/>
                        <a14:foregroundMark x1="42969" y1="64583" x2="47578" y2="64583"/>
                        <a14:foregroundMark x1="47578" y1="64583" x2="63047" y2="63854"/>
                        <a14:foregroundMark x1="63047" y1="63854" x2="70000" y2="63958"/>
                        <a14:foregroundMark x1="70000" y1="63958" x2="73672" y2="61354"/>
                        <a14:foregroundMark x1="73672" y1="61354" x2="74141" y2="47500"/>
                        <a14:foregroundMark x1="74141" y1="47500" x2="69453" y2="48125"/>
                        <a14:foregroundMark x1="69453" y1="48125" x2="64688" y2="59062"/>
                        <a14:foregroundMark x1="64688" y1="59062" x2="33359" y2="63021"/>
                        <a14:foregroundMark x1="46719" y1="28229" x2="50703" y2="26146"/>
                        <a14:foregroundMark x1="50703" y1="26146" x2="56875" y2="25833"/>
                        <a14:foregroundMark x1="56875" y1="25833" x2="64531" y2="26042"/>
                        <a14:foregroundMark x1="64531" y1="26042" x2="69766" y2="25729"/>
                        <a14:foregroundMark x1="69766" y1="25729" x2="72109" y2="28229"/>
                        <a14:foregroundMark x1="46563" y1="28854" x2="47969" y2="26979"/>
                      </a14:backgroundRemoval>
                    </a14:imgEffect>
                    <a14:imgEffect>
                      <a14:brightnessContrast bright="36000"/>
                    </a14:imgEffect>
                  </a14:imgLayer>
                </a14:imgProps>
              </a:ext>
            </a:extLst>
          </a:blip>
          <a:srcRect l="32984" t="24580" r="24804" b="34357"/>
          <a:stretch/>
        </p:blipFill>
        <p:spPr>
          <a:xfrm>
            <a:off x="12610631" y="33279767"/>
            <a:ext cx="3093547" cy="2256964"/>
          </a:xfrm>
          <a:prstGeom prst="rect">
            <a:avLst/>
          </a:prstGeom>
        </p:spPr>
      </p:pic>
      <p:cxnSp>
        <p:nvCxnSpPr>
          <p:cNvPr id="1035" name="Conector reto 1034">
            <a:extLst>
              <a:ext uri="{FF2B5EF4-FFF2-40B4-BE49-F238E27FC236}">
                <a16:creationId xmlns:a16="http://schemas.microsoft.com/office/drawing/2014/main" id="{B9C26F10-C103-C348-12A4-0D1917C3B693}"/>
              </a:ext>
            </a:extLst>
          </p:cNvPr>
          <p:cNvCxnSpPr>
            <a:cxnSpLocks/>
          </p:cNvCxnSpPr>
          <p:nvPr/>
        </p:nvCxnSpPr>
        <p:spPr>
          <a:xfrm>
            <a:off x="26009362" y="33140488"/>
            <a:ext cx="311160" cy="0"/>
          </a:xfrm>
          <a:prstGeom prst="line">
            <a:avLst/>
          </a:prstGeom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39" name="Conector reto 1038">
            <a:extLst>
              <a:ext uri="{FF2B5EF4-FFF2-40B4-BE49-F238E27FC236}">
                <a16:creationId xmlns:a16="http://schemas.microsoft.com/office/drawing/2014/main" id="{332CE697-0194-5105-AB4E-E89E5E8BAF0B}"/>
              </a:ext>
            </a:extLst>
          </p:cNvPr>
          <p:cNvCxnSpPr>
            <a:cxnSpLocks/>
          </p:cNvCxnSpPr>
          <p:nvPr/>
        </p:nvCxnSpPr>
        <p:spPr>
          <a:xfrm>
            <a:off x="27474631" y="33138055"/>
            <a:ext cx="693969" cy="0"/>
          </a:xfrm>
          <a:prstGeom prst="line">
            <a:avLst/>
          </a:prstGeom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41" name="Conector reto 1040">
            <a:extLst>
              <a:ext uri="{FF2B5EF4-FFF2-40B4-BE49-F238E27FC236}">
                <a16:creationId xmlns:a16="http://schemas.microsoft.com/office/drawing/2014/main" id="{7532D72E-8C0C-0884-2652-66A5CCF5E9B1}"/>
              </a:ext>
            </a:extLst>
          </p:cNvPr>
          <p:cNvCxnSpPr>
            <a:cxnSpLocks/>
          </p:cNvCxnSpPr>
          <p:nvPr/>
        </p:nvCxnSpPr>
        <p:spPr>
          <a:xfrm>
            <a:off x="29310094" y="33143083"/>
            <a:ext cx="716516" cy="0"/>
          </a:xfrm>
          <a:prstGeom prst="line">
            <a:avLst/>
          </a:prstGeom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43" name="Conector reto 1042">
            <a:extLst>
              <a:ext uri="{FF2B5EF4-FFF2-40B4-BE49-F238E27FC236}">
                <a16:creationId xmlns:a16="http://schemas.microsoft.com/office/drawing/2014/main" id="{2C98BB93-3465-219D-F54E-C040BCB0A7AC}"/>
              </a:ext>
            </a:extLst>
          </p:cNvPr>
          <p:cNvCxnSpPr>
            <a:cxnSpLocks/>
          </p:cNvCxnSpPr>
          <p:nvPr/>
        </p:nvCxnSpPr>
        <p:spPr>
          <a:xfrm>
            <a:off x="31153051" y="33143083"/>
            <a:ext cx="375336" cy="0"/>
          </a:xfrm>
          <a:prstGeom prst="line">
            <a:avLst/>
          </a:prstGeom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53" name="Conector reto 1052">
            <a:extLst>
              <a:ext uri="{FF2B5EF4-FFF2-40B4-BE49-F238E27FC236}">
                <a16:creationId xmlns:a16="http://schemas.microsoft.com/office/drawing/2014/main" id="{8E5A67D7-2A6C-0821-67A4-1EE27291AC25}"/>
              </a:ext>
            </a:extLst>
          </p:cNvPr>
          <p:cNvCxnSpPr>
            <a:cxnSpLocks/>
          </p:cNvCxnSpPr>
          <p:nvPr/>
        </p:nvCxnSpPr>
        <p:spPr>
          <a:xfrm>
            <a:off x="570553" y="36497901"/>
            <a:ext cx="14871216" cy="0"/>
          </a:xfrm>
          <a:prstGeom prst="line">
            <a:avLst/>
          </a:prstGeom>
          <a:ln w="28575" cap="flat" cmpd="sng" algn="ctr">
            <a:solidFill>
              <a:schemeClr val="bg1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D909654C-CA63-D896-D3E5-CC5CFB65FF8C}"/>
              </a:ext>
            </a:extLst>
          </p:cNvPr>
          <p:cNvSpPr txBox="1"/>
          <p:nvPr/>
        </p:nvSpPr>
        <p:spPr>
          <a:xfrm>
            <a:off x="12089191" y="29666271"/>
            <a:ext cx="34556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Criação da plataforma de </a:t>
            </a:r>
            <a:r>
              <a:rPr lang="pt-BR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gameterapia</a:t>
            </a:r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 para computadores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5C3A012C-0ADA-368C-1E13-184DF8D50569}"/>
              </a:ext>
            </a:extLst>
          </p:cNvPr>
          <p:cNvSpPr txBox="1"/>
          <p:nvPr/>
        </p:nvSpPr>
        <p:spPr>
          <a:xfrm>
            <a:off x="8600793" y="29616590"/>
            <a:ext cx="3027343" cy="1107996"/>
          </a:xfrm>
          <a:prstGeom prst="rect">
            <a:avLst/>
          </a:prstGeom>
          <a:ln w="28575" cap="flat" cmpd="sng" algn="ctr">
            <a:noFill/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>
            <a:spAutoFit/>
          </a:bodyPr>
          <a:lstStyle/>
          <a:p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Criação de um App de </a:t>
            </a:r>
            <a:r>
              <a:rPr lang="pt-BR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gameterapia</a:t>
            </a:r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 para celulares e tablets</a:t>
            </a:r>
          </a:p>
        </p:txBody>
      </p:sp>
      <p:sp>
        <p:nvSpPr>
          <p:cNvPr id="58" name="CaixaDeTexto 57">
            <a:extLst>
              <a:ext uri="{FF2B5EF4-FFF2-40B4-BE49-F238E27FC236}">
                <a16:creationId xmlns:a16="http://schemas.microsoft.com/office/drawing/2014/main" id="{5BB5AD78-B19C-84A6-C524-F859433B19F5}"/>
              </a:ext>
            </a:extLst>
          </p:cNvPr>
          <p:cNvSpPr txBox="1"/>
          <p:nvPr/>
        </p:nvSpPr>
        <p:spPr>
          <a:xfrm>
            <a:off x="5003335" y="29635433"/>
            <a:ext cx="31599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Desenvolvimento </a:t>
            </a:r>
          </a:p>
          <a:p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da placa de circuito impresso (PCI)</a:t>
            </a:r>
          </a:p>
        </p:txBody>
      </p:sp>
      <p:grpSp>
        <p:nvGrpSpPr>
          <p:cNvPr id="148" name="Agrupar 147">
            <a:extLst>
              <a:ext uri="{FF2B5EF4-FFF2-40B4-BE49-F238E27FC236}">
                <a16:creationId xmlns:a16="http://schemas.microsoft.com/office/drawing/2014/main" id="{F0B77F39-73F4-EB86-ACDB-2D20D0BFD520}"/>
              </a:ext>
            </a:extLst>
          </p:cNvPr>
          <p:cNvGrpSpPr/>
          <p:nvPr/>
        </p:nvGrpSpPr>
        <p:grpSpPr>
          <a:xfrm>
            <a:off x="16607927" y="22053561"/>
            <a:ext cx="15107738" cy="5607805"/>
            <a:chOff x="16537231" y="21981377"/>
            <a:chExt cx="15107738" cy="5607805"/>
          </a:xfrm>
        </p:grpSpPr>
        <p:grpSp>
          <p:nvGrpSpPr>
            <p:cNvPr id="126" name="Agrupar 125">
              <a:extLst>
                <a:ext uri="{FF2B5EF4-FFF2-40B4-BE49-F238E27FC236}">
                  <a16:creationId xmlns:a16="http://schemas.microsoft.com/office/drawing/2014/main" id="{D81B3141-2A5D-0CFE-1293-7D27BF0A7911}"/>
                </a:ext>
              </a:extLst>
            </p:cNvPr>
            <p:cNvGrpSpPr/>
            <p:nvPr/>
          </p:nvGrpSpPr>
          <p:grpSpPr>
            <a:xfrm>
              <a:off x="16537231" y="21981377"/>
              <a:ext cx="15107738" cy="5607805"/>
              <a:chOff x="16439481" y="22330005"/>
              <a:chExt cx="15070259" cy="5607805"/>
            </a:xfrm>
          </p:grpSpPr>
          <p:sp>
            <p:nvSpPr>
              <p:cNvPr id="133" name="CaixaDeTexto 132">
                <a:extLst>
                  <a:ext uri="{FF2B5EF4-FFF2-40B4-BE49-F238E27FC236}">
                    <a16:creationId xmlns:a16="http://schemas.microsoft.com/office/drawing/2014/main" id="{94252D24-E1DA-40D5-8B91-B30EC31FE130}"/>
                  </a:ext>
                </a:extLst>
              </p:cNvPr>
              <p:cNvSpPr txBox="1"/>
              <p:nvPr/>
            </p:nvSpPr>
            <p:spPr>
              <a:xfrm>
                <a:off x="16439481" y="22334541"/>
                <a:ext cx="7253962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pt-BR" sz="2400" b="1" dirty="0">
                    <a:latin typeface="Arial" pitchFamily="34" charset="0"/>
                    <a:cs typeface="Arial" pitchFamily="34" charset="0"/>
                  </a:rPr>
                  <a:t>Figura 4 </a:t>
                </a:r>
                <a:r>
                  <a:rPr lang="pt-BR" sz="2400" dirty="0">
                    <a:latin typeface="Arial" pitchFamily="34" charset="0"/>
                    <a:cs typeface="Arial" pitchFamily="34" charset="0"/>
                  </a:rPr>
                  <a:t>– Aplicativo para Gameterapia respiratória</a:t>
                </a:r>
                <a:r>
                  <a:rPr lang="pt-BR" sz="2000" dirty="0">
                    <a:latin typeface="Arial" pitchFamily="34" charset="0"/>
                    <a:cs typeface="Arial" pitchFamily="34" charset="0"/>
                  </a:rPr>
                  <a:t>.</a:t>
                </a:r>
              </a:p>
            </p:txBody>
          </p:sp>
          <p:sp>
            <p:nvSpPr>
              <p:cNvPr id="135" name="CaixaDeTexto 134">
                <a:extLst>
                  <a:ext uri="{FF2B5EF4-FFF2-40B4-BE49-F238E27FC236}">
                    <a16:creationId xmlns:a16="http://schemas.microsoft.com/office/drawing/2014/main" id="{856F6DB1-C9B1-4FB1-87DE-B2F070456CAB}"/>
                  </a:ext>
                </a:extLst>
              </p:cNvPr>
              <p:cNvSpPr txBox="1"/>
              <p:nvPr/>
            </p:nvSpPr>
            <p:spPr>
              <a:xfrm>
                <a:off x="16675676" y="27322257"/>
                <a:ext cx="5040978" cy="6155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algn="just">
                  <a:buNone/>
                </a:pPr>
                <a:r>
                  <a:rPr lang="pt-BR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Fonte: Autor, 2023.</a:t>
                </a:r>
              </a:p>
              <a:p>
                <a:pPr marL="0" indent="0" algn="just">
                  <a:buNone/>
                </a:pPr>
                <a:endParaRPr lang="pt-BR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75" name="Imagem 74" descr="Uma imagem contendo Aplicativo&#10;&#10;Descrição gerada automaticamente">
                <a:extLst>
                  <a:ext uri="{FF2B5EF4-FFF2-40B4-BE49-F238E27FC236}">
                    <a16:creationId xmlns:a16="http://schemas.microsoft.com/office/drawing/2014/main" id="{59E946CA-8D8F-DDA7-BF65-ADD4C2A693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370240" y="24325153"/>
                <a:ext cx="2663477" cy="1969605"/>
              </a:xfrm>
              <a:prstGeom prst="rect">
                <a:avLst/>
              </a:prstGeom>
              <a:ln w="28575">
                <a:solidFill>
                  <a:srgbClr val="002060"/>
                </a:solidFill>
              </a:ln>
            </p:spPr>
          </p:pic>
          <p:grpSp>
            <p:nvGrpSpPr>
              <p:cNvPr id="39" name="Agrupar 38">
                <a:extLst>
                  <a:ext uri="{FF2B5EF4-FFF2-40B4-BE49-F238E27FC236}">
                    <a16:creationId xmlns:a16="http://schemas.microsoft.com/office/drawing/2014/main" id="{B5901C81-2B2E-646D-AE58-8A61CC6A73D1}"/>
                  </a:ext>
                </a:extLst>
              </p:cNvPr>
              <p:cNvGrpSpPr/>
              <p:nvPr/>
            </p:nvGrpSpPr>
            <p:grpSpPr>
              <a:xfrm>
                <a:off x="27435751" y="22942021"/>
                <a:ext cx="4073989" cy="4527801"/>
                <a:chOff x="23021226" y="24003317"/>
                <a:chExt cx="4085737" cy="4527801"/>
              </a:xfrm>
            </p:grpSpPr>
            <p:pic>
              <p:nvPicPr>
                <p:cNvPr id="79" name="Imagem 78" descr="Interface gráfica do usuário, Site&#10;&#10;Descrição gerada automaticamente">
                  <a:extLst>
                    <a:ext uri="{FF2B5EF4-FFF2-40B4-BE49-F238E27FC236}">
                      <a16:creationId xmlns:a16="http://schemas.microsoft.com/office/drawing/2014/main" id="{0EAECACD-470E-D59F-3735-8D5E355CACF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021226" y="24003317"/>
                  <a:ext cx="2863758" cy="1887506"/>
                </a:xfrm>
                <a:prstGeom prst="rect">
                  <a:avLst/>
                </a:prstGeom>
                <a:ln w="28575">
                  <a:solidFill>
                    <a:schemeClr val="tx1"/>
                  </a:solidFill>
                </a:ln>
              </p:spPr>
            </p:pic>
            <p:pic>
              <p:nvPicPr>
                <p:cNvPr id="1057" name="Picture 33">
                  <a:extLst>
                    <a:ext uri="{FF2B5EF4-FFF2-40B4-BE49-F238E27FC236}">
                      <a16:creationId xmlns:a16="http://schemas.microsoft.com/office/drawing/2014/main" id="{E092D9E6-D080-F857-9765-D4FF71CBFE7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410399" y="24968428"/>
                  <a:ext cx="2696564" cy="1940396"/>
                </a:xfrm>
                <a:prstGeom prst="rect">
                  <a:avLst/>
                </a:prstGeom>
                <a:noFill/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77" name="Imagem 76" descr="Interface gráfica do usuário, Site&#10;&#10;Descrição gerada automaticamente">
                  <a:extLst>
                    <a:ext uri="{FF2B5EF4-FFF2-40B4-BE49-F238E27FC236}">
                      <a16:creationId xmlns:a16="http://schemas.microsoft.com/office/drawing/2014/main" id="{1BE291BB-CBE2-8444-163C-34133C248FF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086237" y="26561513"/>
                  <a:ext cx="2863758" cy="1969605"/>
                </a:xfrm>
                <a:prstGeom prst="rect">
                  <a:avLst/>
                </a:prstGeom>
                <a:ln w="28575">
                  <a:solidFill>
                    <a:schemeClr val="tx1"/>
                  </a:solidFill>
                </a:ln>
              </p:spPr>
            </p:pic>
          </p:grpSp>
          <p:grpSp>
            <p:nvGrpSpPr>
              <p:cNvPr id="81" name="Group 34">
                <a:extLst>
                  <a:ext uri="{FF2B5EF4-FFF2-40B4-BE49-F238E27FC236}">
                    <a16:creationId xmlns:a16="http://schemas.microsoft.com/office/drawing/2014/main" id="{12069E4C-6701-29B5-91C4-2A7177F03DC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742666" y="23199319"/>
                <a:ext cx="2779742" cy="3538911"/>
                <a:chOff x="1659" y="11081"/>
                <a:chExt cx="3802" cy="4251"/>
              </a:xfrm>
            </p:grpSpPr>
            <p:pic>
              <p:nvPicPr>
                <p:cNvPr id="1059" name="Picture 35">
                  <a:extLst>
                    <a:ext uri="{FF2B5EF4-FFF2-40B4-BE49-F238E27FC236}">
                      <a16:creationId xmlns:a16="http://schemas.microsoft.com/office/drawing/2014/main" id="{D75C06FC-88B3-E1A8-5C18-CCA42CB96EE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02" y="11081"/>
                  <a:ext cx="2045" cy="12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61" name="Picture 37">
                  <a:extLst>
                    <a:ext uri="{FF2B5EF4-FFF2-40B4-BE49-F238E27FC236}">
                      <a16:creationId xmlns:a16="http://schemas.microsoft.com/office/drawing/2014/main" id="{E275901A-7CC3-E3D0-B795-C9975EA06A5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59" y="11808"/>
                  <a:ext cx="1013" cy="254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60" name="Picture 36">
                  <a:extLst>
                    <a:ext uri="{FF2B5EF4-FFF2-40B4-BE49-F238E27FC236}">
                      <a16:creationId xmlns:a16="http://schemas.microsoft.com/office/drawing/2014/main" id="{B4866D37-070C-AA69-6B29-8371FFFE5FC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6">
                  <a:extLst>
                    <a:ext uri="{BEBA8EAE-BF5A-486C-A8C5-ECC9F3942E4B}">
                      <a14:imgProps xmlns:a14="http://schemas.microsoft.com/office/drawing/2010/main">
                        <a14:imgLayer r:embed="rId37">
                          <a14:imgEffect>
                            <a14:backgroundRemoval t="6602" b="94175" l="3822" r="94586">
                              <a14:foregroundMark x1="34873" y1="88738" x2="60032" y2="94175"/>
                              <a14:foregroundMark x1="60032" y1="94175" x2="66720" y2="83883"/>
                              <a14:foregroundMark x1="84236" y1="29709" x2="78344" y2="32427"/>
                              <a14:foregroundMark x1="33599" y1="13010" x2="48567" y2="13786"/>
                              <a14:foregroundMark x1="78981" y1="28350" x2="82962" y2="37282"/>
                              <a14:foregroundMark x1="84236" y1="28932" x2="84236" y2="34563"/>
                              <a14:foregroundMark x1="89490" y1="36699" x2="94586" y2="40777"/>
                              <a14:foregroundMark x1="34236" y1="7573" x2="41401" y2="16505"/>
                              <a14:foregroundMark x1="32962" y1="12427" x2="45223" y2="17282"/>
                              <a14:foregroundMark x1="44586" y1="9515" x2="34873" y2="14369"/>
                              <a14:foregroundMark x1="45223" y1="6796" x2="34873" y2="16505"/>
                              <a14:foregroundMark x1="38217" y1="6796" x2="47930" y2="21359"/>
                              <a14:foregroundMark x1="17357" y1="24854" x2="19268" y2="24078"/>
                              <a14:foregroundMark x1="12261" y1="23495" x2="17357" y2="23495"/>
                              <a14:foregroundMark x1="10191" y1="22718" x2="3822" y2="20777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62" y="12954"/>
                  <a:ext cx="2899" cy="237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38" name="CaixaDeTexto 37">
                <a:extLst>
                  <a:ext uri="{FF2B5EF4-FFF2-40B4-BE49-F238E27FC236}">
                    <a16:creationId xmlns:a16="http://schemas.microsoft.com/office/drawing/2014/main" id="{B4FB472A-7E67-167B-6911-C714545A5F33}"/>
                  </a:ext>
                </a:extLst>
              </p:cNvPr>
              <p:cNvSpPr txBox="1"/>
              <p:nvPr/>
            </p:nvSpPr>
            <p:spPr>
              <a:xfrm>
                <a:off x="23997823" y="22330005"/>
                <a:ext cx="7121116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pt-BR" sz="2400" b="1" dirty="0">
                    <a:latin typeface="Arial" pitchFamily="34" charset="0"/>
                    <a:cs typeface="Arial" pitchFamily="34" charset="0"/>
                  </a:rPr>
                  <a:t>Figura 5 </a:t>
                </a:r>
                <a:r>
                  <a:rPr lang="pt-BR" sz="2400" dirty="0">
                    <a:latin typeface="Arial" pitchFamily="34" charset="0"/>
                    <a:cs typeface="Arial" pitchFamily="34" charset="0"/>
                  </a:rPr>
                  <a:t>– Plataforma de jogos para computadores com tela de calibração.</a:t>
                </a:r>
              </a:p>
            </p:txBody>
          </p:sp>
          <p:sp>
            <p:nvSpPr>
              <p:cNvPr id="46" name="CaixaDeTexto 45">
                <a:extLst>
                  <a:ext uri="{FF2B5EF4-FFF2-40B4-BE49-F238E27FC236}">
                    <a16:creationId xmlns:a16="http://schemas.microsoft.com/office/drawing/2014/main" id="{1C7BC8CC-9F9A-1A50-3E75-B27691901EC7}"/>
                  </a:ext>
                </a:extLst>
              </p:cNvPr>
              <p:cNvSpPr txBox="1"/>
              <p:nvPr/>
            </p:nvSpPr>
            <p:spPr>
              <a:xfrm>
                <a:off x="24412396" y="27232338"/>
                <a:ext cx="5040978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algn="just">
                  <a:buNone/>
                </a:pPr>
                <a:r>
                  <a:rPr lang="pt-BR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Fonte: Autor, 2023.</a:t>
                </a:r>
              </a:p>
              <a:p>
                <a:pPr marL="0" indent="0" algn="just">
                  <a:buNone/>
                </a:pPr>
                <a:endParaRPr lang="pt-BR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95" name="Agrupar 94">
                <a:extLst>
                  <a:ext uri="{FF2B5EF4-FFF2-40B4-BE49-F238E27FC236}">
                    <a16:creationId xmlns:a16="http://schemas.microsoft.com/office/drawing/2014/main" id="{F85CE143-E214-105D-868E-BB79435032E8}"/>
                  </a:ext>
                </a:extLst>
              </p:cNvPr>
              <p:cNvGrpSpPr/>
              <p:nvPr/>
            </p:nvGrpSpPr>
            <p:grpSpPr>
              <a:xfrm>
                <a:off x="18472819" y="22804115"/>
                <a:ext cx="6506474" cy="4741470"/>
                <a:chOff x="18491030" y="22804115"/>
                <a:chExt cx="6506474" cy="4741470"/>
              </a:xfrm>
            </p:grpSpPr>
            <p:grpSp>
              <p:nvGrpSpPr>
                <p:cNvPr id="15" name="Agrupar 14">
                  <a:extLst>
                    <a:ext uri="{FF2B5EF4-FFF2-40B4-BE49-F238E27FC236}">
                      <a16:creationId xmlns:a16="http://schemas.microsoft.com/office/drawing/2014/main" id="{F710B207-9FD1-B82F-BE01-AA6CD961186B}"/>
                    </a:ext>
                  </a:extLst>
                </p:cNvPr>
                <p:cNvGrpSpPr/>
                <p:nvPr/>
              </p:nvGrpSpPr>
              <p:grpSpPr>
                <a:xfrm>
                  <a:off x="20990904" y="23642397"/>
                  <a:ext cx="4006600" cy="3890436"/>
                  <a:chOff x="3676849" y="775065"/>
                  <a:chExt cx="4847703" cy="4707153"/>
                </a:xfrm>
                <a:effectLst>
                  <a:outerShdw blurRad="50800" dist="50800" dir="5400000" algn="ctr" rotWithShape="0">
                    <a:schemeClr val="bg2">
                      <a:lumMod val="60000"/>
                      <a:lumOff val="40000"/>
                    </a:schemeClr>
                  </a:outerShdw>
                </a:effectLst>
              </p:grpSpPr>
              <p:pic>
                <p:nvPicPr>
                  <p:cNvPr id="40" name="Imagem 39" descr="Interface gráfica do usuário, Padrão do plano de fundo&#10;&#10;Descrição gerada automaticamente">
                    <a:extLst>
                      <a:ext uri="{FF2B5EF4-FFF2-40B4-BE49-F238E27FC236}">
                        <a16:creationId xmlns:a16="http://schemas.microsoft.com/office/drawing/2014/main" id="{42FE2E1F-F0FD-E46E-82E0-CF579901854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8"/>
                  <a:stretch>
                    <a:fillRect/>
                  </a:stretch>
                </p:blipFill>
                <p:spPr>
                  <a:xfrm>
                    <a:off x="5202531" y="1282065"/>
                    <a:ext cx="1786939" cy="3871702"/>
                  </a:xfrm>
                  <a:prstGeom prst="rect">
                    <a:avLst/>
                  </a:prstGeom>
                </p:spPr>
              </p:pic>
              <p:pic>
                <p:nvPicPr>
                  <p:cNvPr id="44" name="Imagem 43" descr="Foto em preto e branco&#10;&#10;Descrição gerada automaticamente">
                    <a:extLst>
                      <a:ext uri="{FF2B5EF4-FFF2-40B4-BE49-F238E27FC236}">
                        <a16:creationId xmlns:a16="http://schemas.microsoft.com/office/drawing/2014/main" id="{3B115866-4E1A-FEFB-F653-438EA9DDEA7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9"/>
                  <a:stretch>
                    <a:fillRect/>
                  </a:stretch>
                </p:blipFill>
                <p:spPr>
                  <a:xfrm>
                    <a:off x="3676849" y="775065"/>
                    <a:ext cx="4847703" cy="4707153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71" name="Agrupar 70">
                  <a:extLst>
                    <a:ext uri="{FF2B5EF4-FFF2-40B4-BE49-F238E27FC236}">
                      <a16:creationId xmlns:a16="http://schemas.microsoft.com/office/drawing/2014/main" id="{92E4E40B-A4BC-36EB-B150-81E991250640}"/>
                    </a:ext>
                  </a:extLst>
                </p:cNvPr>
                <p:cNvGrpSpPr/>
                <p:nvPr/>
              </p:nvGrpSpPr>
              <p:grpSpPr>
                <a:xfrm>
                  <a:off x="18491030" y="22804115"/>
                  <a:ext cx="5261571" cy="4741470"/>
                  <a:chOff x="18460130" y="22863992"/>
                  <a:chExt cx="5261571" cy="4741470"/>
                </a:xfrm>
              </p:grpSpPr>
              <p:grpSp>
                <p:nvGrpSpPr>
                  <p:cNvPr id="88" name="Agrupar 87">
                    <a:extLst>
                      <a:ext uri="{FF2B5EF4-FFF2-40B4-BE49-F238E27FC236}">
                        <a16:creationId xmlns:a16="http://schemas.microsoft.com/office/drawing/2014/main" id="{B49202A9-49DD-5621-918D-7F33F607F513}"/>
                      </a:ext>
                    </a:extLst>
                  </p:cNvPr>
                  <p:cNvGrpSpPr/>
                  <p:nvPr/>
                </p:nvGrpSpPr>
                <p:grpSpPr>
                  <a:xfrm>
                    <a:off x="19689292" y="22863992"/>
                    <a:ext cx="4032409" cy="3842680"/>
                    <a:chOff x="3723838" y="502078"/>
                    <a:chExt cx="4938366" cy="4795189"/>
                  </a:xfrm>
                  <a:scene3d>
                    <a:camera prst="orthographicFront"/>
                    <a:lightRig rig="threePt" dir="t"/>
                  </a:scene3d>
                </p:grpSpPr>
                <p:pic>
                  <p:nvPicPr>
                    <p:cNvPr id="89" name="Imagem 88" descr="Uma imagem contendo desenho, comida&#10;&#10;Descrição gerada automaticamente">
                      <a:extLst>
                        <a:ext uri="{FF2B5EF4-FFF2-40B4-BE49-F238E27FC236}">
                          <a16:creationId xmlns:a16="http://schemas.microsoft.com/office/drawing/2014/main" id="{36135617-1E2B-DCCA-2E11-C662F71C749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40"/>
                    <a:stretch>
                      <a:fillRect/>
                    </a:stretch>
                  </p:blipFill>
                  <p:spPr>
                    <a:xfrm>
                      <a:off x="5307950" y="994943"/>
                      <a:ext cx="1786940" cy="387170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90" name="Imagem 89" descr="Foto em preto e branco&#10;&#10;Descrição gerada automaticamente">
                      <a:extLst>
                        <a:ext uri="{FF2B5EF4-FFF2-40B4-BE49-F238E27FC236}">
                          <a16:creationId xmlns:a16="http://schemas.microsoft.com/office/drawing/2014/main" id="{2C7882BA-4D06-9FE4-DA1A-8F6BE628F3A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39"/>
                    <a:stretch>
                      <a:fillRect/>
                    </a:stretch>
                  </p:blipFill>
                  <p:spPr>
                    <a:xfrm>
                      <a:off x="3723838" y="502078"/>
                      <a:ext cx="4938366" cy="4795189"/>
                    </a:xfrm>
                    <a:prstGeom prst="rect">
                      <a:avLst/>
                    </a:prstGeom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</p:pic>
              </p:grpSp>
              <p:pic>
                <p:nvPicPr>
                  <p:cNvPr id="86" name="Imagem 85" descr="Foto em preto e branco&#10;&#10;Descrição gerada automaticamente">
                    <a:extLst>
                      <a:ext uri="{FF2B5EF4-FFF2-40B4-BE49-F238E27FC236}">
                        <a16:creationId xmlns:a16="http://schemas.microsoft.com/office/drawing/2014/main" id="{00CEDD6C-A984-065A-1357-F6E35429629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9"/>
                  <a:stretch>
                    <a:fillRect/>
                  </a:stretch>
                </p:blipFill>
                <p:spPr>
                  <a:xfrm>
                    <a:off x="18460130" y="23673729"/>
                    <a:ext cx="3955814" cy="3931733"/>
                  </a:xfrm>
                  <a:prstGeom prst="rect">
                    <a:avLst/>
                  </a:prstGeom>
                </p:spPr>
              </p:pic>
            </p:grpSp>
          </p:grpSp>
        </p:grpSp>
        <p:sp>
          <p:nvSpPr>
            <p:cNvPr id="147" name="Retângulo: Cantos Diagonais Arredondados 146">
              <a:extLst>
                <a:ext uri="{FF2B5EF4-FFF2-40B4-BE49-F238E27FC236}">
                  <a16:creationId xmlns:a16="http://schemas.microsoft.com/office/drawing/2014/main" id="{408E8FC6-F8BE-66E4-D6C6-BA9040AD45B4}"/>
                </a:ext>
              </a:extLst>
            </p:cNvPr>
            <p:cNvSpPr/>
            <p:nvPr/>
          </p:nvSpPr>
          <p:spPr>
            <a:xfrm flipV="1">
              <a:off x="20793886" y="23568367"/>
              <a:ext cx="494678" cy="398058"/>
            </a:xfrm>
            <a:prstGeom prst="round2Diag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151" name="Retângulo: Cantos Diagonais Arredondados 150">
            <a:extLst>
              <a:ext uri="{FF2B5EF4-FFF2-40B4-BE49-F238E27FC236}">
                <a16:creationId xmlns:a16="http://schemas.microsoft.com/office/drawing/2014/main" id="{21C150BF-311E-C5AB-5616-56A687CCF6F0}"/>
              </a:ext>
            </a:extLst>
          </p:cNvPr>
          <p:cNvSpPr/>
          <p:nvPr/>
        </p:nvSpPr>
        <p:spPr>
          <a:xfrm>
            <a:off x="22197377" y="25957011"/>
            <a:ext cx="442621" cy="118329"/>
          </a:xfrm>
          <a:prstGeom prst="round2DiagRect">
            <a:avLst>
              <a:gd name="adj1" fmla="val 47424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60" name="Agrupar 59">
            <a:extLst>
              <a:ext uri="{FF2B5EF4-FFF2-40B4-BE49-F238E27FC236}">
                <a16:creationId xmlns:a16="http://schemas.microsoft.com/office/drawing/2014/main" id="{1F211350-AAFD-DCE4-EF85-CB6345F7D18C}"/>
              </a:ext>
            </a:extLst>
          </p:cNvPr>
          <p:cNvGrpSpPr/>
          <p:nvPr/>
        </p:nvGrpSpPr>
        <p:grpSpPr>
          <a:xfrm>
            <a:off x="19852253" y="23732579"/>
            <a:ext cx="1591200" cy="3484781"/>
            <a:chOff x="19852253" y="23694479"/>
            <a:chExt cx="1591200" cy="3484781"/>
          </a:xfrm>
        </p:grpSpPr>
        <p:pic>
          <p:nvPicPr>
            <p:cNvPr id="149" name="Imagem 148" descr="Uma imagem contendo Gráfico&#10;&#10;Descrição gerada automaticamente">
              <a:extLst>
                <a:ext uri="{FF2B5EF4-FFF2-40B4-BE49-F238E27FC236}">
                  <a16:creationId xmlns:a16="http://schemas.microsoft.com/office/drawing/2014/main" id="{8A4EEACE-EAAF-DF05-B1F2-8AB43B5DB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1"/>
            <a:stretch>
              <a:fillRect/>
            </a:stretch>
          </p:blipFill>
          <p:spPr>
            <a:xfrm>
              <a:off x="19914036" y="23694479"/>
              <a:ext cx="1440317" cy="3199801"/>
            </a:xfrm>
            <a:prstGeom prst="rect">
              <a:avLst/>
            </a:prstGeom>
          </p:spPr>
        </p:pic>
        <p:pic>
          <p:nvPicPr>
            <p:cNvPr id="156" name="Imagem 155">
              <a:extLst>
                <a:ext uri="{FF2B5EF4-FFF2-40B4-BE49-F238E27FC236}">
                  <a16:creationId xmlns:a16="http://schemas.microsoft.com/office/drawing/2014/main" id="{227930E5-6C05-77A4-2B26-3A47624C1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/>
            <a:stretch>
              <a:fillRect/>
            </a:stretch>
          </p:blipFill>
          <p:spPr>
            <a:xfrm>
              <a:off x="19852253" y="26780147"/>
              <a:ext cx="1591200" cy="399113"/>
            </a:xfrm>
            <a:prstGeom prst="rect">
              <a:avLst/>
            </a:prstGeom>
          </p:spPr>
        </p:pic>
      </p:grpSp>
      <p:sp>
        <p:nvSpPr>
          <p:cNvPr id="52" name="CaixaDeTexto 51">
            <a:extLst>
              <a:ext uri="{FF2B5EF4-FFF2-40B4-BE49-F238E27FC236}">
                <a16:creationId xmlns:a16="http://schemas.microsoft.com/office/drawing/2014/main" id="{AB7FA3AF-35E0-601C-C7AC-B48D46F5040E}"/>
              </a:ext>
            </a:extLst>
          </p:cNvPr>
          <p:cNvSpPr txBox="1"/>
          <p:nvPr/>
        </p:nvSpPr>
        <p:spPr>
          <a:xfrm>
            <a:off x="19651031" y="18611005"/>
            <a:ext cx="16729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pt-BR" altLang="pt-B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Exercitador InspiratórioTMI</a:t>
            </a:r>
          </a:p>
        </p:txBody>
      </p:sp>
      <p:sp>
        <p:nvSpPr>
          <p:cNvPr id="63" name="CaixaDeTexto 62">
            <a:extLst>
              <a:ext uri="{FF2B5EF4-FFF2-40B4-BE49-F238E27FC236}">
                <a16:creationId xmlns:a16="http://schemas.microsoft.com/office/drawing/2014/main" id="{2654BE9A-49AA-0256-6881-32815E3096FB}"/>
              </a:ext>
            </a:extLst>
          </p:cNvPr>
          <p:cNvSpPr txBox="1"/>
          <p:nvPr/>
        </p:nvSpPr>
        <p:spPr>
          <a:xfrm>
            <a:off x="29310094" y="15313047"/>
            <a:ext cx="18429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pt-BR" sz="2200" b="1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pt-BR" sz="22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= 1,4</a:t>
            </a:r>
            <a:endParaRPr lang="pt-BR" sz="2200" b="1" dirty="0">
              <a:solidFill>
                <a:srgbClr val="FF0000"/>
              </a:solidFill>
            </a:endParaRPr>
          </a:p>
        </p:txBody>
      </p:sp>
      <p:sp>
        <p:nvSpPr>
          <p:cNvPr id="70" name="CaixaDeTexto 69">
            <a:extLst>
              <a:ext uri="{FF2B5EF4-FFF2-40B4-BE49-F238E27FC236}">
                <a16:creationId xmlns:a16="http://schemas.microsoft.com/office/drawing/2014/main" id="{D9116F27-61C1-3008-64EF-79D8AC928CFB}"/>
              </a:ext>
            </a:extLst>
          </p:cNvPr>
          <p:cNvSpPr txBox="1"/>
          <p:nvPr/>
        </p:nvSpPr>
        <p:spPr>
          <a:xfrm>
            <a:off x="3634199" y="1591923"/>
            <a:ext cx="25181085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73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ConnectBreathe</a:t>
            </a:r>
            <a:r>
              <a:rPr lang="pt-BR" sz="73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Sistema Biomédico Multiplataforma </a:t>
            </a:r>
          </a:p>
          <a:p>
            <a:pPr algn="ctr">
              <a:lnSpc>
                <a:spcPct val="150000"/>
              </a:lnSpc>
            </a:pPr>
            <a:r>
              <a:rPr lang="pt-BR" sz="73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Fisioterapia Respiratória com Gameterapia</a:t>
            </a:r>
            <a:endParaRPr lang="pt-BR" sz="73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pt-BR" sz="7300" dirty="0">
              <a:solidFill>
                <a:schemeClr val="bg1"/>
              </a:solidFill>
            </a:endParaRPr>
          </a:p>
        </p:txBody>
      </p:sp>
      <p:sp>
        <p:nvSpPr>
          <p:cNvPr id="83" name="CaixaDeTexto 82">
            <a:extLst>
              <a:ext uri="{FF2B5EF4-FFF2-40B4-BE49-F238E27FC236}">
                <a16:creationId xmlns:a16="http://schemas.microsoft.com/office/drawing/2014/main" id="{D4E48CFC-C833-61A0-F2D1-ADE33B9AE5AE}"/>
              </a:ext>
            </a:extLst>
          </p:cNvPr>
          <p:cNvSpPr txBox="1"/>
          <p:nvPr/>
        </p:nvSpPr>
        <p:spPr>
          <a:xfrm>
            <a:off x="17027240" y="19885040"/>
            <a:ext cx="30932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Arial" pitchFamily="34" charset="0"/>
                <a:cs typeface="Arial" pitchFamily="34" charset="0"/>
              </a:rPr>
              <a:t> Fonte: Autor, 2023.</a:t>
            </a:r>
            <a:endParaRPr lang="pt-BR" sz="1600" dirty="0"/>
          </a:p>
        </p:txBody>
      </p:sp>
      <p:grpSp>
        <p:nvGrpSpPr>
          <p:cNvPr id="74" name="Agrupar 73">
            <a:extLst>
              <a:ext uri="{FF2B5EF4-FFF2-40B4-BE49-F238E27FC236}">
                <a16:creationId xmlns:a16="http://schemas.microsoft.com/office/drawing/2014/main" id="{96665395-3F2A-C17C-4000-7AB6BEA9E684}"/>
              </a:ext>
            </a:extLst>
          </p:cNvPr>
          <p:cNvGrpSpPr/>
          <p:nvPr/>
        </p:nvGrpSpPr>
        <p:grpSpPr>
          <a:xfrm>
            <a:off x="8585480" y="31063722"/>
            <a:ext cx="6998586" cy="1787680"/>
            <a:chOff x="8534680" y="30817402"/>
            <a:chExt cx="6998586" cy="1787680"/>
          </a:xfrm>
        </p:grpSpPr>
        <p:grpSp>
          <p:nvGrpSpPr>
            <p:cNvPr id="121" name="Agrupar 120">
              <a:extLst>
                <a:ext uri="{FF2B5EF4-FFF2-40B4-BE49-F238E27FC236}">
                  <a16:creationId xmlns:a16="http://schemas.microsoft.com/office/drawing/2014/main" id="{966B982A-DE3F-A6C6-5346-264A2C026E07}"/>
                </a:ext>
              </a:extLst>
            </p:cNvPr>
            <p:cNvGrpSpPr/>
            <p:nvPr/>
          </p:nvGrpSpPr>
          <p:grpSpPr>
            <a:xfrm>
              <a:off x="8534680" y="30817402"/>
              <a:ext cx="6998586" cy="1787680"/>
              <a:chOff x="8641822" y="31608657"/>
              <a:chExt cx="7182413" cy="1811958"/>
            </a:xfrm>
          </p:grpSpPr>
          <p:grpSp>
            <p:nvGrpSpPr>
              <p:cNvPr id="118" name="Agrupar 117">
                <a:extLst>
                  <a:ext uri="{FF2B5EF4-FFF2-40B4-BE49-F238E27FC236}">
                    <a16:creationId xmlns:a16="http://schemas.microsoft.com/office/drawing/2014/main" id="{745293D3-D901-F950-A402-2C1F09F16C82}"/>
                  </a:ext>
                </a:extLst>
              </p:cNvPr>
              <p:cNvGrpSpPr/>
              <p:nvPr/>
            </p:nvGrpSpPr>
            <p:grpSpPr>
              <a:xfrm>
                <a:off x="8641822" y="31608657"/>
                <a:ext cx="7182413" cy="1811958"/>
                <a:chOff x="8544405" y="30818300"/>
                <a:chExt cx="7182413" cy="1811958"/>
              </a:xfrm>
            </p:grpSpPr>
            <p:sp>
              <p:nvSpPr>
                <p:cNvPr id="91" name="Seta: Divisa 90">
                  <a:extLst>
                    <a:ext uri="{FF2B5EF4-FFF2-40B4-BE49-F238E27FC236}">
                      <a16:creationId xmlns:a16="http://schemas.microsoft.com/office/drawing/2014/main" id="{B866030E-1BD9-FD92-CEB4-4445DBAAC793}"/>
                    </a:ext>
                  </a:extLst>
                </p:cNvPr>
                <p:cNvSpPr/>
                <p:nvPr/>
              </p:nvSpPr>
              <p:spPr>
                <a:xfrm>
                  <a:off x="8544405" y="30915169"/>
                  <a:ext cx="7064811" cy="1562217"/>
                </a:xfrm>
                <a:prstGeom prst="chevron">
                  <a:avLst/>
                </a:prstGeom>
                <a:solidFill>
                  <a:srgbClr val="5FF3CA"/>
                </a:solidFill>
                <a:ln>
                  <a:solidFill>
                    <a:schemeClr val="bg2">
                      <a:lumMod val="25000"/>
                    </a:schemeClr>
                  </a:solidFill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4800000"/>
                  </a:lightRig>
                </a:scene3d>
                <a:sp3d extrusionH="95250" contourW="12700" prstMaterial="matte">
                  <a:bevelT w="127000" h="63500"/>
                  <a:extrusionClr>
                    <a:schemeClr val="accent4"/>
                  </a:extrusionClr>
                  <a:contourClr>
                    <a:srgbClr val="37A4C8"/>
                  </a:contourClr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Retângulo 113">
                  <a:extLst>
                    <a:ext uri="{FF2B5EF4-FFF2-40B4-BE49-F238E27FC236}">
                      <a16:creationId xmlns:a16="http://schemas.microsoft.com/office/drawing/2014/main" id="{D4F300B4-B6EF-CC29-68EF-F72BAB623E54}"/>
                    </a:ext>
                  </a:extLst>
                </p:cNvPr>
                <p:cNvSpPr/>
                <p:nvPr/>
              </p:nvSpPr>
              <p:spPr>
                <a:xfrm>
                  <a:off x="14937637" y="30818300"/>
                  <a:ext cx="789181" cy="181195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 extrusionH="76200">
                  <a:extrusionClr>
                    <a:schemeClr val="accent4"/>
                  </a:extrusionClr>
                </a:sp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</p:grpSp>
          <p:sp>
            <p:nvSpPr>
              <p:cNvPr id="119" name="CaixaDeTexto 118">
                <a:extLst>
                  <a:ext uri="{FF2B5EF4-FFF2-40B4-BE49-F238E27FC236}">
                    <a16:creationId xmlns:a16="http://schemas.microsoft.com/office/drawing/2014/main" id="{4CF698D9-7435-A773-7707-9939650C7C6B}"/>
                  </a:ext>
                </a:extLst>
              </p:cNvPr>
              <p:cNvSpPr txBox="1"/>
              <p:nvPr/>
            </p:nvSpPr>
            <p:spPr>
              <a:xfrm>
                <a:off x="9988413" y="31744506"/>
                <a:ext cx="4780319" cy="1466195"/>
              </a:xfrm>
              <a:prstGeom prst="rect">
                <a:avLst/>
              </a:prstGeom>
              <a:noFill/>
              <a:ln>
                <a:noFill/>
              </a:ln>
              <a:scene3d>
                <a:camera prst="orthographicFront"/>
                <a:lightRig rig="threePt" dir="t"/>
              </a:scene3d>
              <a:sp3d extrusionH="76200">
                <a:extrusionClr>
                  <a:schemeClr val="accent4"/>
                </a:extrusionClr>
              </a:sp3d>
            </p:spPr>
            <p:txBody>
              <a:bodyPr wrap="square" rtlCol="0">
                <a:spAutoFit/>
              </a:bodyPr>
              <a:lstStyle/>
              <a:p>
                <a:r>
                  <a:rPr lang="pt-BR" sz="2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Pesquisa de Usabilidade com 19  fisioterapeutas  através do </a:t>
                </a:r>
                <a:r>
                  <a:rPr lang="pt-B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System </a:t>
                </a:r>
                <a:r>
                  <a:rPr lang="pt-BR" sz="2200" b="1" dirty="0" err="1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Usability</a:t>
                </a:r>
                <a:r>
                  <a:rPr lang="pt-B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pt-BR" sz="2200" b="1" dirty="0" err="1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Scale</a:t>
                </a:r>
                <a:r>
                  <a:rPr lang="pt-BR" sz="2200" b="1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(SUS) em uma escala de </a:t>
                </a:r>
                <a:r>
                  <a:rPr lang="pt-BR" sz="2200" b="1" dirty="0" err="1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Likert</a:t>
                </a:r>
                <a:endParaRPr lang="pt-BR" sz="2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CaixaDeTexto 119">
                <a:extLst>
                  <a:ext uri="{FF2B5EF4-FFF2-40B4-BE49-F238E27FC236}">
                    <a16:creationId xmlns:a16="http://schemas.microsoft.com/office/drawing/2014/main" id="{C267CA5E-ECA6-DD95-1D79-C83512DAC180}"/>
                  </a:ext>
                </a:extLst>
              </p:cNvPr>
              <p:cNvSpPr txBox="1"/>
              <p:nvPr/>
            </p:nvSpPr>
            <p:spPr>
              <a:xfrm>
                <a:off x="9220930" y="31711252"/>
                <a:ext cx="219759" cy="584775"/>
              </a:xfrm>
              <a:prstGeom prst="rect">
                <a:avLst/>
              </a:prstGeom>
              <a:noFill/>
              <a:ln>
                <a:noFill/>
              </a:ln>
              <a:scene3d>
                <a:camera prst="orthographicFront"/>
                <a:lightRig rig="threePt" dir="t"/>
              </a:scene3d>
              <a:sp3d extrusionH="76200">
                <a:extrusionClr>
                  <a:schemeClr val="accent4"/>
                </a:extrusionClr>
              </a:sp3d>
            </p:spPr>
            <p:txBody>
              <a:bodyPr wrap="square" rtlCol="0">
                <a:spAutoFit/>
              </a:bodyPr>
              <a:lstStyle/>
              <a:p>
                <a:r>
                  <a:rPr lang="pt-BR" sz="32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7</a:t>
                </a:r>
              </a:p>
            </p:txBody>
          </p:sp>
        </p:grpSp>
        <p:cxnSp>
          <p:nvCxnSpPr>
            <p:cNvPr id="73" name="Conector reto 72">
              <a:extLst>
                <a:ext uri="{FF2B5EF4-FFF2-40B4-BE49-F238E27FC236}">
                  <a16:creationId xmlns:a16="http://schemas.microsoft.com/office/drawing/2014/main" id="{93D87C44-A2AB-EDD1-FD79-0CD3F3BFA37F}"/>
                </a:ext>
              </a:extLst>
            </p:cNvPr>
            <p:cNvCxnSpPr/>
            <p:nvPr/>
          </p:nvCxnSpPr>
          <p:spPr>
            <a:xfrm>
              <a:off x="14743017" y="31002143"/>
              <a:ext cx="0" cy="1368000"/>
            </a:xfrm>
            <a:prstGeom prst="line">
              <a:avLst/>
            </a:prstGeom>
            <a:ln w="38100">
              <a:solidFill>
                <a:srgbClr val="1B8E9F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accent4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CaixaDeTexto 75">
            <a:extLst>
              <a:ext uri="{FF2B5EF4-FFF2-40B4-BE49-F238E27FC236}">
                <a16:creationId xmlns:a16="http://schemas.microsoft.com/office/drawing/2014/main" id="{20C42349-B03E-2E47-E851-F9621189FC61}"/>
              </a:ext>
            </a:extLst>
          </p:cNvPr>
          <p:cNvSpPr txBox="1"/>
          <p:nvPr/>
        </p:nvSpPr>
        <p:spPr>
          <a:xfrm>
            <a:off x="29310094" y="15769166"/>
            <a:ext cx="18429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Dp = 0,6</a:t>
            </a:r>
            <a:endParaRPr lang="pt-BR" sz="2200" b="1" dirty="0">
              <a:solidFill>
                <a:srgbClr val="FF0000"/>
              </a:solidFill>
            </a:endParaRPr>
          </a:p>
        </p:txBody>
      </p:sp>
      <p:grpSp>
        <p:nvGrpSpPr>
          <p:cNvPr id="110" name="Agrupar 109">
            <a:extLst>
              <a:ext uri="{FF2B5EF4-FFF2-40B4-BE49-F238E27FC236}">
                <a16:creationId xmlns:a16="http://schemas.microsoft.com/office/drawing/2014/main" id="{EEF5C98C-C0B4-8D8B-5E73-AB1B2027A1F9}"/>
              </a:ext>
            </a:extLst>
          </p:cNvPr>
          <p:cNvGrpSpPr/>
          <p:nvPr/>
        </p:nvGrpSpPr>
        <p:grpSpPr>
          <a:xfrm>
            <a:off x="-1724" y="-45963"/>
            <a:ext cx="32401012" cy="43246601"/>
            <a:chOff x="-1724" y="-42530"/>
            <a:chExt cx="32401012" cy="43246601"/>
          </a:xfrm>
        </p:grpSpPr>
        <p:sp>
          <p:nvSpPr>
            <p:cNvPr id="85" name="Retângulo 84">
              <a:extLst>
                <a:ext uri="{FF2B5EF4-FFF2-40B4-BE49-F238E27FC236}">
                  <a16:creationId xmlns:a16="http://schemas.microsoft.com/office/drawing/2014/main" id="{B77149F1-95C5-C831-5694-27322DE9F571}"/>
                </a:ext>
              </a:extLst>
            </p:cNvPr>
            <p:cNvSpPr/>
            <p:nvPr/>
          </p:nvSpPr>
          <p:spPr>
            <a:xfrm>
              <a:off x="0" y="-32933"/>
              <a:ext cx="360000" cy="4320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2" name="Retângulo 91">
              <a:extLst>
                <a:ext uri="{FF2B5EF4-FFF2-40B4-BE49-F238E27FC236}">
                  <a16:creationId xmlns:a16="http://schemas.microsoft.com/office/drawing/2014/main" id="{1AD289B6-88B6-2A34-1F58-0A00013DEBB0}"/>
                </a:ext>
              </a:extLst>
            </p:cNvPr>
            <p:cNvSpPr/>
            <p:nvPr/>
          </p:nvSpPr>
          <p:spPr>
            <a:xfrm>
              <a:off x="32039288" y="1"/>
              <a:ext cx="360000" cy="4320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8" name="Retângulo 97">
              <a:extLst>
                <a:ext uri="{FF2B5EF4-FFF2-40B4-BE49-F238E27FC236}">
                  <a16:creationId xmlns:a16="http://schemas.microsoft.com/office/drawing/2014/main" id="{C348E8B4-7A00-0744-7319-5E9F22A2D0C6}"/>
                </a:ext>
              </a:extLst>
            </p:cNvPr>
            <p:cNvSpPr/>
            <p:nvPr/>
          </p:nvSpPr>
          <p:spPr>
            <a:xfrm rot="5400000">
              <a:off x="16018276" y="26819231"/>
              <a:ext cx="360000" cy="3240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5" name="Retângulo 104">
              <a:extLst>
                <a:ext uri="{FF2B5EF4-FFF2-40B4-BE49-F238E27FC236}">
                  <a16:creationId xmlns:a16="http://schemas.microsoft.com/office/drawing/2014/main" id="{AA91792D-6A5D-88C1-88AD-C48A7FB6FF5F}"/>
                </a:ext>
              </a:extLst>
            </p:cNvPr>
            <p:cNvSpPr/>
            <p:nvPr/>
          </p:nvSpPr>
          <p:spPr>
            <a:xfrm>
              <a:off x="16052677" y="8824071"/>
              <a:ext cx="332383" cy="3438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8" name="Retângulo 107">
              <a:extLst>
                <a:ext uri="{FF2B5EF4-FFF2-40B4-BE49-F238E27FC236}">
                  <a16:creationId xmlns:a16="http://schemas.microsoft.com/office/drawing/2014/main" id="{577119F4-892C-6225-49A4-041BE89058D0}"/>
                </a:ext>
              </a:extLst>
            </p:cNvPr>
            <p:cNvSpPr/>
            <p:nvPr/>
          </p:nvSpPr>
          <p:spPr>
            <a:xfrm rot="5400000">
              <a:off x="16018276" y="-7230997"/>
              <a:ext cx="360000" cy="3240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9" name="Retângulo 108">
              <a:extLst>
                <a:ext uri="{FF2B5EF4-FFF2-40B4-BE49-F238E27FC236}">
                  <a16:creationId xmlns:a16="http://schemas.microsoft.com/office/drawing/2014/main" id="{BCDF4880-E529-5E85-3ED9-70229C78FA27}"/>
                </a:ext>
              </a:extLst>
            </p:cNvPr>
            <p:cNvSpPr/>
            <p:nvPr/>
          </p:nvSpPr>
          <p:spPr>
            <a:xfrm rot="5400000">
              <a:off x="16012399" y="-16056652"/>
              <a:ext cx="371755" cy="324000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14339402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F92544A9C16E64FACD78725CA49E084" ma:contentTypeVersion="8" ma:contentTypeDescription="Crie um novo documento." ma:contentTypeScope="" ma:versionID="8a80aff86910b251d1597a01be9c5397">
  <xsd:schema xmlns:xsd="http://www.w3.org/2001/XMLSchema" xmlns:xs="http://www.w3.org/2001/XMLSchema" xmlns:p="http://schemas.microsoft.com/office/2006/metadata/properties" xmlns:ns3="ab2556ab-254b-469a-97f6-fd5a3156397c" xmlns:ns4="4a6ebc5a-c88d-4e83-955f-abbd2b6d9fdf" targetNamespace="http://schemas.microsoft.com/office/2006/metadata/properties" ma:root="true" ma:fieldsID="3111f779b9ddbfe38a79f6297eb5b01a" ns3:_="" ns4:_="">
    <xsd:import namespace="ab2556ab-254b-469a-97f6-fd5a3156397c"/>
    <xsd:import namespace="4a6ebc5a-c88d-4e83-955f-abbd2b6d9fd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2556ab-254b-469a-97f6-fd5a315639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6ebc5a-c88d-4e83-955f-abbd2b6d9fd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Hash de Dica de Compartilhamento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b2556ab-254b-469a-97f6-fd5a3156397c" xsi:nil="true"/>
  </documentManagement>
</p:properties>
</file>

<file path=customXml/itemProps1.xml><?xml version="1.0" encoding="utf-8"?>
<ds:datastoreItem xmlns:ds="http://schemas.openxmlformats.org/officeDocument/2006/customXml" ds:itemID="{3E12641A-311D-4094-9FA8-FD77893906B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78EE6-F3EE-4D4D-BD0E-91E17FEC4306}">
  <ds:schemaRefs>
    <ds:schemaRef ds:uri="4a6ebc5a-c88d-4e83-955f-abbd2b6d9fdf"/>
    <ds:schemaRef ds:uri="ab2556ab-254b-469a-97f6-fd5a3156397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7B5948D-874B-4DDF-8BDA-E05718F721C8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ab2556ab-254b-469a-97f6-fd5a3156397c"/>
    <ds:schemaRef ds:uri="http://schemas.microsoft.com/office/infopath/2007/PartnerControls"/>
    <ds:schemaRef ds:uri="4a6ebc5a-c88d-4e83-955f-abbd2b6d9fdf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10022</TotalTime>
  <Words>1271</Words>
  <Application>Microsoft Office PowerPoint</Application>
  <PresentationFormat>Personalizar</PresentationFormat>
  <Paragraphs>121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Constantia</vt:lpstr>
      <vt:lpstr>Wingdings 2</vt:lpstr>
      <vt:lpstr>Fluxo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;</dc:title>
  <dc:creator>ANA ELISA BRECHANE DA SILVA</dc:creator>
  <cp:lastModifiedBy>DE JALES</cp:lastModifiedBy>
  <cp:revision>152</cp:revision>
  <dcterms:created xsi:type="dcterms:W3CDTF">2022-01-21T04:17:18Z</dcterms:created>
  <dcterms:modified xsi:type="dcterms:W3CDTF">2024-03-04T14:07:21Z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0x010100AF92544A9C16E64FACD78725CA49E084</vt:lpwstr>
  </property>
</Properties>
</file>