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8" r:id="rId2"/>
  </p:sldIdLst>
  <p:sldSz cx="28800425" cy="32399288"/>
  <p:notesSz cx="6858000" cy="91440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2" roundtripDataSignature="AMtx7mhnRTtbVH8qp4UmVo9LvsxkhkYlHw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r. Jonas Lenso" initials="PL" lastIdx="1" clrIdx="0">
    <p:extLst>
      <p:ext uri="{19B8F6BF-5375-455C-9EA6-DF929625EA0E}">
        <p15:presenceInfo xmlns:p15="http://schemas.microsoft.com/office/powerpoint/2012/main" userId="264a1f49c45a14f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80"/>
    <a:srgbClr val="006666"/>
    <a:srgbClr val="009999"/>
    <a:srgbClr val="010F42"/>
    <a:srgbClr val="00CC99"/>
    <a:srgbClr val="213425"/>
    <a:srgbClr val="010B34"/>
    <a:srgbClr val="339966"/>
    <a:srgbClr val="00CC66"/>
    <a:srgbClr val="4668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0" autoAdjust="0"/>
    <p:restoredTop sz="94291" autoAdjust="0"/>
  </p:normalViewPr>
  <p:slideViewPr>
    <p:cSldViewPr snapToGrid="0">
      <p:cViewPr>
        <p:scale>
          <a:sx n="20" d="100"/>
          <a:sy n="20" d="100"/>
        </p:scale>
        <p:origin x="1950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commentAuthors" Target="commentAuthor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customschemas.google.com/relationships/presentationmetadata" Target="meta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5" Type="http://schemas.openxmlformats.org/officeDocument/2006/relationships/font" Target="fonts/font2.fntdata"/><Relationship Id="rId15" Type="http://schemas.openxmlformats.org/officeDocument/2006/relationships/viewProps" Target="viewProps.xml"/><Relationship Id="rId4" Type="http://schemas.openxmlformats.org/officeDocument/2006/relationships/font" Target="fonts/font1.fntdata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1980029" y="1724969"/>
            <a:ext cx="24840367" cy="62623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1980029" y="8624810"/>
            <a:ext cx="12240181" cy="205570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1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14580215" y="8624810"/>
            <a:ext cx="12240181" cy="205570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1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1980029" y="30029347"/>
            <a:ext cx="6480096" cy="1724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9540141" y="30029347"/>
            <a:ext cx="9720143" cy="1724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20340300" y="30029347"/>
            <a:ext cx="6480096" cy="1724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1983780" y="1724969"/>
            <a:ext cx="24840367" cy="62623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1983784" y="7942328"/>
            <a:ext cx="12183928" cy="38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150"/>
              </a:spcBef>
              <a:spcAft>
                <a:spcPts val="0"/>
              </a:spcAft>
              <a:buClr>
                <a:schemeClr val="dk1"/>
              </a:buClr>
              <a:buSzPts val="7559"/>
              <a:buNone/>
              <a:defRPr sz="7558" b="1"/>
            </a:lvl1pPr>
            <a:lvl2pPr marL="914400" lvl="1" indent="-2286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6299"/>
              <a:buNone/>
              <a:defRPr sz="6299" b="1"/>
            </a:lvl2pPr>
            <a:lvl3pPr marL="1371600" lvl="2" indent="-2286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3pPr>
            <a:lvl4pPr marL="1828800" lvl="3" indent="-2286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5040"/>
              <a:buNone/>
              <a:defRPr sz="5040" b="1"/>
            </a:lvl4pPr>
            <a:lvl5pPr marL="2286000" lvl="4" indent="-2286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5040"/>
              <a:buNone/>
              <a:defRPr sz="5040" b="1"/>
            </a:lvl5pPr>
            <a:lvl6pPr marL="2743200" lvl="5" indent="-2286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5040"/>
              <a:buNone/>
              <a:defRPr sz="5040" b="1"/>
            </a:lvl6pPr>
            <a:lvl7pPr marL="3200400" lvl="6" indent="-2286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5040"/>
              <a:buNone/>
              <a:defRPr sz="5040" b="1"/>
            </a:lvl7pPr>
            <a:lvl8pPr marL="3657600" lvl="7" indent="-2286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5040"/>
              <a:buNone/>
              <a:defRPr sz="5040" b="1"/>
            </a:lvl8pPr>
            <a:lvl9pPr marL="4114800" lvl="8" indent="-2286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5040"/>
              <a:buNone/>
              <a:defRPr sz="5040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1983784" y="11834740"/>
            <a:ext cx="12183928" cy="17407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1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14580217" y="7942328"/>
            <a:ext cx="12243932" cy="38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150"/>
              </a:spcBef>
              <a:spcAft>
                <a:spcPts val="0"/>
              </a:spcAft>
              <a:buClr>
                <a:schemeClr val="dk1"/>
              </a:buClr>
              <a:buSzPts val="7559"/>
              <a:buNone/>
              <a:defRPr sz="7558" b="1"/>
            </a:lvl1pPr>
            <a:lvl2pPr marL="914400" lvl="1" indent="-2286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6299"/>
              <a:buNone/>
              <a:defRPr sz="6299" b="1"/>
            </a:lvl2pPr>
            <a:lvl3pPr marL="1371600" lvl="2" indent="-2286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5669"/>
              <a:buNone/>
              <a:defRPr sz="5669" b="1"/>
            </a:lvl3pPr>
            <a:lvl4pPr marL="1828800" lvl="3" indent="-2286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5040"/>
              <a:buNone/>
              <a:defRPr sz="5040" b="1"/>
            </a:lvl4pPr>
            <a:lvl5pPr marL="2286000" lvl="4" indent="-2286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5040"/>
              <a:buNone/>
              <a:defRPr sz="5040" b="1"/>
            </a:lvl5pPr>
            <a:lvl6pPr marL="2743200" lvl="5" indent="-2286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5040"/>
              <a:buNone/>
              <a:defRPr sz="5040" b="1"/>
            </a:lvl6pPr>
            <a:lvl7pPr marL="3200400" lvl="6" indent="-2286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5040"/>
              <a:buNone/>
              <a:defRPr sz="5040" b="1"/>
            </a:lvl7pPr>
            <a:lvl8pPr marL="3657600" lvl="7" indent="-2286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5040"/>
              <a:buNone/>
              <a:defRPr sz="5040" b="1"/>
            </a:lvl8pPr>
            <a:lvl9pPr marL="4114800" lvl="8" indent="-2286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5040"/>
              <a:buNone/>
              <a:defRPr sz="5040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14580217" y="11834740"/>
            <a:ext cx="12243932" cy="17407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1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1980029" y="30029347"/>
            <a:ext cx="6480096" cy="1724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9540141" y="30029347"/>
            <a:ext cx="9720143" cy="1724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20340300" y="30029347"/>
            <a:ext cx="6480096" cy="1724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1980029" y="1724969"/>
            <a:ext cx="24840367" cy="62623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1980029" y="30029347"/>
            <a:ext cx="6480096" cy="1724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9540141" y="30029347"/>
            <a:ext cx="9720143" cy="1724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20340300" y="30029347"/>
            <a:ext cx="6480096" cy="1724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1980029" y="30029347"/>
            <a:ext cx="6480096" cy="1724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9540141" y="30029347"/>
            <a:ext cx="9720143" cy="1724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20340300" y="30029347"/>
            <a:ext cx="6480096" cy="1724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1983780" y="2159952"/>
            <a:ext cx="9288887" cy="75598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79"/>
              <a:buFont typeface="Calibri"/>
              <a:buNone/>
              <a:defRPr sz="10079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12243932" y="4664905"/>
            <a:ext cx="14580215" cy="230244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868616" algn="l">
              <a:lnSpc>
                <a:spcPct val="90000"/>
              </a:lnSpc>
              <a:spcBef>
                <a:spcPts val="3150"/>
              </a:spcBef>
              <a:spcAft>
                <a:spcPts val="0"/>
              </a:spcAft>
              <a:buClr>
                <a:schemeClr val="dk1"/>
              </a:buClr>
              <a:buSzPts val="10079"/>
              <a:buChar char="•"/>
              <a:defRPr sz="10079"/>
            </a:lvl1pPr>
            <a:lvl2pPr marL="914400" lvl="1" indent="-788606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8819"/>
              <a:buChar char="•"/>
              <a:defRPr sz="8819"/>
            </a:lvl2pPr>
            <a:lvl3pPr marL="1371600" lvl="2" indent="-708596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7559"/>
              <a:buChar char="•"/>
              <a:defRPr sz="7558"/>
            </a:lvl3pPr>
            <a:lvl4pPr marL="1828800" lvl="3" indent="-628586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6299"/>
              <a:buChar char="•"/>
              <a:defRPr sz="6299"/>
            </a:lvl4pPr>
            <a:lvl5pPr marL="2286000" lvl="4" indent="-628586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6299"/>
              <a:buChar char="•"/>
              <a:defRPr sz="6299"/>
            </a:lvl5pPr>
            <a:lvl6pPr marL="2743200" lvl="5" indent="-628586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6299"/>
              <a:buChar char="•"/>
              <a:defRPr sz="6299"/>
            </a:lvl6pPr>
            <a:lvl7pPr marL="3200400" lvl="6" indent="-628586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6299"/>
              <a:buChar char="•"/>
              <a:defRPr sz="6299"/>
            </a:lvl7pPr>
            <a:lvl8pPr marL="3657600" lvl="7" indent="-628586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6299"/>
              <a:buChar char="•"/>
              <a:defRPr sz="6299"/>
            </a:lvl8pPr>
            <a:lvl9pPr marL="4114800" lvl="8" indent="-628586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6299"/>
              <a:buChar char="•"/>
              <a:defRPr sz="6299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1983780" y="9719786"/>
            <a:ext cx="9288887" cy="18007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150"/>
              </a:spcBef>
              <a:spcAft>
                <a:spcPts val="0"/>
              </a:spcAft>
              <a:buClr>
                <a:schemeClr val="dk1"/>
              </a:buClr>
              <a:buSzPts val="5040"/>
              <a:buNone/>
              <a:defRPr sz="5040"/>
            </a:lvl1pPr>
            <a:lvl2pPr marL="914400" lvl="1" indent="-2286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4410"/>
              <a:buNone/>
              <a:defRPr sz="4410"/>
            </a:lvl2pPr>
            <a:lvl3pPr marL="1371600" lvl="2" indent="-2286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3780"/>
              <a:buNone/>
              <a:defRPr sz="3780"/>
            </a:lvl3pPr>
            <a:lvl4pPr marL="1828800" lvl="3" indent="-2286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3150"/>
              <a:buNone/>
              <a:defRPr sz="3150"/>
            </a:lvl4pPr>
            <a:lvl5pPr marL="2286000" lvl="4" indent="-2286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3150"/>
              <a:buNone/>
              <a:defRPr sz="3150"/>
            </a:lvl5pPr>
            <a:lvl6pPr marL="2743200" lvl="5" indent="-2286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3150"/>
              <a:buNone/>
              <a:defRPr sz="3150"/>
            </a:lvl6pPr>
            <a:lvl7pPr marL="3200400" lvl="6" indent="-2286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3150"/>
              <a:buNone/>
              <a:defRPr sz="3150"/>
            </a:lvl7pPr>
            <a:lvl8pPr marL="3657600" lvl="7" indent="-2286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3150"/>
              <a:buNone/>
              <a:defRPr sz="3150"/>
            </a:lvl8pPr>
            <a:lvl9pPr marL="4114800" lvl="8" indent="-2286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3150"/>
              <a:buNone/>
              <a:defRPr sz="315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1980029" y="30029347"/>
            <a:ext cx="6480096" cy="1724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9540141" y="30029347"/>
            <a:ext cx="9720143" cy="1724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20340300" y="30029347"/>
            <a:ext cx="6480096" cy="1724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1983780" y="2159952"/>
            <a:ext cx="9288887" cy="75598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79"/>
              <a:buFont typeface="Calibri"/>
              <a:buNone/>
              <a:defRPr sz="10079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12243932" y="4664905"/>
            <a:ext cx="14580215" cy="23024494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1983780" y="9719786"/>
            <a:ext cx="9288887" cy="18007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150"/>
              </a:spcBef>
              <a:spcAft>
                <a:spcPts val="0"/>
              </a:spcAft>
              <a:buClr>
                <a:schemeClr val="dk1"/>
              </a:buClr>
              <a:buSzPts val="5040"/>
              <a:buNone/>
              <a:defRPr sz="5040"/>
            </a:lvl1pPr>
            <a:lvl2pPr marL="914400" lvl="1" indent="-2286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4410"/>
              <a:buNone/>
              <a:defRPr sz="4410"/>
            </a:lvl2pPr>
            <a:lvl3pPr marL="1371600" lvl="2" indent="-2286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3780"/>
              <a:buNone/>
              <a:defRPr sz="3780"/>
            </a:lvl3pPr>
            <a:lvl4pPr marL="1828800" lvl="3" indent="-2286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3150"/>
              <a:buNone/>
              <a:defRPr sz="3150"/>
            </a:lvl4pPr>
            <a:lvl5pPr marL="2286000" lvl="4" indent="-2286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3150"/>
              <a:buNone/>
              <a:defRPr sz="3150"/>
            </a:lvl5pPr>
            <a:lvl6pPr marL="2743200" lvl="5" indent="-2286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3150"/>
              <a:buNone/>
              <a:defRPr sz="3150"/>
            </a:lvl6pPr>
            <a:lvl7pPr marL="3200400" lvl="6" indent="-2286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3150"/>
              <a:buNone/>
              <a:defRPr sz="3150"/>
            </a:lvl7pPr>
            <a:lvl8pPr marL="3657600" lvl="7" indent="-2286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3150"/>
              <a:buNone/>
              <a:defRPr sz="3150"/>
            </a:lvl8pPr>
            <a:lvl9pPr marL="4114800" lvl="8" indent="-2286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3150"/>
              <a:buNone/>
              <a:defRPr sz="315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1980029" y="30029347"/>
            <a:ext cx="6480096" cy="1724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9540141" y="30029347"/>
            <a:ext cx="9720143" cy="1724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20340300" y="30029347"/>
            <a:ext cx="6480096" cy="1724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1980029" y="1724969"/>
            <a:ext cx="24840367" cy="62623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4121687" y="6483152"/>
            <a:ext cx="20557051" cy="248403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1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1980029" y="30029347"/>
            <a:ext cx="6480096" cy="1724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9540141" y="30029347"/>
            <a:ext cx="9720143" cy="1724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20340300" y="30029347"/>
            <a:ext cx="6480096" cy="1724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9986903" y="12348365"/>
            <a:ext cx="27456899" cy="62100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-2613283" y="6318276"/>
            <a:ext cx="27456899" cy="182702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1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1980029" y="30029347"/>
            <a:ext cx="6480096" cy="1724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9540141" y="30029347"/>
            <a:ext cx="9720143" cy="1724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20340300" y="30029347"/>
            <a:ext cx="6480096" cy="1724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1980029" y="1724969"/>
            <a:ext cx="24840367" cy="62623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859"/>
              <a:buFont typeface="Calibri"/>
              <a:buNone/>
              <a:defRPr sz="1385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1980029" y="8624810"/>
            <a:ext cx="24840367" cy="205570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788606" algn="l" rtl="0">
              <a:lnSpc>
                <a:spcPct val="90000"/>
              </a:lnSpc>
              <a:spcBef>
                <a:spcPts val="3150"/>
              </a:spcBef>
              <a:spcAft>
                <a:spcPts val="0"/>
              </a:spcAft>
              <a:buClr>
                <a:schemeClr val="dk1"/>
              </a:buClr>
              <a:buSzPts val="8819"/>
              <a:buFont typeface="Arial"/>
              <a:buChar char="•"/>
              <a:defRPr sz="881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708596" algn="l" rtl="0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7559"/>
              <a:buFont typeface="Arial"/>
              <a:buChar char="•"/>
              <a:defRPr sz="75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628586" algn="l" rtl="0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6299"/>
              <a:buFont typeface="Arial"/>
              <a:buChar char="•"/>
              <a:defRPr sz="629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588581" algn="l" rtl="0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5669"/>
              <a:buFont typeface="Arial"/>
              <a:buChar char="•"/>
              <a:defRPr sz="566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588581" algn="l" rtl="0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5669"/>
              <a:buFont typeface="Arial"/>
              <a:buChar char="•"/>
              <a:defRPr sz="566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588581" algn="l" rtl="0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5669"/>
              <a:buFont typeface="Arial"/>
              <a:buChar char="•"/>
              <a:defRPr sz="566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588581" algn="l" rtl="0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5669"/>
              <a:buFont typeface="Arial"/>
              <a:buChar char="•"/>
              <a:defRPr sz="566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588581" algn="l" rtl="0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5669"/>
              <a:buFont typeface="Arial"/>
              <a:buChar char="•"/>
              <a:defRPr sz="566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588581" algn="l" rtl="0">
              <a:lnSpc>
                <a:spcPct val="90000"/>
              </a:lnSpc>
              <a:spcBef>
                <a:spcPts val="1575"/>
              </a:spcBef>
              <a:spcAft>
                <a:spcPts val="0"/>
              </a:spcAft>
              <a:buClr>
                <a:schemeClr val="dk1"/>
              </a:buClr>
              <a:buSzPts val="5669"/>
              <a:buFont typeface="Arial"/>
              <a:buChar char="•"/>
              <a:defRPr sz="566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1980029" y="30029347"/>
            <a:ext cx="6480096" cy="1724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78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688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688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688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688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688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688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688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688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9540141" y="30029347"/>
            <a:ext cx="9720143" cy="1724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78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688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688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688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688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688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688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688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688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20340300" y="30029347"/>
            <a:ext cx="6480096" cy="1724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378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378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378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378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378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378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378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378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378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2229AC6C-4F31-19D9-0E5F-EBCF6E46381D}"/>
              </a:ext>
            </a:extLst>
          </p:cNvPr>
          <p:cNvSpPr/>
          <p:nvPr/>
        </p:nvSpPr>
        <p:spPr>
          <a:xfrm flipH="1">
            <a:off x="-44942" y="7854"/>
            <a:ext cx="28800425" cy="32399288"/>
          </a:xfrm>
          <a:prstGeom prst="rect">
            <a:avLst/>
          </a:prstGeom>
          <a:solidFill>
            <a:srgbClr val="010F4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38" name="Triângulo Retângulo 37">
            <a:extLst>
              <a:ext uri="{FF2B5EF4-FFF2-40B4-BE49-F238E27FC236}">
                <a16:creationId xmlns:a16="http://schemas.microsoft.com/office/drawing/2014/main" id="{DDCEDEBC-148A-B53E-9FDC-65ACE8529BC6}"/>
              </a:ext>
            </a:extLst>
          </p:cNvPr>
          <p:cNvSpPr/>
          <p:nvPr/>
        </p:nvSpPr>
        <p:spPr>
          <a:xfrm flipH="1">
            <a:off x="1624464" y="450766"/>
            <a:ext cx="26841202" cy="4002839"/>
          </a:xfrm>
          <a:prstGeom prst="rtTriangle">
            <a:avLst/>
          </a:prstGeom>
          <a:solidFill>
            <a:srgbClr val="00808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9" name="Triângulo Retângulo 38">
            <a:extLst>
              <a:ext uri="{FF2B5EF4-FFF2-40B4-BE49-F238E27FC236}">
                <a16:creationId xmlns:a16="http://schemas.microsoft.com/office/drawing/2014/main" id="{60DC1A78-38CE-6CBA-A62A-1527B475ADF0}"/>
              </a:ext>
            </a:extLst>
          </p:cNvPr>
          <p:cNvSpPr/>
          <p:nvPr/>
        </p:nvSpPr>
        <p:spPr>
          <a:xfrm rot="10800000" flipH="1">
            <a:off x="418694" y="310463"/>
            <a:ext cx="26841202" cy="4002839"/>
          </a:xfrm>
          <a:prstGeom prst="rtTriangle">
            <a:avLst/>
          </a:prstGeom>
          <a:solidFill>
            <a:srgbClr val="00808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36" name="Retângulo: Cantos Arredondados 35">
            <a:extLst>
              <a:ext uri="{FF2B5EF4-FFF2-40B4-BE49-F238E27FC236}">
                <a16:creationId xmlns:a16="http://schemas.microsoft.com/office/drawing/2014/main" id="{EE41CDCE-087F-3C6C-8459-6B81E040572B}"/>
              </a:ext>
            </a:extLst>
          </p:cNvPr>
          <p:cNvSpPr/>
          <p:nvPr/>
        </p:nvSpPr>
        <p:spPr>
          <a:xfrm>
            <a:off x="177100" y="22598007"/>
            <a:ext cx="13824534" cy="4496798"/>
          </a:xfrm>
          <a:prstGeom prst="roundRect">
            <a:avLst>
              <a:gd name="adj" fmla="val 2793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35" name="Retângulo: Cantos Arredondados 34">
            <a:extLst>
              <a:ext uri="{FF2B5EF4-FFF2-40B4-BE49-F238E27FC236}">
                <a16:creationId xmlns:a16="http://schemas.microsoft.com/office/drawing/2014/main" id="{E163D745-8FF0-F697-1923-CB2913EE4F66}"/>
              </a:ext>
            </a:extLst>
          </p:cNvPr>
          <p:cNvSpPr/>
          <p:nvPr/>
        </p:nvSpPr>
        <p:spPr>
          <a:xfrm>
            <a:off x="177100" y="17692562"/>
            <a:ext cx="13824534" cy="3182921"/>
          </a:xfrm>
          <a:prstGeom prst="roundRect">
            <a:avLst>
              <a:gd name="adj" fmla="val 4571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32" name="Retângulo: Cantos Arredondados 31">
            <a:extLst>
              <a:ext uri="{FF2B5EF4-FFF2-40B4-BE49-F238E27FC236}">
                <a16:creationId xmlns:a16="http://schemas.microsoft.com/office/drawing/2014/main" id="{0037364D-11FB-CBEC-DC92-F28C2BC37928}"/>
              </a:ext>
            </a:extLst>
          </p:cNvPr>
          <p:cNvSpPr/>
          <p:nvPr/>
        </p:nvSpPr>
        <p:spPr>
          <a:xfrm>
            <a:off x="14487547" y="12876726"/>
            <a:ext cx="13939281" cy="4853097"/>
          </a:xfrm>
          <a:prstGeom prst="roundRect">
            <a:avLst>
              <a:gd name="adj" fmla="val 2765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33" name="Retângulo: Cantos Arredondados 32">
            <a:extLst>
              <a:ext uri="{FF2B5EF4-FFF2-40B4-BE49-F238E27FC236}">
                <a16:creationId xmlns:a16="http://schemas.microsoft.com/office/drawing/2014/main" id="{8A84FB7E-E19C-7C7E-C625-292C3797A3E1}"/>
              </a:ext>
            </a:extLst>
          </p:cNvPr>
          <p:cNvSpPr/>
          <p:nvPr/>
        </p:nvSpPr>
        <p:spPr>
          <a:xfrm>
            <a:off x="113517" y="14410606"/>
            <a:ext cx="13957686" cy="1854575"/>
          </a:xfrm>
          <a:prstGeom prst="roundRect">
            <a:avLst>
              <a:gd name="adj" fmla="val 6287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34" name="Retângulo: Cantos Arredondados 33">
            <a:extLst>
              <a:ext uri="{FF2B5EF4-FFF2-40B4-BE49-F238E27FC236}">
                <a16:creationId xmlns:a16="http://schemas.microsoft.com/office/drawing/2014/main" id="{4892FBAC-8BE8-EBF6-C65D-22DAEDE46117}"/>
              </a:ext>
            </a:extLst>
          </p:cNvPr>
          <p:cNvSpPr/>
          <p:nvPr/>
        </p:nvSpPr>
        <p:spPr>
          <a:xfrm>
            <a:off x="14452705" y="8323129"/>
            <a:ext cx="14129800" cy="2974547"/>
          </a:xfrm>
          <a:prstGeom prst="roundRect">
            <a:avLst>
              <a:gd name="adj" fmla="val 4263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Retângulo: Cantos Arredondados 5">
            <a:extLst>
              <a:ext uri="{FF2B5EF4-FFF2-40B4-BE49-F238E27FC236}">
                <a16:creationId xmlns:a16="http://schemas.microsoft.com/office/drawing/2014/main" id="{19DD5D02-B673-91E7-FBEB-80377A137CCA}"/>
              </a:ext>
            </a:extLst>
          </p:cNvPr>
          <p:cNvSpPr/>
          <p:nvPr/>
        </p:nvSpPr>
        <p:spPr>
          <a:xfrm>
            <a:off x="183314" y="8323129"/>
            <a:ext cx="13824534" cy="4640327"/>
          </a:xfrm>
          <a:prstGeom prst="roundRect">
            <a:avLst>
              <a:gd name="adj" fmla="val 3876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Google Shape;91;p1">
            <a:extLst>
              <a:ext uri="{FF2B5EF4-FFF2-40B4-BE49-F238E27FC236}">
                <a16:creationId xmlns:a16="http://schemas.microsoft.com/office/drawing/2014/main" id="{10538AA7-8682-3020-BDC3-719CA90D58A2}"/>
              </a:ext>
            </a:extLst>
          </p:cNvPr>
          <p:cNvSpPr txBox="1"/>
          <p:nvPr/>
        </p:nvSpPr>
        <p:spPr>
          <a:xfrm>
            <a:off x="415990" y="542104"/>
            <a:ext cx="22845909" cy="1938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6000" b="1" i="0" u="none" strike="noStrike" cap="non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Prótese para Reabilitação Motora de Membros Superiores </a:t>
            </a: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6000" b="1" i="0" u="none" strike="noStrike" cap="non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Amputados</a:t>
            </a:r>
            <a:r>
              <a:rPr lang="pt-BR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pt-BR" sz="6000" b="1" i="0" u="none" strike="noStrike" cap="non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P.R.M</a:t>
            </a:r>
            <a:endParaRPr sz="6000" b="0" i="0" u="none" strike="noStrike" cap="non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3969D853-A9DD-1BD9-194A-F85AC806C996}"/>
              </a:ext>
            </a:extLst>
          </p:cNvPr>
          <p:cNvSpPr txBox="1"/>
          <p:nvPr/>
        </p:nvSpPr>
        <p:spPr>
          <a:xfrm>
            <a:off x="8330792" y="2452780"/>
            <a:ext cx="19948781" cy="2369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/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CENTRO ESTADUAL DE EDUCAÇÃO TECNOLÓGICA PAULA SOUZA</a:t>
            </a:r>
          </a:p>
          <a:p>
            <a:pPr algn="r"/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ESCOLA TÉCNICA ESTADUAL BENTO QUIRINO</a:t>
            </a:r>
          </a:p>
          <a:p>
            <a:pPr algn="r"/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Campinas/SP </a:t>
            </a:r>
          </a:p>
          <a:p>
            <a:endParaRPr lang="pt-BR" dirty="0"/>
          </a:p>
          <a:p>
            <a:r>
              <a:rPr lang="pt-BR" dirty="0"/>
              <a:t> </a:t>
            </a:r>
          </a:p>
        </p:txBody>
      </p:sp>
      <p:sp>
        <p:nvSpPr>
          <p:cNvPr id="9" name="Retângulo: Cantos Arredondados 8">
            <a:extLst>
              <a:ext uri="{FF2B5EF4-FFF2-40B4-BE49-F238E27FC236}">
                <a16:creationId xmlns:a16="http://schemas.microsoft.com/office/drawing/2014/main" id="{1739F553-9800-2585-74B0-190DEE14ADA0}"/>
              </a:ext>
            </a:extLst>
          </p:cNvPr>
          <p:cNvSpPr/>
          <p:nvPr/>
        </p:nvSpPr>
        <p:spPr>
          <a:xfrm>
            <a:off x="581950" y="4981317"/>
            <a:ext cx="27215431" cy="1741605"/>
          </a:xfrm>
          <a:prstGeom prst="roundRect">
            <a:avLst/>
          </a:prstGeom>
          <a:solidFill>
            <a:srgbClr val="00808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contourW="171450"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400" b="0" i="0" u="none" strike="noStrike" cap="non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Arial"/>
                <a:cs typeface="Arial"/>
                <a:sym typeface="Arial"/>
              </a:rPr>
              <a:t>Integrantes: Samuel Andrade da Silva Lenso – 2º Eletrônica Modular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400" b="0" i="0" u="none" strike="noStrike" cap="non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Arial"/>
                <a:cs typeface="Arial"/>
                <a:sym typeface="Arial"/>
              </a:rPr>
              <a:t>Orientadores: Profs. </a:t>
            </a:r>
            <a:r>
              <a:rPr lang="pt-BR" sz="4400" b="0" i="0" u="none" strike="noStrike" cap="none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Arial"/>
                <a:cs typeface="Arial"/>
                <a:sym typeface="Arial"/>
              </a:rPr>
              <a:t>Marcelus</a:t>
            </a:r>
            <a:r>
              <a:rPr lang="pt-BR" sz="4400" b="0" i="0" u="none" strike="noStrike" cap="non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pt-BR" sz="4400" b="0" i="0" u="none" strike="noStrike" cap="none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Arial"/>
                <a:cs typeface="Arial"/>
                <a:sym typeface="Arial"/>
              </a:rPr>
              <a:t>Guirardello</a:t>
            </a:r>
            <a:r>
              <a:rPr lang="pt-BR" sz="4400" b="0" i="0" u="none" strike="noStrike" cap="non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Arial"/>
                <a:cs typeface="Arial"/>
                <a:sym typeface="Arial"/>
              </a:rPr>
              <a:t> e Marcos Amaral</a:t>
            </a:r>
          </a:p>
        </p:txBody>
      </p:sp>
      <p:sp>
        <p:nvSpPr>
          <p:cNvPr id="10" name="Google Shape;97;p1">
            <a:extLst>
              <a:ext uri="{FF2B5EF4-FFF2-40B4-BE49-F238E27FC236}">
                <a16:creationId xmlns:a16="http://schemas.microsoft.com/office/drawing/2014/main" id="{B845D2D3-D37F-D6D3-CE06-4146B0594526}"/>
              </a:ext>
            </a:extLst>
          </p:cNvPr>
          <p:cNvSpPr/>
          <p:nvPr/>
        </p:nvSpPr>
        <p:spPr>
          <a:xfrm>
            <a:off x="144383" y="7105683"/>
            <a:ext cx="13824534" cy="944383"/>
          </a:xfrm>
          <a:prstGeom prst="roundRect">
            <a:avLst>
              <a:gd name="adj" fmla="val 16667"/>
            </a:avLst>
          </a:prstGeom>
          <a:solidFill>
            <a:srgbClr val="008080"/>
          </a:solidFill>
          <a:ln w="12700" cap="flat" cmpd="sng">
            <a:noFill/>
            <a:prstDash val="solid"/>
            <a:miter lim="800000"/>
            <a:headEnd type="none" w="sm" len="sm"/>
            <a:tailEnd type="none" w="sm" len="sm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119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98;p1">
            <a:extLst>
              <a:ext uri="{FF2B5EF4-FFF2-40B4-BE49-F238E27FC236}">
                <a16:creationId xmlns:a16="http://schemas.microsoft.com/office/drawing/2014/main" id="{72048D6F-6D61-CF39-A75B-9E5B6581DFDD}"/>
              </a:ext>
            </a:extLst>
          </p:cNvPr>
          <p:cNvSpPr txBox="1"/>
          <p:nvPr/>
        </p:nvSpPr>
        <p:spPr>
          <a:xfrm>
            <a:off x="415990" y="7086456"/>
            <a:ext cx="3874542" cy="9130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5333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RESUMO</a:t>
            </a:r>
            <a:endParaRPr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Google Shape;97;p1">
            <a:extLst>
              <a:ext uri="{FF2B5EF4-FFF2-40B4-BE49-F238E27FC236}">
                <a16:creationId xmlns:a16="http://schemas.microsoft.com/office/drawing/2014/main" id="{BA39A6DD-B878-5F55-DB75-B8A922A42157}"/>
              </a:ext>
            </a:extLst>
          </p:cNvPr>
          <p:cNvSpPr/>
          <p:nvPr/>
        </p:nvSpPr>
        <p:spPr>
          <a:xfrm>
            <a:off x="14366040" y="7087873"/>
            <a:ext cx="14182293" cy="944383"/>
          </a:xfrm>
          <a:prstGeom prst="roundRect">
            <a:avLst>
              <a:gd name="adj" fmla="val 16667"/>
            </a:avLst>
          </a:prstGeom>
          <a:solidFill>
            <a:srgbClr val="008080"/>
          </a:solidFill>
          <a:ln w="12700" cap="flat" cmpd="sng">
            <a:noFill/>
            <a:prstDash val="solid"/>
            <a:miter lim="800000"/>
            <a:headEnd type="none" w="sm" len="sm"/>
            <a:tailEnd type="none" w="sm" len="sm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119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" name="Google Shape;100;p1">
            <a:extLst>
              <a:ext uri="{FF2B5EF4-FFF2-40B4-BE49-F238E27FC236}">
                <a16:creationId xmlns:a16="http://schemas.microsoft.com/office/drawing/2014/main" id="{8F53A973-B7ED-3AB8-E006-9E6301AF16A2}"/>
              </a:ext>
            </a:extLst>
          </p:cNvPr>
          <p:cNvSpPr txBox="1"/>
          <p:nvPr/>
        </p:nvSpPr>
        <p:spPr>
          <a:xfrm>
            <a:off x="14515999" y="7072567"/>
            <a:ext cx="3874542" cy="9130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5333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OBJETIVO</a:t>
            </a:r>
            <a:endParaRPr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Google Shape;97;p1">
            <a:extLst>
              <a:ext uri="{FF2B5EF4-FFF2-40B4-BE49-F238E27FC236}">
                <a16:creationId xmlns:a16="http://schemas.microsoft.com/office/drawing/2014/main" id="{FB303A2D-AE62-77E2-CFE7-1B60EA9A3ACD}"/>
              </a:ext>
            </a:extLst>
          </p:cNvPr>
          <p:cNvSpPr/>
          <p:nvPr/>
        </p:nvSpPr>
        <p:spPr>
          <a:xfrm>
            <a:off x="38468" y="16544605"/>
            <a:ext cx="14026750" cy="944383"/>
          </a:xfrm>
          <a:prstGeom prst="roundRect">
            <a:avLst>
              <a:gd name="adj" fmla="val 16667"/>
            </a:avLst>
          </a:prstGeom>
          <a:solidFill>
            <a:srgbClr val="008080"/>
          </a:solidFill>
          <a:ln w="12700" cap="flat" cmpd="sng">
            <a:noFill/>
            <a:prstDash val="solid"/>
            <a:miter lim="800000"/>
            <a:headEnd type="none" w="sm" len="sm"/>
            <a:tailEnd type="none" w="sm" len="sm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119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" name="Google Shape;104;p1">
            <a:extLst>
              <a:ext uri="{FF2B5EF4-FFF2-40B4-BE49-F238E27FC236}">
                <a16:creationId xmlns:a16="http://schemas.microsoft.com/office/drawing/2014/main" id="{13235CD8-317E-6E94-1C88-804F1C0EE9B3}"/>
              </a:ext>
            </a:extLst>
          </p:cNvPr>
          <p:cNvSpPr txBox="1"/>
          <p:nvPr/>
        </p:nvSpPr>
        <p:spPr>
          <a:xfrm>
            <a:off x="180260" y="16582988"/>
            <a:ext cx="9752739" cy="9130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5333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RESULTADOS OBTIDOS</a:t>
            </a:r>
            <a:endParaRPr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Google Shape;97;p1">
            <a:extLst>
              <a:ext uri="{FF2B5EF4-FFF2-40B4-BE49-F238E27FC236}">
                <a16:creationId xmlns:a16="http://schemas.microsoft.com/office/drawing/2014/main" id="{AD10DBC0-CEEB-C6CB-F11E-60693A503917}"/>
              </a:ext>
            </a:extLst>
          </p:cNvPr>
          <p:cNvSpPr/>
          <p:nvPr/>
        </p:nvSpPr>
        <p:spPr>
          <a:xfrm>
            <a:off x="113517" y="13226058"/>
            <a:ext cx="13894331" cy="944383"/>
          </a:xfrm>
          <a:prstGeom prst="roundRect">
            <a:avLst>
              <a:gd name="adj" fmla="val 16667"/>
            </a:avLst>
          </a:prstGeom>
          <a:solidFill>
            <a:srgbClr val="008080"/>
          </a:solidFill>
          <a:ln w="12700" cap="flat" cmpd="sng">
            <a:noFill/>
            <a:prstDash val="solid"/>
            <a:miter lim="800000"/>
            <a:headEnd type="none" w="sm" len="sm"/>
            <a:tailEnd type="none" w="sm" len="sm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119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104;p1">
            <a:extLst>
              <a:ext uri="{FF2B5EF4-FFF2-40B4-BE49-F238E27FC236}">
                <a16:creationId xmlns:a16="http://schemas.microsoft.com/office/drawing/2014/main" id="{001C535C-0692-FBE5-6AD7-AC5BF07A0564}"/>
              </a:ext>
            </a:extLst>
          </p:cNvPr>
          <p:cNvSpPr txBox="1"/>
          <p:nvPr/>
        </p:nvSpPr>
        <p:spPr>
          <a:xfrm>
            <a:off x="210647" y="13257434"/>
            <a:ext cx="9871045" cy="9130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5333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RESULTADOS ESPERADOS</a:t>
            </a:r>
            <a:endParaRPr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Google Shape;97;p1">
            <a:extLst>
              <a:ext uri="{FF2B5EF4-FFF2-40B4-BE49-F238E27FC236}">
                <a16:creationId xmlns:a16="http://schemas.microsoft.com/office/drawing/2014/main" id="{AEADA680-BD44-58AC-7E54-D04EC2432C56}"/>
              </a:ext>
            </a:extLst>
          </p:cNvPr>
          <p:cNvSpPr/>
          <p:nvPr/>
        </p:nvSpPr>
        <p:spPr>
          <a:xfrm>
            <a:off x="14422089" y="11661283"/>
            <a:ext cx="14182293" cy="944383"/>
          </a:xfrm>
          <a:prstGeom prst="roundRect">
            <a:avLst>
              <a:gd name="adj" fmla="val 16667"/>
            </a:avLst>
          </a:prstGeom>
          <a:solidFill>
            <a:srgbClr val="008080"/>
          </a:solidFill>
          <a:ln w="12700" cap="flat" cmpd="sng">
            <a:noFill/>
            <a:prstDash val="solid"/>
            <a:miter lim="800000"/>
            <a:headEnd type="none" w="sm" len="sm"/>
            <a:tailEnd type="none" w="sm" len="sm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119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" name="Google Shape;102;p1">
            <a:extLst>
              <a:ext uri="{FF2B5EF4-FFF2-40B4-BE49-F238E27FC236}">
                <a16:creationId xmlns:a16="http://schemas.microsoft.com/office/drawing/2014/main" id="{893B478D-8F23-151E-2E36-273609C0D5E9}"/>
              </a:ext>
            </a:extLst>
          </p:cNvPr>
          <p:cNvSpPr txBox="1"/>
          <p:nvPr/>
        </p:nvSpPr>
        <p:spPr>
          <a:xfrm>
            <a:off x="14505655" y="11647321"/>
            <a:ext cx="5575736" cy="9129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5333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METODOLOGIA</a:t>
            </a:r>
            <a:endParaRPr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Google Shape;89;p1">
            <a:extLst>
              <a:ext uri="{FF2B5EF4-FFF2-40B4-BE49-F238E27FC236}">
                <a16:creationId xmlns:a16="http://schemas.microsoft.com/office/drawing/2014/main" id="{80E1702D-6AEA-99F0-86CD-ABDF52161B52}"/>
              </a:ext>
            </a:extLst>
          </p:cNvPr>
          <p:cNvSpPr txBox="1"/>
          <p:nvPr/>
        </p:nvSpPr>
        <p:spPr>
          <a:xfrm>
            <a:off x="14643223" y="12940406"/>
            <a:ext cx="13696270" cy="4524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600" b="0" i="0" u="none" strike="noStrike" cap="non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 metodologia foi feita com o modelo de </a:t>
            </a:r>
            <a:r>
              <a:rPr lang="pt-BR" sz="3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pt-BR" sz="3600" b="0" i="0" u="none" strike="noStrike" cap="non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ngenharia e foi dividida em três partes: Estrutura mecânica, controle e programação.</a:t>
            </a:r>
            <a:endParaRPr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3600" b="0" i="0" u="none" strike="noStrike" cap="none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600" b="0" i="0" u="none" strike="noStrike" cap="non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Seu funcionamento será feito a partir do controle externo de motores presentes dentro da estrutura da prótese, dado ao posicionamento de cada um e os sinais enviados do controlador que recebe os impulsos </a:t>
            </a:r>
            <a:r>
              <a:rPr lang="pt-BR" sz="3600" b="0" i="0" u="none" strike="noStrike" cap="none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eletromiográficos</a:t>
            </a:r>
            <a:r>
              <a:rPr lang="pt-BR" sz="3600" b="0" i="0" u="none" strike="noStrike" cap="non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, possibilitando uma ampla variedade de movimentos e estabilidade em cada uma as partes do equipamento.</a:t>
            </a:r>
            <a:endParaRPr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" name="Google Shape;111;p1">
            <a:extLst>
              <a:ext uri="{FF2B5EF4-FFF2-40B4-BE49-F238E27FC236}">
                <a16:creationId xmlns:a16="http://schemas.microsoft.com/office/drawing/2014/main" id="{E5E1EB77-EA22-6358-198F-81A9B7D3E84E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4831510" y="19995293"/>
            <a:ext cx="5790880" cy="919350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ED908B10-6E72-B665-5741-0FB7ACD33F5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212" r="23604"/>
          <a:stretch/>
        </p:blipFill>
        <p:spPr>
          <a:xfrm rot="5400000">
            <a:off x="21242873" y="20113976"/>
            <a:ext cx="6608470" cy="650054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23" name="Google Shape;94;p1">
            <a:extLst>
              <a:ext uri="{FF2B5EF4-FFF2-40B4-BE49-F238E27FC236}">
                <a16:creationId xmlns:a16="http://schemas.microsoft.com/office/drawing/2014/main" id="{8960D99F-AA2F-D72A-E2EE-5F1DBA3856E1}"/>
              </a:ext>
            </a:extLst>
          </p:cNvPr>
          <p:cNvSpPr/>
          <p:nvPr/>
        </p:nvSpPr>
        <p:spPr>
          <a:xfrm rot="-5400000">
            <a:off x="19347589" y="22951784"/>
            <a:ext cx="4269102" cy="14584950"/>
          </a:xfrm>
          <a:prstGeom prst="rtTriangle">
            <a:avLst/>
          </a:prstGeom>
          <a:solidFill>
            <a:srgbClr val="008080"/>
          </a:solidFill>
          <a:ln w="12700" cap="flat" cmpd="sng">
            <a:solidFill>
              <a:srgbClr val="00B05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119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" name="Google Shape;87;p1">
            <a:extLst>
              <a:ext uri="{FF2B5EF4-FFF2-40B4-BE49-F238E27FC236}">
                <a16:creationId xmlns:a16="http://schemas.microsoft.com/office/drawing/2014/main" id="{835F860A-59EE-9215-52BA-18559284906A}"/>
              </a:ext>
            </a:extLst>
          </p:cNvPr>
          <p:cNvSpPr txBox="1"/>
          <p:nvPr/>
        </p:nvSpPr>
        <p:spPr>
          <a:xfrm>
            <a:off x="373597" y="8352451"/>
            <a:ext cx="13443967" cy="4524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600" b="0" i="0" u="none" strike="noStrike" cap="non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Ao observar a dificuldade presente no cotidiano de pessoas que tem um dos membros em falta passam, e por não possuírem poder aquisitivo para obter um modelo de mercado, nasceu a ideia de desenvolver uma prótese de baixo custo que minimize as dificuldades motoras presentes no cotidiano de tais pessoas e que também possa auxiliar em tratamentos fisioterapêuticos pós traumáticos. Sendo aplicados conhecimentos adquiridos em diversas áreas para isso, desde anatomia humana até leituras de ondas EMG (</a:t>
            </a:r>
            <a:r>
              <a:rPr lang="pt-BR" sz="3600" b="0" i="0" u="none" strike="noStrike" cap="none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elétromiográficas</a:t>
            </a:r>
            <a:r>
              <a:rPr lang="pt-BR" sz="3600" b="0" i="0" u="none" strike="noStrike" cap="non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).</a:t>
            </a:r>
            <a:endParaRPr sz="3600" b="0" i="0" u="none" strike="noStrike" cap="none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6" name="Google Shape;88;p1">
            <a:extLst>
              <a:ext uri="{FF2B5EF4-FFF2-40B4-BE49-F238E27FC236}">
                <a16:creationId xmlns:a16="http://schemas.microsoft.com/office/drawing/2014/main" id="{D23E7DF0-DECA-E813-E5C6-8DF013A84285}"/>
              </a:ext>
            </a:extLst>
          </p:cNvPr>
          <p:cNvSpPr txBox="1"/>
          <p:nvPr/>
        </p:nvSpPr>
        <p:spPr>
          <a:xfrm>
            <a:off x="14505655" y="8302160"/>
            <a:ext cx="14017702" cy="2862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600" b="0" i="0" u="none" strike="noStrike" cap="non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Elaborar um protótipo de uma prótese de uma mão juntamente um antebraço que, sendo capaz de ler os sinais elétricos enviados e os traduzindo em um código, funcione de forma similar a um membro superior, em movimentos e funções, afim de auxiliar o processo de recuperação do paciente após uma experiência traumática.</a:t>
            </a:r>
            <a:endParaRPr sz="3600" b="0" i="0" u="none" strike="noStrike" cap="none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7" name="Google Shape;90;p1">
            <a:extLst>
              <a:ext uri="{FF2B5EF4-FFF2-40B4-BE49-F238E27FC236}">
                <a16:creationId xmlns:a16="http://schemas.microsoft.com/office/drawing/2014/main" id="{1A7AB97E-0A35-7FB3-8BA7-1E61F5CE5C22}"/>
              </a:ext>
            </a:extLst>
          </p:cNvPr>
          <p:cNvSpPr txBox="1"/>
          <p:nvPr/>
        </p:nvSpPr>
        <p:spPr>
          <a:xfrm>
            <a:off x="237105" y="14465387"/>
            <a:ext cx="13869726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600" b="0" i="0" u="none" strike="noStrike" cap="non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Desenvolver um equipamento destinado a simular movimentos como os do corpo, com fim fisioterapêutico pós-traumático recuperativo e adaptativo, para possibilitar o retorno do(a) paciente à sua vida cotidiana. </a:t>
            </a:r>
            <a:endParaRPr sz="3600" b="0" i="0" u="none" strike="noStrike" cap="none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8" name="CaixaDeTexto 27">
            <a:extLst>
              <a:ext uri="{FF2B5EF4-FFF2-40B4-BE49-F238E27FC236}">
                <a16:creationId xmlns:a16="http://schemas.microsoft.com/office/drawing/2014/main" id="{DE280899-E995-8C66-47F3-1BACDC84EC26}"/>
              </a:ext>
            </a:extLst>
          </p:cNvPr>
          <p:cNvSpPr txBox="1"/>
          <p:nvPr/>
        </p:nvSpPr>
        <p:spPr>
          <a:xfrm>
            <a:off x="237105" y="17760529"/>
            <a:ext cx="1344396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3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modelos desenvolvidos possuem uma capacidade media de se manter estáveis durante os movimentos testados, tremendo em alguns momentos, porém o leque dos movimentos se mostrou hábil de reproduzir, já com uma velocidade decente, movimentos básicos dos dedos e eixos do pulso e sustentar pesos de 3 </a:t>
            </a:r>
            <a:r>
              <a:rPr lang="pt-BR" sz="32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kilos</a:t>
            </a:r>
            <a:r>
              <a:rPr lang="pt-BR" sz="3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sem que isso afete o movimento completo (usando uma tensão média de 5V).</a:t>
            </a:r>
          </a:p>
        </p:txBody>
      </p:sp>
      <p:sp>
        <p:nvSpPr>
          <p:cNvPr id="29" name="Google Shape;109;p1">
            <a:extLst>
              <a:ext uri="{FF2B5EF4-FFF2-40B4-BE49-F238E27FC236}">
                <a16:creationId xmlns:a16="http://schemas.microsoft.com/office/drawing/2014/main" id="{E7C73716-52E5-8E71-806F-F069A70D6C70}"/>
              </a:ext>
            </a:extLst>
          </p:cNvPr>
          <p:cNvSpPr txBox="1"/>
          <p:nvPr/>
        </p:nvSpPr>
        <p:spPr>
          <a:xfrm>
            <a:off x="237105" y="22401158"/>
            <a:ext cx="13731810" cy="4804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rtl="0">
              <a:spcBef>
                <a:spcPts val="2400"/>
              </a:spcBef>
              <a:spcAft>
                <a:spcPts val="600"/>
              </a:spcAft>
            </a:pPr>
            <a:r>
              <a:rPr lang="pt-BR" sz="2000" b="0" i="0" u="none" strike="noStrik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CARMO, Rafael Lourenço do.</a:t>
            </a:r>
            <a:r>
              <a:rPr lang="pt-BR" sz="2000" b="1" i="0" u="none" strike="noStrik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Anatomia da mão</a:t>
            </a:r>
            <a:r>
              <a:rPr lang="pt-BR" sz="2000" b="0" i="0" u="none" strike="noStrik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2023. Disponível em: https://www.kenhub.com/</a:t>
            </a:r>
            <a:r>
              <a:rPr lang="pt-BR" sz="2000" b="0" i="0" u="none" strike="noStrike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pt</a:t>
            </a:r>
            <a:r>
              <a:rPr lang="pt-BR" sz="2000" b="0" i="0" u="none" strike="noStrik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pt-BR" sz="2000" b="0" i="0" u="none" strike="noStrike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library</a:t>
            </a:r>
            <a:r>
              <a:rPr lang="pt-BR" sz="2000" b="0" i="0" u="none" strike="noStrik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/anatomia/anatomia-da-</a:t>
            </a:r>
            <a:r>
              <a:rPr lang="pt-BR" sz="2000" b="0" i="0" u="none" strike="noStrike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mao</a:t>
            </a:r>
            <a:r>
              <a:rPr lang="pt-BR" sz="2000" b="0" i="0" u="none" strike="noStrik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Acesso em: 06 dez. 2023.</a:t>
            </a:r>
            <a:br>
              <a:rPr lang="pt-BR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>
              <a:spcBef>
                <a:spcPts val="2400"/>
              </a:spcBef>
              <a:spcAft>
                <a:spcPts val="600"/>
              </a:spcAft>
            </a:pPr>
            <a:r>
              <a:rPr lang="pt-BR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IF...ELSE, C++. </a:t>
            </a:r>
            <a:r>
              <a:rPr lang="pt-BR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C++ for Loop: in </a:t>
            </a:r>
            <a:r>
              <a:rPr lang="pt-BR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computer</a:t>
            </a:r>
            <a:r>
              <a:rPr lang="pt-BR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 </a:t>
            </a:r>
            <a:r>
              <a:rPr lang="pt-BR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programming</a:t>
            </a:r>
            <a:r>
              <a:rPr lang="pt-BR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, loops are </a:t>
            </a:r>
            <a:r>
              <a:rPr lang="pt-BR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used</a:t>
            </a:r>
            <a:r>
              <a:rPr lang="pt-BR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 </a:t>
            </a:r>
            <a:r>
              <a:rPr lang="pt-BR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to</a:t>
            </a:r>
            <a:r>
              <a:rPr lang="pt-BR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 </a:t>
            </a:r>
            <a:r>
              <a:rPr lang="pt-BR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repeat</a:t>
            </a:r>
            <a:r>
              <a:rPr lang="pt-BR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 a </a:t>
            </a:r>
            <a:r>
              <a:rPr lang="pt-BR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block</a:t>
            </a:r>
            <a:r>
              <a:rPr lang="pt-BR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 </a:t>
            </a:r>
            <a:r>
              <a:rPr lang="pt-BR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of</a:t>
            </a:r>
            <a:r>
              <a:rPr lang="pt-BR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 </a:t>
            </a:r>
            <a:r>
              <a:rPr lang="pt-BR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code</a:t>
            </a:r>
            <a:r>
              <a:rPr lang="pt-BR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.. In </a:t>
            </a:r>
            <a:r>
              <a:rPr lang="pt-BR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computer</a:t>
            </a:r>
            <a:r>
              <a:rPr lang="pt-BR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 </a:t>
            </a:r>
            <a:r>
              <a:rPr lang="pt-BR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programming</a:t>
            </a:r>
            <a:r>
              <a:rPr lang="pt-BR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, loops are </a:t>
            </a:r>
            <a:r>
              <a:rPr lang="pt-BR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used</a:t>
            </a:r>
            <a:r>
              <a:rPr lang="pt-BR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 </a:t>
            </a:r>
            <a:r>
              <a:rPr lang="pt-BR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to</a:t>
            </a:r>
            <a:r>
              <a:rPr lang="pt-BR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 </a:t>
            </a:r>
            <a:r>
              <a:rPr lang="pt-BR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repeat</a:t>
            </a:r>
            <a:r>
              <a:rPr lang="pt-BR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 a </a:t>
            </a:r>
            <a:r>
              <a:rPr lang="pt-BR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block</a:t>
            </a:r>
            <a:r>
              <a:rPr lang="pt-BR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 </a:t>
            </a:r>
            <a:r>
              <a:rPr lang="pt-BR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of</a:t>
            </a:r>
            <a:r>
              <a:rPr lang="pt-BR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 </a:t>
            </a:r>
            <a:r>
              <a:rPr lang="pt-BR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code</a:t>
            </a:r>
            <a:r>
              <a:rPr lang="pt-BR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. Disponível em: https://www.programiz.com/</a:t>
            </a:r>
            <a:r>
              <a:rPr lang="pt-BR" sz="20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cpp-programming</a:t>
            </a:r>
            <a:r>
              <a:rPr lang="pt-BR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/for-loop. Acesso em: 17 ago. 2023.</a:t>
            </a:r>
          </a:p>
          <a:p>
            <a:pPr rtl="0">
              <a:spcBef>
                <a:spcPts val="2400"/>
              </a:spcBef>
              <a:spcAft>
                <a:spcPts val="600"/>
              </a:spcAft>
            </a:pPr>
            <a:r>
              <a:rPr lang="pt-BR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SABER ATUALIZADO. </a:t>
            </a:r>
            <a:r>
              <a:rPr lang="pt-BR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Qual é a mais antiga prótese conhecida?</a:t>
            </a:r>
            <a:r>
              <a:rPr lang="pt-BR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rPr>
              <a:t> 2023. Disponível em: https://www.saberatualizado.com.br/2023/06/qual-e-mais-antiga-protese-conhecida.html. Acesso em: 17 ago. 2023.</a:t>
            </a:r>
          </a:p>
          <a:p>
            <a:pPr rtl="0">
              <a:spcBef>
                <a:spcPts val="2400"/>
              </a:spcBef>
              <a:spcAft>
                <a:spcPts val="600"/>
              </a:spcAft>
            </a:pPr>
            <a:r>
              <a:rPr lang="pt-BR" sz="2000" b="0" i="0" u="none" strike="noStrik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BBC BRASIL. Estadão. </a:t>
            </a:r>
            <a:r>
              <a:rPr lang="pt-BR" sz="2000" b="1" i="0" u="none" strike="noStrik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Dedo egípcio de 3.000 anos pode ser prótese mais antiga: cientistas testarão a peça de madeira e couro, que era articulada e foi encontrada no pé de uma múmia. Cientistas testarão a peça de madeira e couro, que era articulada e foi encontrada no pé de uma múmia</a:t>
            </a:r>
            <a:r>
              <a:rPr lang="pt-BR" sz="2000" b="0" i="0" u="none" strike="noStrik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2007. Disponível em: https://www.estadao.com.br/brasil/dedo-egipcio-de-3000-anos-pode-ser-protese-mais-antiga/. Acesso em: 28 jun. 2023.</a:t>
            </a:r>
            <a:endParaRPr sz="2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Google Shape;97;p1">
            <a:extLst>
              <a:ext uri="{FF2B5EF4-FFF2-40B4-BE49-F238E27FC236}">
                <a16:creationId xmlns:a16="http://schemas.microsoft.com/office/drawing/2014/main" id="{ACBE2A9E-5B68-209B-8D49-390D3EF73AFB}"/>
              </a:ext>
            </a:extLst>
          </p:cNvPr>
          <p:cNvSpPr/>
          <p:nvPr/>
        </p:nvSpPr>
        <p:spPr>
          <a:xfrm>
            <a:off x="177100" y="21328692"/>
            <a:ext cx="13951701" cy="944383"/>
          </a:xfrm>
          <a:prstGeom prst="roundRect">
            <a:avLst>
              <a:gd name="adj" fmla="val 16667"/>
            </a:avLst>
          </a:prstGeom>
          <a:solidFill>
            <a:srgbClr val="008080"/>
          </a:solidFill>
          <a:ln w="12700" cap="flat" cmpd="sng">
            <a:noFill/>
            <a:prstDash val="solid"/>
            <a:miter lim="800000"/>
            <a:headEnd type="none" w="sm" len="sm"/>
            <a:tailEnd type="none" w="sm" len="sm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119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" name="Google Shape;106;p1">
            <a:extLst>
              <a:ext uri="{FF2B5EF4-FFF2-40B4-BE49-F238E27FC236}">
                <a16:creationId xmlns:a16="http://schemas.microsoft.com/office/drawing/2014/main" id="{A35C818D-7D52-ED6D-ADCD-25D34DAF7748}"/>
              </a:ext>
            </a:extLst>
          </p:cNvPr>
          <p:cNvSpPr txBox="1"/>
          <p:nvPr/>
        </p:nvSpPr>
        <p:spPr>
          <a:xfrm>
            <a:off x="237105" y="21344379"/>
            <a:ext cx="11256995" cy="9130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5333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REFERÊNCIAS BIBLIOGRÁFICAS</a:t>
            </a:r>
            <a:endParaRPr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CaixaDeTexto 39">
            <a:extLst>
              <a:ext uri="{FF2B5EF4-FFF2-40B4-BE49-F238E27FC236}">
                <a16:creationId xmlns:a16="http://schemas.microsoft.com/office/drawing/2014/main" id="{4FD31FEB-A898-6126-A5AB-076AF1039960}"/>
              </a:ext>
            </a:extLst>
          </p:cNvPr>
          <p:cNvSpPr txBox="1"/>
          <p:nvPr/>
        </p:nvSpPr>
        <p:spPr>
          <a:xfrm flipH="1">
            <a:off x="15592852" y="29419041"/>
            <a:ext cx="48693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>
                <a:solidFill>
                  <a:schemeClr val="bg1"/>
                </a:solidFill>
              </a:rPr>
              <a:t>Fonte: Própria (2023)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41" name="CaixaDeTexto 40">
            <a:extLst>
              <a:ext uri="{FF2B5EF4-FFF2-40B4-BE49-F238E27FC236}">
                <a16:creationId xmlns:a16="http://schemas.microsoft.com/office/drawing/2014/main" id="{AFAE69F7-B4FE-5E36-BDC0-D28986E01308}"/>
              </a:ext>
            </a:extLst>
          </p:cNvPr>
          <p:cNvSpPr txBox="1"/>
          <p:nvPr/>
        </p:nvSpPr>
        <p:spPr>
          <a:xfrm flipH="1">
            <a:off x="22112434" y="27094805"/>
            <a:ext cx="48693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>
                <a:solidFill>
                  <a:schemeClr val="bg1"/>
                </a:solidFill>
              </a:rPr>
              <a:t>Fonte: Própria (2023)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42" name="CaixaDeTexto 41">
            <a:extLst>
              <a:ext uri="{FF2B5EF4-FFF2-40B4-BE49-F238E27FC236}">
                <a16:creationId xmlns:a16="http://schemas.microsoft.com/office/drawing/2014/main" id="{141008BD-0096-8A68-A951-FC88487553F3}"/>
              </a:ext>
            </a:extLst>
          </p:cNvPr>
          <p:cNvSpPr txBox="1"/>
          <p:nvPr/>
        </p:nvSpPr>
        <p:spPr>
          <a:xfrm>
            <a:off x="14955472" y="18557193"/>
            <a:ext cx="58921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Figura 1: Montagem da impressão 3D</a:t>
            </a:r>
            <a:endParaRPr lang="pt-BR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CaixaDeTexto 42">
            <a:extLst>
              <a:ext uri="{FF2B5EF4-FFF2-40B4-BE49-F238E27FC236}">
                <a16:creationId xmlns:a16="http://schemas.microsoft.com/office/drawing/2014/main" id="{74D13198-4792-31EE-B43E-85107BE23A03}"/>
              </a:ext>
            </a:extLst>
          </p:cNvPr>
          <p:cNvSpPr txBox="1"/>
          <p:nvPr/>
        </p:nvSpPr>
        <p:spPr>
          <a:xfrm>
            <a:off x="21388681" y="18534927"/>
            <a:ext cx="64086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Figura 2: Montagem do modelos esquelético de MDF</a:t>
            </a:r>
            <a:endParaRPr lang="pt-BR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5" name="Imagem 44">
            <a:extLst>
              <a:ext uri="{FF2B5EF4-FFF2-40B4-BE49-F238E27FC236}">
                <a16:creationId xmlns:a16="http://schemas.microsoft.com/office/drawing/2014/main" id="{949D626B-3D55-4CD0-78CC-AB9AC96573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39492" y="30115141"/>
            <a:ext cx="3615991" cy="2263669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F9868DFA-259E-2A11-67F5-EDD94AF426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81971" y="30391177"/>
            <a:ext cx="3395297" cy="1697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Imagem 46">
            <a:extLst>
              <a:ext uri="{FF2B5EF4-FFF2-40B4-BE49-F238E27FC236}">
                <a16:creationId xmlns:a16="http://schemas.microsoft.com/office/drawing/2014/main" id="{26CC710D-9588-3134-AB4F-8BD6FB42E49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559" t="4895" r="7792" b="4794"/>
          <a:stretch/>
        </p:blipFill>
        <p:spPr>
          <a:xfrm>
            <a:off x="781049" y="28265619"/>
            <a:ext cx="3245590" cy="3194285"/>
          </a:xfrm>
          <a:prstGeom prst="rect">
            <a:avLst/>
          </a:prstGeom>
        </p:spPr>
      </p:pic>
      <p:pic>
        <p:nvPicPr>
          <p:cNvPr id="51" name="Imagem 50">
            <a:extLst>
              <a:ext uri="{FF2B5EF4-FFF2-40B4-BE49-F238E27FC236}">
                <a16:creationId xmlns:a16="http://schemas.microsoft.com/office/drawing/2014/main" id="{1850128D-9407-07EA-8D99-55A1EAC02E9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2431"/>
          <a:stretch/>
        </p:blipFill>
        <p:spPr>
          <a:xfrm>
            <a:off x="4915430" y="28265619"/>
            <a:ext cx="3245591" cy="3206250"/>
          </a:xfrm>
          <a:prstGeom prst="rect">
            <a:avLst/>
          </a:prstGeom>
        </p:spPr>
      </p:pic>
      <p:sp>
        <p:nvSpPr>
          <p:cNvPr id="54" name="CaixaDeTexto 53">
            <a:extLst>
              <a:ext uri="{FF2B5EF4-FFF2-40B4-BE49-F238E27FC236}">
                <a16:creationId xmlns:a16="http://schemas.microsoft.com/office/drawing/2014/main" id="{F558FCB3-2CDE-D25B-8907-F6E764278999}"/>
              </a:ext>
            </a:extLst>
          </p:cNvPr>
          <p:cNvSpPr txBox="1"/>
          <p:nvPr/>
        </p:nvSpPr>
        <p:spPr>
          <a:xfrm>
            <a:off x="579660" y="27461164"/>
            <a:ext cx="10248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Figura 3: </a:t>
            </a:r>
            <a:r>
              <a:rPr lang="pt-B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ODS”s</a:t>
            </a: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(Objetivos de Desenvolvimentos Sustentáveis)</a:t>
            </a:r>
            <a:endParaRPr lang="pt-BR" sz="1600" dirty="0"/>
          </a:p>
        </p:txBody>
      </p:sp>
      <p:sp>
        <p:nvSpPr>
          <p:cNvPr id="55" name="CaixaDeTexto 54">
            <a:extLst>
              <a:ext uri="{FF2B5EF4-FFF2-40B4-BE49-F238E27FC236}">
                <a16:creationId xmlns:a16="http://schemas.microsoft.com/office/drawing/2014/main" id="{3C0F9A30-6C9F-34C6-D9FA-12203FA79858}"/>
              </a:ext>
            </a:extLst>
          </p:cNvPr>
          <p:cNvSpPr txBox="1"/>
          <p:nvPr/>
        </p:nvSpPr>
        <p:spPr>
          <a:xfrm>
            <a:off x="522639" y="31748628"/>
            <a:ext cx="6121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Fonte: https://estrategiaods.org.br, 2023</a:t>
            </a:r>
          </a:p>
        </p:txBody>
      </p:sp>
    </p:spTree>
    <p:extLst>
      <p:ext uri="{BB962C8B-B14F-4D97-AF65-F5344CB8AC3E}">
        <p14:creationId xmlns:p14="http://schemas.microsoft.com/office/powerpoint/2010/main" val="387775206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653</Words>
  <Application>Microsoft Office PowerPoint</Application>
  <PresentationFormat>Personalizar</PresentationFormat>
  <Paragraphs>32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5" baseType="lpstr">
      <vt:lpstr>Calibri</vt:lpstr>
      <vt:lpstr>Arial</vt:lpstr>
      <vt:lpstr>Times New Roman</vt:lpstr>
      <vt:lpstr>Tema do Office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Daniel</dc:creator>
  <cp:lastModifiedBy>Pr. Jonas Lenso</cp:lastModifiedBy>
  <cp:revision>8</cp:revision>
  <dcterms:created xsi:type="dcterms:W3CDTF">2017-07-11T16:55:04Z</dcterms:created>
  <dcterms:modified xsi:type="dcterms:W3CDTF">2023-12-25T20:57:08Z</dcterms:modified>
</cp:coreProperties>
</file>