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21602700" cy="32404050"/>
  <p:notesSz cx="6858000" cy="9144000"/>
  <p:custDataLst>
    <p:tags r:id="rId3"/>
  </p:custDataLst>
  <p:defaultTextStyle>
    <a:defPPr>
      <a:defRPr lang="pt-BR"/>
    </a:defPPr>
    <a:lvl1pPr marL="0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1pPr>
    <a:lvl2pPr marL="1542893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2pPr>
    <a:lvl3pPr marL="3085784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3pPr>
    <a:lvl4pPr marL="4628677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4pPr>
    <a:lvl5pPr marL="6171568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5pPr>
    <a:lvl6pPr marL="7714461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6pPr>
    <a:lvl7pPr marL="9257352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7pPr>
    <a:lvl8pPr marL="10800245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8pPr>
    <a:lvl9pPr marL="12343138" algn="l" defTabSz="3085784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06">
          <p15:clr>
            <a:srgbClr val="A4A3A4"/>
          </p15:clr>
        </p15:guide>
        <p15:guide id="2" pos="68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>
        <p:scale>
          <a:sx n="40" d="100"/>
          <a:sy n="40" d="100"/>
        </p:scale>
        <p:origin x="30" y="66"/>
      </p:cViewPr>
      <p:guideLst>
        <p:guide orient="horz" pos="10206"/>
        <p:guide pos="68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5621010856788967E-2"/>
          <c:y val="0.14549485990727679"/>
          <c:w val="0.89425057822828324"/>
          <c:h val="0.6647313613111403"/>
        </c:manualLayout>
      </c:layout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57560512"/>
        <c:axId val="1657561056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1"/>
                <c:order val="0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Planilha1!$C$1</c15:sqref>
                        </c15:formulaRef>
                      </c:ext>
                    </c:extLst>
                    <c:strCache>
                      <c:ptCount val="1"/>
                      <c:pt idx="0">
                        <c:v>Coluna1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Planilha1!$A$2:$A$5</c15:sqref>
                        </c15:formulaRef>
                      </c:ext>
                    </c:extLst>
                    <c:strCache>
                      <c:ptCount val="2"/>
                      <c:pt idx="0">
                        <c:v>Sim 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Planilha1!$C$2:$C$5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1-D383-4272-8EF2-2A7B6F6B6C4F}"/>
                  </c:ext>
                </c:extLst>
              </c15:ser>
            </c15:filteredBarSeries>
            <c15:filteredBarSeries>
              <c15:ser>
                <c:idx val="2"/>
                <c:order val="1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Planilha1!$D$1</c15:sqref>
                        </c15:formulaRef>
                      </c:ext>
                    </c:extLst>
                    <c:strCache>
                      <c:ptCount val="1"/>
                      <c:pt idx="0">
                        <c:v>Coluna2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Planilha1!$A$2:$A$5</c15:sqref>
                        </c15:formulaRef>
                      </c:ext>
                    </c:extLst>
                    <c:strCache>
                      <c:ptCount val="2"/>
                      <c:pt idx="0">
                        <c:v>Sim 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2-D383-4272-8EF2-2A7B6F6B6C4F}"/>
                  </c:ext>
                </c:extLst>
              </c15:ser>
            </c15:filteredBarSeries>
          </c:ext>
        </c:extLst>
      </c:barChart>
      <c:catAx>
        <c:axId val="1657560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57561056"/>
        <c:crosses val="autoZero"/>
        <c:auto val="1"/>
        <c:lblAlgn val="ctr"/>
        <c:lblOffset val="100"/>
        <c:noMultiLvlLbl val="0"/>
      </c:catAx>
      <c:valAx>
        <c:axId val="16575610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57560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57568672"/>
        <c:axId val="1657555616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Planilha1!$C$1</c15:sqref>
                        </c15:formulaRef>
                      </c:ext>
                    </c:extLst>
                    <c:strCache>
                      <c:ptCount val="1"/>
                      <c:pt idx="0">
                        <c:v>Coluna5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Planilha1!$A$2:$A$4</c15:sqref>
                        </c15:formulaRef>
                      </c:ext>
                    </c:extLst>
                    <c:strCache>
                      <c:ptCount val="2"/>
                      <c:pt idx="0">
                        <c:v>Sim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Planilha1!$C$2:$C$5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1-1E5B-4D72-B1E4-4AABD999C550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Planilha1!$D$1</c15:sqref>
                        </c15:formulaRef>
                      </c:ext>
                    </c:extLst>
                    <c:strCache>
                      <c:ptCount val="1"/>
                      <c:pt idx="0">
                        <c:v>Coluna2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Planilha1!$A$2:$A$4</c15:sqref>
                        </c15:formulaRef>
                      </c:ext>
                    </c:extLst>
                    <c:strCache>
                      <c:ptCount val="2"/>
                      <c:pt idx="0">
                        <c:v>Sim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Planilha1!$D$2:$D$4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2-1E5B-4D72-B1E4-4AABD999C550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Planilha1!$E$1</c15:sqref>
                        </c15:formulaRef>
                      </c:ext>
                    </c:extLst>
                    <c:strCache>
                      <c:ptCount val="1"/>
                      <c:pt idx="0">
                        <c:v>Coluna3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Planilha1!$A$2:$A$4</c15:sqref>
                        </c15:formulaRef>
                      </c:ext>
                    </c:extLst>
                    <c:strCache>
                      <c:ptCount val="2"/>
                      <c:pt idx="0">
                        <c:v>Sim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Planilha1!$E$2:$E$4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1E5B-4D72-B1E4-4AABD999C550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Planilha1!$F$1</c15:sqref>
                        </c15:formulaRef>
                      </c:ext>
                    </c:extLst>
                    <c:strCache>
                      <c:ptCount val="1"/>
                      <c:pt idx="0">
                        <c:v>Coluna4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Planilha1!$A$2:$A$4</c15:sqref>
                        </c15:formulaRef>
                      </c:ext>
                    </c:extLst>
                    <c:strCache>
                      <c:ptCount val="2"/>
                      <c:pt idx="0">
                        <c:v>Sim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Planilha1!$F$2:$F$4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1E5B-4D72-B1E4-4AABD999C550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Planilha1!$G$1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Planilha1!$A$2:$A$4</c15:sqref>
                        </c15:formulaRef>
                      </c:ext>
                    </c:extLst>
                    <c:strCache>
                      <c:ptCount val="2"/>
                      <c:pt idx="0">
                        <c:v>Sim</c:v>
                      </c:pt>
                      <c:pt idx="1">
                        <c:v>Não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Planilha1!$G$2:$G$4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1E5B-4D72-B1E4-4AABD999C550}"/>
                  </c:ext>
                </c:extLst>
              </c15:ser>
            </c15:filteredBarSeries>
          </c:ext>
        </c:extLst>
      </c:barChart>
      <c:catAx>
        <c:axId val="1657568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57555616"/>
        <c:crosses val="autoZero"/>
        <c:auto val="1"/>
        <c:lblAlgn val="ctr"/>
        <c:lblOffset val="100"/>
        <c:noMultiLvlLbl val="0"/>
      </c:catAx>
      <c:valAx>
        <c:axId val="1657555616"/>
        <c:scaling>
          <c:orientation val="minMax"/>
          <c:max val="1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57568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20203" y="10066266"/>
            <a:ext cx="18362295" cy="6945867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40405" y="18362296"/>
            <a:ext cx="15121890" cy="82810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542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0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628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171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714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257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800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343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6466" y="20822604"/>
            <a:ext cx="18362295" cy="6435804"/>
          </a:xfrm>
        </p:spPr>
        <p:txBody>
          <a:bodyPr anchor="t"/>
          <a:lstStyle>
            <a:lvl1pPr algn="l">
              <a:defRPr sz="135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6466" y="13734223"/>
            <a:ext cx="18362295" cy="7088382"/>
          </a:xfrm>
        </p:spPr>
        <p:txBody>
          <a:bodyPr anchor="b"/>
          <a:lstStyle>
            <a:lvl1pPr marL="0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1pPr>
            <a:lvl2pPr marL="154289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2pPr>
            <a:lvl3pPr marL="3085784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3pPr>
            <a:lvl4pPr marL="4628677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4pPr>
            <a:lvl5pPr marL="6171568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5pPr>
            <a:lvl6pPr marL="7714461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6pPr>
            <a:lvl7pPr marL="9257352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7pPr>
            <a:lvl8pPr marL="10800245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8pPr>
            <a:lvl9pPr marL="12343138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10103" y="10081263"/>
            <a:ext cx="7110889" cy="28511067"/>
          </a:xfrm>
        </p:spPr>
        <p:txBody>
          <a:bodyPr/>
          <a:lstStyle>
            <a:lvl1pPr>
              <a:defRPr sz="9500"/>
            </a:lvl1pPr>
            <a:lvl2pPr>
              <a:defRPr sz="8100"/>
            </a:lvl2pPr>
            <a:lvl3pPr>
              <a:defRPr sz="6800"/>
            </a:lvl3pPr>
            <a:lvl4pPr>
              <a:defRPr sz="6100"/>
            </a:lvl4pPr>
            <a:lvl5pPr>
              <a:defRPr sz="6100"/>
            </a:lvl5pPr>
            <a:lvl6pPr>
              <a:defRPr sz="6100"/>
            </a:lvl6pPr>
            <a:lvl7pPr>
              <a:defRPr sz="6100"/>
            </a:lvl7pPr>
            <a:lvl8pPr>
              <a:defRPr sz="6100"/>
            </a:lvl8pPr>
            <a:lvl9pPr>
              <a:defRPr sz="61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281036" y="10081263"/>
            <a:ext cx="7110889" cy="28511067"/>
          </a:xfrm>
        </p:spPr>
        <p:txBody>
          <a:bodyPr/>
          <a:lstStyle>
            <a:lvl1pPr>
              <a:defRPr sz="9500"/>
            </a:lvl1pPr>
            <a:lvl2pPr>
              <a:defRPr sz="8100"/>
            </a:lvl2pPr>
            <a:lvl3pPr>
              <a:defRPr sz="6800"/>
            </a:lvl3pPr>
            <a:lvl4pPr>
              <a:defRPr sz="6100"/>
            </a:lvl4pPr>
            <a:lvl5pPr>
              <a:defRPr sz="6100"/>
            </a:lvl5pPr>
            <a:lvl6pPr>
              <a:defRPr sz="6100"/>
            </a:lvl6pPr>
            <a:lvl7pPr>
              <a:defRPr sz="6100"/>
            </a:lvl7pPr>
            <a:lvl8pPr>
              <a:defRPr sz="6100"/>
            </a:lvl8pPr>
            <a:lvl9pPr>
              <a:defRPr sz="61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80135" y="1297666"/>
            <a:ext cx="19442430" cy="5400675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80138" y="7253409"/>
            <a:ext cx="9544944" cy="3022875"/>
          </a:xfrm>
        </p:spPr>
        <p:txBody>
          <a:bodyPr anchor="b"/>
          <a:lstStyle>
            <a:lvl1pPr marL="0" indent="0">
              <a:buNone/>
              <a:defRPr sz="8100" b="1"/>
            </a:lvl1pPr>
            <a:lvl2pPr marL="1542893" indent="0">
              <a:buNone/>
              <a:defRPr sz="6800" b="1"/>
            </a:lvl2pPr>
            <a:lvl3pPr marL="3085784" indent="0">
              <a:buNone/>
              <a:defRPr sz="6100" b="1"/>
            </a:lvl3pPr>
            <a:lvl4pPr marL="4628677" indent="0">
              <a:buNone/>
              <a:defRPr sz="5400" b="1"/>
            </a:lvl4pPr>
            <a:lvl5pPr marL="6171568" indent="0">
              <a:buNone/>
              <a:defRPr sz="5400" b="1"/>
            </a:lvl5pPr>
            <a:lvl6pPr marL="7714461" indent="0">
              <a:buNone/>
              <a:defRPr sz="5400" b="1"/>
            </a:lvl6pPr>
            <a:lvl7pPr marL="9257352" indent="0">
              <a:buNone/>
              <a:defRPr sz="5400" b="1"/>
            </a:lvl7pPr>
            <a:lvl8pPr marL="10800245" indent="0">
              <a:buNone/>
              <a:defRPr sz="5400" b="1"/>
            </a:lvl8pPr>
            <a:lvl9pPr marL="12343138" indent="0">
              <a:buNone/>
              <a:defRPr sz="54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80138" y="10276284"/>
            <a:ext cx="9544944" cy="18669836"/>
          </a:xfrm>
        </p:spPr>
        <p:txBody>
          <a:bodyPr/>
          <a:lstStyle>
            <a:lvl1pPr>
              <a:defRPr sz="8100"/>
            </a:lvl1pPr>
            <a:lvl2pPr>
              <a:defRPr sz="6800"/>
            </a:lvl2pPr>
            <a:lvl3pPr>
              <a:defRPr sz="6100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0973875" y="7253409"/>
            <a:ext cx="9548693" cy="3022875"/>
          </a:xfrm>
        </p:spPr>
        <p:txBody>
          <a:bodyPr anchor="b"/>
          <a:lstStyle>
            <a:lvl1pPr marL="0" indent="0">
              <a:buNone/>
              <a:defRPr sz="8100" b="1"/>
            </a:lvl1pPr>
            <a:lvl2pPr marL="1542893" indent="0">
              <a:buNone/>
              <a:defRPr sz="6800" b="1"/>
            </a:lvl2pPr>
            <a:lvl3pPr marL="3085784" indent="0">
              <a:buNone/>
              <a:defRPr sz="6100" b="1"/>
            </a:lvl3pPr>
            <a:lvl4pPr marL="4628677" indent="0">
              <a:buNone/>
              <a:defRPr sz="5400" b="1"/>
            </a:lvl4pPr>
            <a:lvl5pPr marL="6171568" indent="0">
              <a:buNone/>
              <a:defRPr sz="5400" b="1"/>
            </a:lvl5pPr>
            <a:lvl6pPr marL="7714461" indent="0">
              <a:buNone/>
              <a:defRPr sz="5400" b="1"/>
            </a:lvl6pPr>
            <a:lvl7pPr marL="9257352" indent="0">
              <a:buNone/>
              <a:defRPr sz="5400" b="1"/>
            </a:lvl7pPr>
            <a:lvl8pPr marL="10800245" indent="0">
              <a:buNone/>
              <a:defRPr sz="5400" b="1"/>
            </a:lvl8pPr>
            <a:lvl9pPr marL="12343138" indent="0">
              <a:buNone/>
              <a:defRPr sz="54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0973875" y="10276284"/>
            <a:ext cx="9548693" cy="18669836"/>
          </a:xfrm>
        </p:spPr>
        <p:txBody>
          <a:bodyPr/>
          <a:lstStyle>
            <a:lvl1pPr>
              <a:defRPr sz="8100"/>
            </a:lvl1pPr>
            <a:lvl2pPr>
              <a:defRPr sz="6800"/>
            </a:lvl2pPr>
            <a:lvl3pPr>
              <a:defRPr sz="6100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80137" y="1290163"/>
            <a:ext cx="7107140" cy="5490686"/>
          </a:xfrm>
        </p:spPr>
        <p:txBody>
          <a:bodyPr anchor="b"/>
          <a:lstStyle>
            <a:lvl1pPr algn="l">
              <a:defRPr sz="68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446057" y="1290164"/>
            <a:ext cx="12076511" cy="27655960"/>
          </a:xfrm>
        </p:spPr>
        <p:txBody>
          <a:bodyPr/>
          <a:lstStyle>
            <a:lvl1pPr>
              <a:defRPr sz="10800"/>
            </a:lvl1pPr>
            <a:lvl2pPr>
              <a:defRPr sz="9500"/>
            </a:lvl2pPr>
            <a:lvl3pPr>
              <a:defRPr sz="81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080137" y="6780850"/>
            <a:ext cx="7107140" cy="22165274"/>
          </a:xfrm>
        </p:spPr>
        <p:txBody>
          <a:bodyPr/>
          <a:lstStyle>
            <a:lvl1pPr marL="0" indent="0">
              <a:buNone/>
              <a:defRPr sz="4700"/>
            </a:lvl1pPr>
            <a:lvl2pPr marL="1542893" indent="0">
              <a:buNone/>
              <a:defRPr sz="4100"/>
            </a:lvl2pPr>
            <a:lvl3pPr marL="3085784" indent="0">
              <a:buNone/>
              <a:defRPr sz="3400"/>
            </a:lvl3pPr>
            <a:lvl4pPr marL="4628677" indent="0">
              <a:buNone/>
              <a:defRPr sz="3000"/>
            </a:lvl4pPr>
            <a:lvl5pPr marL="6171568" indent="0">
              <a:buNone/>
              <a:defRPr sz="3000"/>
            </a:lvl5pPr>
            <a:lvl6pPr marL="7714461" indent="0">
              <a:buNone/>
              <a:defRPr sz="3000"/>
            </a:lvl6pPr>
            <a:lvl7pPr marL="9257352" indent="0">
              <a:buNone/>
              <a:defRPr sz="3000"/>
            </a:lvl7pPr>
            <a:lvl8pPr marL="10800245" indent="0">
              <a:buNone/>
              <a:defRPr sz="3000"/>
            </a:lvl8pPr>
            <a:lvl9pPr marL="12343138" indent="0">
              <a:buNone/>
              <a:defRPr sz="30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34280" y="22682838"/>
            <a:ext cx="12961620" cy="2677838"/>
          </a:xfrm>
        </p:spPr>
        <p:txBody>
          <a:bodyPr anchor="b"/>
          <a:lstStyle>
            <a:lvl1pPr algn="l">
              <a:defRPr sz="68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234280" y="2895361"/>
            <a:ext cx="12961620" cy="19442430"/>
          </a:xfrm>
        </p:spPr>
        <p:txBody>
          <a:bodyPr/>
          <a:lstStyle>
            <a:lvl1pPr marL="0" indent="0">
              <a:buNone/>
              <a:defRPr sz="10800"/>
            </a:lvl1pPr>
            <a:lvl2pPr marL="1542893" indent="0">
              <a:buNone/>
              <a:defRPr sz="9500"/>
            </a:lvl2pPr>
            <a:lvl3pPr marL="3085784" indent="0">
              <a:buNone/>
              <a:defRPr sz="8100"/>
            </a:lvl3pPr>
            <a:lvl4pPr marL="4628677" indent="0">
              <a:buNone/>
              <a:defRPr sz="6800"/>
            </a:lvl4pPr>
            <a:lvl5pPr marL="6171568" indent="0">
              <a:buNone/>
              <a:defRPr sz="6800"/>
            </a:lvl5pPr>
            <a:lvl6pPr marL="7714461" indent="0">
              <a:buNone/>
              <a:defRPr sz="6800"/>
            </a:lvl6pPr>
            <a:lvl7pPr marL="9257352" indent="0">
              <a:buNone/>
              <a:defRPr sz="6800"/>
            </a:lvl7pPr>
            <a:lvl8pPr marL="10800245" indent="0">
              <a:buNone/>
              <a:defRPr sz="6800"/>
            </a:lvl8pPr>
            <a:lvl9pPr marL="12343138" indent="0">
              <a:buNone/>
              <a:defRPr sz="68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234280" y="25360675"/>
            <a:ext cx="12961620" cy="3802972"/>
          </a:xfrm>
        </p:spPr>
        <p:txBody>
          <a:bodyPr/>
          <a:lstStyle>
            <a:lvl1pPr marL="0" indent="0">
              <a:buNone/>
              <a:defRPr sz="4700"/>
            </a:lvl1pPr>
            <a:lvl2pPr marL="1542893" indent="0">
              <a:buNone/>
              <a:defRPr sz="4100"/>
            </a:lvl2pPr>
            <a:lvl3pPr marL="3085784" indent="0">
              <a:buNone/>
              <a:defRPr sz="3400"/>
            </a:lvl3pPr>
            <a:lvl4pPr marL="4628677" indent="0">
              <a:buNone/>
              <a:defRPr sz="3000"/>
            </a:lvl4pPr>
            <a:lvl5pPr marL="6171568" indent="0">
              <a:buNone/>
              <a:defRPr sz="3000"/>
            </a:lvl5pPr>
            <a:lvl6pPr marL="7714461" indent="0">
              <a:buNone/>
              <a:defRPr sz="3000"/>
            </a:lvl6pPr>
            <a:lvl7pPr marL="9257352" indent="0">
              <a:buNone/>
              <a:defRPr sz="3000"/>
            </a:lvl7pPr>
            <a:lvl8pPr marL="10800245" indent="0">
              <a:buNone/>
              <a:defRPr sz="3000"/>
            </a:lvl8pPr>
            <a:lvl9pPr marL="12343138" indent="0">
              <a:buNone/>
              <a:defRPr sz="30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1746468" y="1732721"/>
            <a:ext cx="3645457" cy="36859607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10104" y="1732721"/>
            <a:ext cx="10576323" cy="36859607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080135" y="1297666"/>
            <a:ext cx="19442430" cy="5400675"/>
          </a:xfrm>
          <a:prstGeom prst="rect">
            <a:avLst/>
          </a:prstGeom>
        </p:spPr>
        <p:txBody>
          <a:bodyPr vert="horz" lIns="308579" tIns="154289" rIns="308579" bIns="154289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80135" y="7560951"/>
            <a:ext cx="19442430" cy="21385174"/>
          </a:xfrm>
          <a:prstGeom prst="rect">
            <a:avLst/>
          </a:prstGeom>
        </p:spPr>
        <p:txBody>
          <a:bodyPr vert="horz" lIns="308579" tIns="154289" rIns="308579" bIns="154289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080135" y="30033758"/>
            <a:ext cx="5040630" cy="1725214"/>
          </a:xfrm>
          <a:prstGeom prst="rect">
            <a:avLst/>
          </a:prstGeom>
        </p:spPr>
        <p:txBody>
          <a:bodyPr vert="horz" lIns="308579" tIns="154289" rIns="308579" bIns="154289" rtlCol="0" anchor="ctr"/>
          <a:lstStyle>
            <a:lvl1pPr algn="l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98D13-AE09-4BAB-A91A-8346CD21B0F2}" type="datetimeFigureOut">
              <a:rPr lang="pt-BR" smtClean="0"/>
              <a:pPr/>
              <a:t>27/12/2023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7380924" y="30033758"/>
            <a:ext cx="6840855" cy="1725214"/>
          </a:xfrm>
          <a:prstGeom prst="rect">
            <a:avLst/>
          </a:prstGeom>
        </p:spPr>
        <p:txBody>
          <a:bodyPr vert="horz" lIns="308579" tIns="154289" rIns="308579" bIns="154289" rtlCol="0" anchor="ctr"/>
          <a:lstStyle>
            <a:lvl1pPr algn="ctr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15481936" y="30033758"/>
            <a:ext cx="5040630" cy="1725214"/>
          </a:xfrm>
          <a:prstGeom prst="rect">
            <a:avLst/>
          </a:prstGeom>
        </p:spPr>
        <p:txBody>
          <a:bodyPr vert="horz" lIns="308579" tIns="154289" rIns="308579" bIns="154289" rtlCol="0" anchor="ctr"/>
          <a:lstStyle>
            <a:lvl1pPr algn="r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ED99B-DEBA-4C8C-878D-7804F3B3253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085784" rtl="0" eaLnBrk="1" latinLnBrk="0" hangingPunct="1">
        <a:spcBef>
          <a:spcPct val="0"/>
        </a:spcBef>
        <a:buNone/>
        <a:defRPr sz="1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57169" indent="-1157169" algn="l" defTabSz="3085784" rtl="0" eaLnBrk="1" latinLnBrk="0" hangingPunct="1">
        <a:spcBef>
          <a:spcPct val="20000"/>
        </a:spcBef>
        <a:buFont typeface="Arial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1pPr>
      <a:lvl2pPr marL="2507199" indent="-964307" algn="l" defTabSz="3085784" rtl="0" eaLnBrk="1" latinLnBrk="0" hangingPunct="1">
        <a:spcBef>
          <a:spcPct val="20000"/>
        </a:spcBef>
        <a:buFont typeface="Arial" pitchFamily="34" charset="0"/>
        <a:buChar char="–"/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3857230" indent="-771446" algn="l" defTabSz="3085784" rtl="0" eaLnBrk="1" latinLnBrk="0" hangingPunct="1">
        <a:spcBef>
          <a:spcPct val="20000"/>
        </a:spcBef>
        <a:buFont typeface="Arial" pitchFamily="34" charset="0"/>
        <a:buChar char="•"/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5400122" indent="-771446" algn="l" defTabSz="3085784" rtl="0" eaLnBrk="1" latinLnBrk="0" hangingPunct="1">
        <a:spcBef>
          <a:spcPct val="20000"/>
        </a:spcBef>
        <a:buFont typeface="Arial" pitchFamily="34" charset="0"/>
        <a:buChar char="–"/>
        <a:defRPr sz="6800" kern="1200">
          <a:solidFill>
            <a:schemeClr val="tx1"/>
          </a:solidFill>
          <a:latin typeface="+mn-lt"/>
          <a:ea typeface="+mn-ea"/>
          <a:cs typeface="+mn-cs"/>
        </a:defRPr>
      </a:lvl4pPr>
      <a:lvl5pPr marL="6943015" indent="-771446" algn="l" defTabSz="3085784" rtl="0" eaLnBrk="1" latinLnBrk="0" hangingPunct="1">
        <a:spcBef>
          <a:spcPct val="20000"/>
        </a:spcBef>
        <a:buFont typeface="Arial" pitchFamily="34" charset="0"/>
        <a:buChar char="»"/>
        <a:defRPr sz="6800" kern="1200">
          <a:solidFill>
            <a:schemeClr val="tx1"/>
          </a:solidFill>
          <a:latin typeface="+mn-lt"/>
          <a:ea typeface="+mn-ea"/>
          <a:cs typeface="+mn-cs"/>
        </a:defRPr>
      </a:lvl5pPr>
      <a:lvl6pPr marL="8485907" indent="-771446" algn="l" defTabSz="3085784" rtl="0" eaLnBrk="1" latinLnBrk="0" hangingPunct="1">
        <a:spcBef>
          <a:spcPct val="20000"/>
        </a:spcBef>
        <a:buFont typeface="Arial" pitchFamily="34" charset="0"/>
        <a:buChar char="•"/>
        <a:defRPr sz="6800" kern="1200">
          <a:solidFill>
            <a:schemeClr val="tx1"/>
          </a:solidFill>
          <a:latin typeface="+mn-lt"/>
          <a:ea typeface="+mn-ea"/>
          <a:cs typeface="+mn-cs"/>
        </a:defRPr>
      </a:lvl6pPr>
      <a:lvl7pPr marL="10028799" indent="-771446" algn="l" defTabSz="3085784" rtl="0" eaLnBrk="1" latinLnBrk="0" hangingPunct="1">
        <a:spcBef>
          <a:spcPct val="20000"/>
        </a:spcBef>
        <a:buFont typeface="Arial" pitchFamily="34" charset="0"/>
        <a:buChar char="•"/>
        <a:defRPr sz="6800" kern="1200">
          <a:solidFill>
            <a:schemeClr val="tx1"/>
          </a:solidFill>
          <a:latin typeface="+mn-lt"/>
          <a:ea typeface="+mn-ea"/>
          <a:cs typeface="+mn-cs"/>
        </a:defRPr>
      </a:lvl7pPr>
      <a:lvl8pPr marL="11571691" indent="-771446" algn="l" defTabSz="3085784" rtl="0" eaLnBrk="1" latinLnBrk="0" hangingPunct="1">
        <a:spcBef>
          <a:spcPct val="20000"/>
        </a:spcBef>
        <a:buFont typeface="Arial" pitchFamily="34" charset="0"/>
        <a:buChar char="•"/>
        <a:defRPr sz="6800" kern="1200">
          <a:solidFill>
            <a:schemeClr val="tx1"/>
          </a:solidFill>
          <a:latin typeface="+mn-lt"/>
          <a:ea typeface="+mn-ea"/>
          <a:cs typeface="+mn-cs"/>
        </a:defRPr>
      </a:lvl8pPr>
      <a:lvl9pPr marL="13114583" indent="-771446" algn="l" defTabSz="3085784" rtl="0" eaLnBrk="1" latinLnBrk="0" hangingPunct="1">
        <a:spcBef>
          <a:spcPct val="20000"/>
        </a:spcBef>
        <a:buFont typeface="Arial" pitchFamily="34" charset="0"/>
        <a:buChar char="•"/>
        <a:defRPr sz="6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1pPr>
      <a:lvl2pPr marL="1542893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2pPr>
      <a:lvl3pPr marL="3085784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3pPr>
      <a:lvl4pPr marL="4628677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4pPr>
      <a:lvl5pPr marL="6171568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5pPr>
      <a:lvl6pPr marL="7714461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6pPr>
      <a:lvl7pPr marL="9257352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7pPr>
      <a:lvl8pPr marL="10800245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8pPr>
      <a:lvl9pPr marL="12343138" algn="l" defTabSz="3085784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3384526" y="11809538"/>
            <a:ext cx="184731" cy="1031051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endParaRPr lang="pt-BR" dirty="0"/>
          </a:p>
        </p:txBody>
      </p:sp>
      <p:grpSp>
        <p:nvGrpSpPr>
          <p:cNvPr id="21" name="Grupo 20"/>
          <p:cNvGrpSpPr/>
          <p:nvPr/>
        </p:nvGrpSpPr>
        <p:grpSpPr>
          <a:xfrm>
            <a:off x="460375" y="3974657"/>
            <a:ext cx="9971725" cy="27952201"/>
            <a:chOff x="1142928" y="6909263"/>
            <a:chExt cx="9971725" cy="30284751"/>
          </a:xfrm>
        </p:grpSpPr>
        <p:sp>
          <p:nvSpPr>
            <p:cNvPr id="23" name="Text Box 40"/>
            <p:cNvSpPr txBox="1">
              <a:spLocks noChangeArrowheads="1"/>
            </p:cNvSpPr>
            <p:nvPr/>
          </p:nvSpPr>
          <p:spPr bwMode="auto">
            <a:xfrm>
              <a:off x="1214366" y="9684921"/>
              <a:ext cx="9504362" cy="883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ts val="1380"/>
                </a:spcBef>
              </a:pPr>
              <a:r>
                <a:rPr lang="pt-BR" sz="3000" b="1" dirty="0">
                  <a:latin typeface="Verdana" pitchFamily="34" charset="0"/>
                  <a:cs typeface="Times New Roman" pitchFamily="18" charset="0"/>
                </a:rPr>
                <a:t>Introdução</a:t>
              </a:r>
              <a:endParaRPr lang="en-US" sz="3000" b="1" dirty="0"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4" name="Text Box 42"/>
            <p:cNvSpPr txBox="1">
              <a:spLocks noChangeArrowheads="1"/>
            </p:cNvSpPr>
            <p:nvPr/>
          </p:nvSpPr>
          <p:spPr bwMode="auto">
            <a:xfrm>
              <a:off x="1186177" y="6909263"/>
              <a:ext cx="9471025" cy="29344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pt-BR" sz="2300" b="1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Pesquisadores:</a:t>
              </a:r>
              <a:r>
                <a:rPr lang="pt-BR" sz="23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	</a:t>
              </a:r>
              <a:r>
                <a:rPr lang="pt-BR" sz="2400" dirty="0"/>
                <a:t>ANTÔNIO MARCUS SANTOS MIRANDA</a:t>
              </a:r>
              <a:endParaRPr lang="pt-BR" sz="2400" dirty="0"/>
            </a:p>
            <a:p>
              <a:r>
                <a:rPr lang="pt-BR" sz="2400" dirty="0" smtClean="0"/>
                <a:t>	GUILHERME </a:t>
              </a:r>
              <a:r>
                <a:rPr lang="pt-BR" sz="2400" dirty="0"/>
                <a:t>GOMES DA SILVA</a:t>
              </a:r>
              <a:endParaRPr lang="pt-BR" sz="2400" dirty="0"/>
            </a:p>
            <a:p>
              <a:r>
                <a:rPr lang="pt-BR" sz="2400" dirty="0" smtClean="0"/>
                <a:t>	MARIANA </a:t>
              </a:r>
              <a:r>
                <a:rPr lang="pt-BR" sz="2400" dirty="0"/>
                <a:t>LUZIA DE SALES REIS</a:t>
              </a:r>
              <a:endParaRPr lang="pt-BR" sz="2400" dirty="0"/>
            </a:p>
            <a:p>
              <a:r>
                <a:rPr lang="pt-BR" sz="2400" dirty="0"/>
                <a:t/>
              </a:r>
              <a:br>
                <a:rPr lang="pt-BR" sz="2400" dirty="0"/>
              </a:br>
              <a:endParaRPr lang="pt-BR" sz="23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>
                <a:spcAft>
                  <a:spcPts val="600"/>
                </a:spcAft>
              </a:pPr>
              <a:r>
                <a:rPr lang="pt-BR" sz="2300" b="1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Escola Estadual </a:t>
              </a:r>
              <a:r>
                <a:rPr lang="pt-BR" sz="2300" b="1" dirty="0" smtClean="0">
                  <a:latin typeface="Verdana" pitchFamily="34" charset="0"/>
                  <a:ea typeface="Verdana" pitchFamily="34" charset="0"/>
                  <a:cs typeface="Verdana" pitchFamily="34" charset="0"/>
                </a:rPr>
                <a:t>Professora Nilza Gomes Bergman</a:t>
              </a:r>
              <a:endParaRPr lang="pt-BR" sz="23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>
                <a:spcAft>
                  <a:spcPts val="600"/>
                </a:spcAft>
              </a:pPr>
              <a:r>
                <a:rPr lang="pt-BR" sz="2300" b="1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Orientador:</a:t>
              </a:r>
              <a:r>
                <a:rPr lang="pt-BR" sz="23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 Professor </a:t>
              </a:r>
              <a:r>
                <a:rPr lang="pt-BR" sz="2300" dirty="0" err="1">
                  <a:latin typeface="Verdana" pitchFamily="34" charset="0"/>
                  <a:ea typeface="Verdana" pitchFamily="34" charset="0"/>
                  <a:cs typeface="Verdana" pitchFamily="34" charset="0"/>
                </a:rPr>
                <a:t>Joelton</a:t>
              </a:r>
              <a:r>
                <a:rPr lang="pt-BR" sz="2300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 Lima</a:t>
              </a:r>
            </a:p>
          </p:txBody>
        </p:sp>
        <p:sp>
          <p:nvSpPr>
            <p:cNvPr id="26" name="Text Box 220"/>
            <p:cNvSpPr txBox="1">
              <a:spLocks noChangeArrowheads="1"/>
            </p:cNvSpPr>
            <p:nvPr/>
          </p:nvSpPr>
          <p:spPr bwMode="auto">
            <a:xfrm>
              <a:off x="1142928" y="10489438"/>
              <a:ext cx="9971725" cy="26704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>
                <a:spcBef>
                  <a:spcPts val="1380"/>
                </a:spcBef>
              </a:pPr>
              <a:endParaRPr lang="pt-BR" sz="23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/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A busca por um primeiro emprego é um desafio que todos os jovens enfrentam ao ingressar no mercado de trabalho. No entanto, esta jornada pode ser especialmente árdua para jovens recém-saídos do ensino médio, que muitas vezes enfrentam barreiras significativas para entrar no mercado de trabalho devido à falta de experiência e à competição acirrada. Simultaneamente, as empresas lutam para encontrar candidatos que atendam plenamente às suas necessidades e expectativas, o que resulta em processos de seleção demorados e ineficazes. Este descompasso entre a oferta de emprego e a demanda por habilidades não é uma questão exclusiva de Sarzedo, mas uma realidade em muitas regiões do mundo.</a:t>
              </a:r>
              <a:endParaRPr lang="pt-BR" sz="2400" dirty="0"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algn="just"/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Neste contexto, a cidade de Sarzedo, atenta a essa problemática, lançou um serviço de auxílio e seleção de mão de obra para tentar reduzir a distância entre jovens talentos em busca de oportunidades e as empresas que precisam de profissionais qualificados. No entanto, este serviço enfrenta desafios significativos, como a recolha de currículos que muitas vezes não atende às necessidades reais das empresas, gerando, assim, um desalinhamento entre as expectativas dos funcionários e as qualificações dos candidatos</a:t>
              </a:r>
              <a:r>
                <a:rPr lang="pt-BR" sz="2400" dirty="0" smtClean="0">
                  <a:latin typeface="Verdana" panose="020B0604030504040204" pitchFamily="34" charset="0"/>
                  <a:ea typeface="Verdana" panose="020B0604030504040204" pitchFamily="34" charset="0"/>
                </a:rPr>
                <a:t>.</a:t>
              </a:r>
              <a:endParaRPr lang="pt-BR" sz="23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/>
              <a:endParaRPr lang="pt-BR" sz="23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t-BR" sz="2300" b="1" dirty="0">
                  <a:latin typeface="Verdana" pitchFamily="34" charset="0"/>
                  <a:ea typeface="Verdana" pitchFamily="34" charset="0"/>
                  <a:cs typeface="Verdana" pitchFamily="34" charset="0"/>
                </a:rPr>
                <a:t> </a:t>
              </a:r>
              <a:r>
                <a:rPr lang="pt-BR" sz="3000" b="1" dirty="0">
                  <a:latin typeface="Verdana" pitchFamily="34" charset="0"/>
                  <a:cs typeface="Times New Roman" pitchFamily="18" charset="0"/>
                </a:rPr>
                <a:t>Objetivos</a:t>
              </a:r>
              <a:endParaRPr lang="pt-BR" sz="30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 fontAlgn="base"/>
              <a:r>
                <a:rPr lang="pt-BR" sz="2400" b="1" dirty="0" smtClean="0">
                  <a:latin typeface="Verdana" panose="020B0604030504040204" pitchFamily="34" charset="0"/>
                  <a:ea typeface="Verdana" panose="020B0604030504040204" pitchFamily="34" charset="0"/>
                </a:rPr>
                <a:t>Reduzir </a:t>
              </a:r>
              <a:r>
                <a:rPr lang="pt-BR" sz="2400" b="1" dirty="0">
                  <a:latin typeface="Verdana" panose="020B0604030504040204" pitchFamily="34" charset="0"/>
                  <a:ea typeface="Verdana" panose="020B0604030504040204" pitchFamily="34" charset="0"/>
                </a:rPr>
                <a:t>o Desemprego Juvenil:</a:t>
              </a:r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 O principal objetivo deste projeto é reduzir o desemprego entre jovens em Sarzedo, proporcionando a eles uma plataforma inovadora que facilita o acesso a oportunidades de emprego alinhadas com suas habilidades e aspirações profissionais.</a:t>
              </a:r>
            </a:p>
            <a:p>
              <a:pPr algn="just" fontAlgn="base"/>
              <a:r>
                <a:rPr lang="pt-BR" sz="2400" b="1" dirty="0">
                  <a:latin typeface="Verdana" panose="020B0604030504040204" pitchFamily="34" charset="0"/>
                  <a:ea typeface="Verdana" panose="020B0604030504040204" pitchFamily="34" charset="0"/>
                </a:rPr>
                <a:t>Facilitar o Recrutamento para Empresas:</a:t>
              </a:r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 Este projeto visa simplificar o processo de recrutamento para empresas locais, permitindo que elas encontrem candidatos ativos que atendam às suas necessidades de forma eficiente e eficaz.</a:t>
              </a:r>
            </a:p>
            <a:p>
              <a:pPr algn="just" fontAlgn="base"/>
              <a:r>
                <a:rPr lang="pt-BR" sz="2400" b="1" dirty="0">
                  <a:latin typeface="Verdana" panose="020B0604030504040204" pitchFamily="34" charset="0"/>
                  <a:ea typeface="Verdana" panose="020B0604030504040204" pitchFamily="34" charset="0"/>
                </a:rPr>
                <a:t>Aprimorar a Qualidade dos Currículos:</a:t>
              </a:r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 Ao oferecer aos jovens a capacidade de construir currículos diretamente na plataforma, o projeto visa melhorar a qualidade e a relevância dos currículos apresentados às empresas, tornando a correspondência candidato-empregador mais precisa.</a:t>
              </a:r>
            </a:p>
            <a:p>
              <a:pPr algn="just" fontAlgn="base"/>
              <a:r>
                <a:rPr lang="pt-BR" sz="2400" b="1" dirty="0">
                  <a:latin typeface="Verdana" panose="020B0604030504040204" pitchFamily="34" charset="0"/>
                  <a:ea typeface="Verdana" panose="020B0604030504040204" pitchFamily="34" charset="0"/>
                </a:rPr>
                <a:t>Fortalecer a Economia Local:</a:t>
              </a:r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 Ao promover o emprego de jovens talentos locais, este projeto busca contribuir para o crescimento econômico de Sarzedo e para o desenvolvimento de uma força de trabalho altamente aprimorada.</a:t>
              </a:r>
            </a:p>
            <a:p>
              <a:pPr algn="just"/>
              <a:r>
                <a:rPr lang="pt-BR" sz="2400" b="1" dirty="0">
                  <a:latin typeface="Verdana" panose="020B0604030504040204" pitchFamily="34" charset="0"/>
                  <a:ea typeface="Verdana" panose="020B0604030504040204" pitchFamily="34" charset="0"/>
                </a:rPr>
                <a:t>Promover a Colaboração entre as Partes Interessadas:</a:t>
              </a:r>
              <a:r>
                <a:rPr lang="pt-BR" sz="2400" dirty="0">
                  <a:latin typeface="Verdana" panose="020B0604030504040204" pitchFamily="34" charset="0"/>
                  <a:ea typeface="Verdana" panose="020B0604030504040204" pitchFamily="34" charset="0"/>
                </a:rPr>
                <a:t> Este projeto busca promover a colaboração entre o governo local, instituições de ensino, empresas e jovens, a fim de criar uma solução que atenda às necessidades de todas as partes interessadas.</a:t>
              </a:r>
              <a:endParaRPr lang="pt-BR" sz="24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 fontAlgn="base"/>
              <a:r>
                <a:rPr lang="pt-BR" sz="3200" dirty="0"/>
                <a:t> </a:t>
              </a:r>
            </a:p>
            <a:p>
              <a:pPr algn="just"/>
              <a:r>
                <a:rPr lang="pt-BR" sz="3000" b="1" dirty="0" smtClean="0">
                  <a:latin typeface="Verdana" pitchFamily="34" charset="0"/>
                  <a:ea typeface="Verdana" pitchFamily="34" charset="0"/>
                  <a:cs typeface="Verdana" pitchFamily="34" charset="0"/>
                </a:rPr>
                <a:t>Métodos</a:t>
              </a:r>
              <a:endParaRPr lang="pt-BR" sz="30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/>
              <a:endParaRPr lang="pt-BR" sz="30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r>
                <a:rPr lang="pt-BR" sz="2400" dirty="0"/>
                <a:t>A metodologia deste projeto é dividida em quatro partes distintas, cada uma alinhada com os objetivos específicos delineados anteriormente. Cada fase da metodologia é cuidadosamente planejada para garantir a eficácia do projeto como um todo.</a:t>
              </a:r>
              <a:endParaRPr lang="pt-BR" sz="2400" dirty="0"/>
            </a:p>
            <a:p>
              <a:r>
                <a:rPr lang="pt-BR" sz="2400" b="1" dirty="0"/>
                <a:t>Fase 1: Detecção de Demandas</a:t>
              </a:r>
              <a:endParaRPr lang="pt-BR" sz="2400" dirty="0"/>
            </a:p>
            <a:p>
              <a:r>
                <a:rPr lang="pt-BR" sz="2400" b="1" dirty="0"/>
                <a:t>Fase 2: Elaboração de Questionário para Estudantes do Ensino </a:t>
              </a:r>
              <a:r>
                <a:rPr lang="pt-BR" sz="2400" b="1" dirty="0" smtClean="0"/>
                <a:t>Médio</a:t>
              </a:r>
            </a:p>
            <a:p>
              <a:r>
                <a:rPr lang="pt-BR" sz="2400" b="1" dirty="0"/>
                <a:t>Fase 3: Questionário do </a:t>
              </a:r>
              <a:r>
                <a:rPr lang="pt-BR" sz="2400" b="1" dirty="0" smtClean="0"/>
                <a:t>Egresso</a:t>
              </a:r>
            </a:p>
            <a:p>
              <a:r>
                <a:rPr lang="pt-BR" sz="2400" b="1" dirty="0"/>
                <a:t>Fase 4: Elaboração da Plataforma, Teste e Resultados Preliminares</a:t>
              </a:r>
              <a:r>
                <a:rPr lang="pt-BR" sz="2400" dirty="0"/>
                <a:t/>
              </a:r>
              <a:br>
                <a:rPr lang="pt-BR" sz="2400" dirty="0"/>
              </a:br>
              <a:endParaRPr lang="pt-BR" sz="23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/>
              <a:endParaRPr lang="pt-BR" sz="23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/>
              <a:endParaRPr lang="pt-BR" sz="30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/>
              <a:endParaRPr lang="pt-BR" sz="3000" b="1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  <a:p>
              <a:pPr algn="just">
                <a:spcBef>
                  <a:spcPts val="1380"/>
                </a:spcBef>
              </a:pPr>
              <a:endParaRPr lang="pt-BR" sz="2300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  <p:sp>
          <p:nvSpPr>
            <p:cNvPr id="30" name="Text Box 225"/>
            <p:cNvSpPr txBox="1">
              <a:spLocks noChangeArrowheads="1"/>
            </p:cNvSpPr>
            <p:nvPr/>
          </p:nvSpPr>
          <p:spPr bwMode="auto">
            <a:xfrm>
              <a:off x="1423988" y="25525975"/>
              <a:ext cx="9448800" cy="589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spcBef>
                  <a:spcPct val="50000"/>
                </a:spcBef>
              </a:pPr>
              <a:endParaRPr lang="en-US" sz="2800" b="1" dirty="0">
                <a:latin typeface="Verdana" pitchFamily="34" charset="0"/>
                <a:cs typeface="Times New Roman" pitchFamily="18" charset="0"/>
              </a:endParaRPr>
            </a:p>
          </p:txBody>
        </p:sp>
      </p:grpSp>
      <p:sp>
        <p:nvSpPr>
          <p:cNvPr id="25" name="CaixaDeTexto 24"/>
          <p:cNvSpPr txBox="1"/>
          <p:nvPr/>
        </p:nvSpPr>
        <p:spPr>
          <a:xfrm>
            <a:off x="11377414" y="9296144"/>
            <a:ext cx="9418962" cy="1760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Justificativa</a:t>
            </a:r>
          </a:p>
          <a:p>
            <a:endParaRPr lang="pt-BR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Este projeto é uma iniciativa inovadora e transformadora que visa abordar esse problema complexo de forma eficiente e eficaz. Propomos a criação de um aplicativo intuitivo que funcione como uma ponte de conexão entre jovens em busca de oportunidades de emprego e as empresas que buscam novos talentos. Essa plataforma não apenas facilitará a interação entre as partes interessadas, mas também permitirá que os jovens construam seus currículos de forma eficaz, direcionando-os para as empresas mais alinhadas com seu perfil, habilidades e aspirações profissionais</a:t>
            </a:r>
            <a:r>
              <a:rPr lang="pt-BR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pt-BR" sz="2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pt-BR" sz="23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t-BR" sz="23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pt-BR" sz="3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Resultados</a:t>
            </a:r>
          </a:p>
          <a:p>
            <a:endParaRPr lang="pt-BR" sz="2300" b="1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r>
              <a:rPr lang="pt-BR" sz="2300" dirty="0">
                <a:latin typeface="Verdana" pitchFamily="34" charset="0"/>
                <a:ea typeface="Verdana" pitchFamily="34" charset="0"/>
                <a:cs typeface="Verdana" pitchFamily="34" charset="0"/>
              </a:rPr>
              <a:t>Os resultados da fase preliminar deste projeto foram cruciais para avaliar a eficácia e o impacto das ações inovadoras até o momento. Aqui, tivemos uma visão geral dos resultados iniciais, com foco nas áreas-chave de interesse e nos indicadores de sucesso do projeto.</a:t>
            </a:r>
          </a:p>
          <a:p>
            <a:pPr algn="just"/>
            <a:r>
              <a:rPr lang="pt-BR" sz="2300" dirty="0">
                <a:latin typeface="Verdana" pitchFamily="34" charset="0"/>
                <a:ea typeface="Verdana" pitchFamily="34" charset="0"/>
                <a:cs typeface="Verdana" pitchFamily="34" charset="0"/>
              </a:rPr>
              <a:t>Detecção de Demandas:</a:t>
            </a:r>
          </a:p>
          <a:p>
            <a:pPr algn="just"/>
            <a:r>
              <a:rPr lang="pt-BR" sz="2300" dirty="0">
                <a:latin typeface="Verdana" pitchFamily="34" charset="0"/>
                <a:ea typeface="Verdana" pitchFamily="34" charset="0"/>
                <a:cs typeface="Verdana" pitchFamily="34" charset="0"/>
              </a:rPr>
              <a:t>Identificação de Necessidades Empresariais: Com base nas pesquisas empresariais realizadas, identificamos que as empresas locais têm demandas específicas em termos de habilidades e competências. Identificamos as principais áreas de necessidade, incluindo habilidades técnicas, habilidades de comunicação e habilidades de resolução de problemas.</a:t>
            </a:r>
          </a:p>
          <a:p>
            <a:pPr algn="just"/>
            <a:r>
              <a:rPr lang="pt-BR" sz="2300" dirty="0">
                <a:latin typeface="Verdana" pitchFamily="34" charset="0"/>
                <a:ea typeface="Verdana" pitchFamily="34" charset="0"/>
                <a:cs typeface="Verdana" pitchFamily="34" charset="0"/>
              </a:rPr>
              <a:t>Tendências de Mercado de Trabalho: Uma análise de dados de emprego revelou tendências interessantes no mercado de trabalho de Sarzedo. Por exemplo, identificamos um aumento na demanda por profissionais com habilidades em tecnologia de informação e comunicação, além de um crescente interesse em habilidades de sustentabilidade.</a:t>
            </a:r>
          </a:p>
          <a:p>
            <a:pPr algn="just"/>
            <a:r>
              <a:rPr lang="pt-BR" sz="2300" dirty="0">
                <a:latin typeface="Verdana" pitchFamily="34" charset="0"/>
                <a:ea typeface="Verdana" pitchFamily="34" charset="0"/>
                <a:cs typeface="Verdana" pitchFamily="34" charset="0"/>
              </a:rPr>
              <a:t>Lacunas de Habilidades: Uma avaliação das lacunas de habilidades revelou uma discrepância entre as habilidades atuais dos candidatos e as habilidades desejadas pelas empresas. Essas informações são valiosas para orientar a próxima fase do projeto, direcionando o desenvolvimento de currículos e treinamentos adequados.</a:t>
            </a:r>
          </a:p>
          <a:p>
            <a:pPr algn="just"/>
            <a:r>
              <a:rPr lang="pt-BR" sz="23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Habilidades </a:t>
            </a:r>
            <a:r>
              <a:rPr lang="pt-BR" sz="2300" dirty="0">
                <a:latin typeface="Verdana" pitchFamily="34" charset="0"/>
                <a:ea typeface="Verdana" pitchFamily="34" charset="0"/>
                <a:cs typeface="Verdana" pitchFamily="34" charset="0"/>
              </a:rPr>
              <a:t>Percebidas: Os estudantes identificaram as habilidades que consideram mais importantes para o sucesso no mercado de trabalho, incluindo comunicação, resolução de problemas, habilidades interpessoais e habilidades técnicas específicas.</a:t>
            </a:r>
          </a:p>
          <a:p>
            <a:pPr algn="just"/>
            <a:endParaRPr lang="pt-BR" sz="3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pt-BR" sz="23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9365" y="969963"/>
            <a:ext cx="19872597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4800" b="1" i="1" cap="all" dirty="0">
                <a:latin typeface="Verdana" pitchFamily="34" charset="0"/>
                <a:ea typeface="Verdana" pitchFamily="34" charset="0"/>
                <a:cs typeface="Verdana" pitchFamily="34" charset="0"/>
              </a:rPr>
              <a:t>Projeto de Conexão Jovem-Emprego</a:t>
            </a:r>
          </a:p>
          <a:p>
            <a:pPr algn="ctr">
              <a:spcAft>
                <a:spcPts val="600"/>
              </a:spcAft>
            </a:pPr>
            <a:r>
              <a:rPr lang="pt-BR" sz="4800" b="1" i="1" cap="all" dirty="0">
                <a:latin typeface="Verdana" pitchFamily="34" charset="0"/>
                <a:ea typeface="Verdana" pitchFamily="34" charset="0"/>
                <a:cs typeface="Verdana" pitchFamily="34" charset="0"/>
              </a:rPr>
              <a:t>Uma Inovação Necessária</a:t>
            </a:r>
          </a:p>
          <a:p>
            <a:pPr algn="ctr">
              <a:spcAft>
                <a:spcPts val="600"/>
              </a:spcAft>
            </a:pPr>
            <a:r>
              <a:rPr lang="pt-BR" sz="1800" b="1" i="1" cap="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Uma pesquisa em sintonia com as </a:t>
            </a:r>
            <a:r>
              <a:rPr lang="pt-BR" sz="1800" b="1" i="1" cap="all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ods</a:t>
            </a:r>
            <a:r>
              <a:rPr lang="pt-BR" sz="1800" b="1" i="1" cap="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da O.N.U</a:t>
            </a:r>
            <a:endParaRPr lang="pt-BR" sz="1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021856" y="25748683"/>
            <a:ext cx="9728400" cy="6265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Referências</a:t>
            </a:r>
            <a:endParaRPr lang="pt-BR" sz="3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78815" algn="just" fontAlgn="base">
              <a:spcAft>
                <a:spcPts val="700"/>
              </a:spcAft>
              <a:buFont typeface="+mj-lt"/>
              <a:buAutoNum type="arabicPeriod"/>
            </a:pPr>
            <a:r>
              <a:rPr lang="pt-BR" sz="1800" dirty="0"/>
              <a:t/>
            </a:r>
            <a:br>
              <a:rPr lang="pt-BR" sz="1800" dirty="0"/>
            </a:br>
            <a:r>
              <a:rPr lang="pt-BR" sz="1800" b="1" dirty="0" smtClean="0"/>
              <a:t>1.</a:t>
            </a:r>
            <a:r>
              <a:rPr lang="pt-BR" sz="1800" dirty="0" smtClean="0"/>
              <a:t> </a:t>
            </a:r>
            <a:r>
              <a:rPr lang="pt-BR" sz="1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"</a:t>
            </a:r>
            <a:r>
              <a:rPr lang="pt-BR" sz="18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Youth</a:t>
            </a:r>
            <a:r>
              <a:rPr lang="pt-BR" sz="1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Unemployment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: Causes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and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Solutions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"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Autor: Peter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Robins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Publicado em: Organização Internacional do Trabalho (OIT), 2015. Disponível em: https://www.ilo.org/wcmsp5/groups/public/---ed_emp/---ifp_skills/documents/publication/wcms_532668.pdf</a:t>
            </a:r>
          </a:p>
          <a:p>
            <a:pPr marL="678815" algn="just" fontAlgn="base">
              <a:spcAft>
                <a:spcPts val="700"/>
              </a:spcAft>
              <a:buFont typeface="+mj-lt"/>
              <a:buAutoNum type="arabicPeriod"/>
            </a:pP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"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Recruitment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and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Selection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in Canada"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Autores: Victor M.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Catano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Harvey J.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Kolodny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Publicado em: Nelson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Education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2003. Disponível em: https://www.amazon.com/Recruitment-Selection-Canada-Victor-Catano/dp/0176415425</a:t>
            </a:r>
          </a:p>
          <a:p>
            <a:pPr marL="678815" algn="just" fontAlgn="base">
              <a:spcAft>
                <a:spcPts val="700"/>
              </a:spcAft>
              <a:buFont typeface="+mj-lt"/>
              <a:buAutoNum type="arabicPeriod"/>
            </a:pP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"The Resume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Handbook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: Como escrever currículos e cartas de apresentação excelentes para cada situação"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Autor: Arthur D. Rosenberg Publicado em: Adams Media, 2017. Disponível em: https://www.amazon.com/Resume-Handbook-Outstanding-Letters-Every/dp/1507200311</a:t>
            </a:r>
          </a:p>
          <a:p>
            <a:pPr marL="678815" algn="just" fontAlgn="base">
              <a:spcAft>
                <a:spcPts val="700"/>
              </a:spcAft>
              <a:buFont typeface="+mj-lt"/>
              <a:buAutoNum type="arabicPeriod"/>
            </a:pP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"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Recruitment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and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Selection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in Canada"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Autores: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Catano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VM,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Wiesner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WH, &amp;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Hackett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RD Publicado em: Nelson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Education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2019. Disponível em: https://www.amazon.com/Recruitment-Selection-Canada-Victor-Catano/dp/0176702265</a:t>
            </a:r>
          </a:p>
          <a:p>
            <a:pPr marL="678815" algn="just" fontAlgn="base">
              <a:spcAft>
                <a:spcPts val="700"/>
              </a:spcAft>
              <a:buFont typeface="+mj-lt"/>
              <a:buAutoNum type="arabicPeriod"/>
            </a:pP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"The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Economics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of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Youth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, Family,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and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1800" b="1" dirty="0" err="1">
                <a:solidFill>
                  <a:srgbClr val="000000"/>
                </a:solidFill>
                <a:latin typeface="Arial" panose="020B0604020202020204" pitchFamily="34" charset="0"/>
              </a:rPr>
              <a:t>Education</a:t>
            </a:r>
            <a:r>
              <a:rPr lang="pt-BR" sz="1800" b="1" dirty="0">
                <a:solidFill>
                  <a:srgbClr val="000000"/>
                </a:solidFill>
                <a:latin typeface="Arial" panose="020B0604020202020204" pitchFamily="34" charset="0"/>
              </a:rPr>
              <a:t>"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Autor: Richard A.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Settersten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 Jr. Publicado em: </a:t>
            </a:r>
            <a:r>
              <a:rPr lang="pt-BR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Wiley</a:t>
            </a:r>
            <a:r>
              <a:rPr 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, 2018. Disponível em: https://www.wiley.com/en-us/The+Economics+of+Youth%2C+Family%2C+and+Education-p-9781119379125</a:t>
            </a:r>
          </a:p>
          <a:p>
            <a:endParaRPr lang="pt-BR" sz="18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AutoShape 4" descr="blob:https://web.whatsapp.com/d72c0c0f-7dde-461e-98c6-7b35585e8f4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8" name="AutoShape 6" descr="blob:https://web.whatsapp.com/d72c0c0f-7dde-461e-98c6-7b35585e8f4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33" name="AutoShape 9" descr="blob:https://web.whatsapp.com/289a7812-e096-440b-8ca9-a47fb4d35bd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graphicFrame>
        <p:nvGraphicFramePr>
          <p:cNvPr id="28" name="Gráfico 27">
            <a:extLst>
              <a:ext uri="{FF2B5EF4-FFF2-40B4-BE49-F238E27FC236}">
                <a16:creationId xmlns:a16="http://schemas.microsoft.com/office/drawing/2014/main" xmlns="" id="{F662A43D-2B38-4E83-9363-502E92AB25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8774455"/>
              </p:ext>
            </p:extLst>
          </p:nvPr>
        </p:nvGraphicFramePr>
        <p:xfrm>
          <a:off x="394748" y="22178689"/>
          <a:ext cx="4747260" cy="31502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ectangle 2">
            <a:extLst>
              <a:ext uri="{FF2B5EF4-FFF2-40B4-BE49-F238E27FC236}">
                <a16:creationId xmlns:a16="http://schemas.microsoft.com/office/drawing/2014/main" xmlns="" id="{3A62C31C-579E-41D7-BB2D-AD410C80E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0767" y="22069806"/>
            <a:ext cx="2160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xmlns="" id="{9922D086-5490-4F0A-9D80-E6B3F26D7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0767" y="25679781"/>
            <a:ext cx="216027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xmlns="" id="{F8E26CBD-D9E9-4521-8A12-F58C34A1E8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160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xmlns="" id="{6678C581-995A-46AB-BB0D-DD26C3C3D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609975"/>
            <a:ext cx="216027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xmlns="" id="{54CFB975-8E8F-41EA-9885-9FB6CB5564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160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xmlns="" id="{FD3738B4-31DD-48A0-A685-F404A4C00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870" y="17495732"/>
            <a:ext cx="2160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xmlns="" id="{F30CD941-3912-4365-BFF9-CDD3A8064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2939" y="25728353"/>
            <a:ext cx="2160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F4B3767-5E76-42FC-AE7B-1B4689FCA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0767" y="26306311"/>
            <a:ext cx="2160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35" name="Gráfico 34">
            <a:extLst>
              <a:ext uri="{FF2B5EF4-FFF2-40B4-BE49-F238E27FC236}">
                <a16:creationId xmlns:a16="http://schemas.microsoft.com/office/drawing/2014/main" xmlns="" id="{C040B250-9A29-455C-BB29-7422A00FC7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0109180"/>
              </p:ext>
            </p:extLst>
          </p:nvPr>
        </p:nvGraphicFramePr>
        <p:xfrm>
          <a:off x="5330767" y="26499169"/>
          <a:ext cx="5292725" cy="3057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6" name="Picture 2" descr="https://lh7-us.googleusercontent.com/V4jtax2jtGq6Jjgq3ocU9TVwk_lxxb7-4u9Wv5Hp5GtxV5oia4yHCi4EfqOeMs_R6twFgs3Z1A4P4SlhmBLc7aTFaTkx1czCpG9D3knmRkxIxA5_dlukkWwJnsXFKqXuwlx1Icr9EaJx-CDDFlt5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4411" y="3096569"/>
            <a:ext cx="11021466" cy="619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7-us.googleusercontent.com/D5RXqF5boiBWflt6ILP1xw3dHINdOrZoZqIPWlzISMUd0vedZq3_JKVfRZ7XHNUhBoXukPg2poOFk1IrEPa27XqMiydXkaqBpVspYk2mBzNkB-hztvOmCk0QA3Cfil8MbP2TEcY8l5iRRQ912zk4vQ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35" y="467390"/>
            <a:ext cx="2117098" cy="337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3946442" y="8540618"/>
            <a:ext cx="4097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/>
              <a:t>Fonte: Elaboração própria 2023</a:t>
            </a:r>
            <a:endParaRPr lang="pt-BR" sz="24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a481d4bd8fdcad33681b94c2150fec594f4c7e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</TotalTime>
  <Words>750</Words>
  <Application>Microsoft Office PowerPoint</Application>
  <PresentationFormat>Personalizar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Verdana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Fercout</dc:creator>
  <cp:lastModifiedBy>Visitantes</cp:lastModifiedBy>
  <cp:revision>167</cp:revision>
  <dcterms:created xsi:type="dcterms:W3CDTF">2012-04-10T22:32:41Z</dcterms:created>
  <dcterms:modified xsi:type="dcterms:W3CDTF">2023-12-28T02:08:59Z</dcterms:modified>
</cp:coreProperties>
</file>